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5.xml" ContentType="application/vnd.openxmlformats-officedocument.drawingml.chart+xml"/>
  <Override PartName="/ppt/notesSlides/notesSlide46.xml" ContentType="application/vnd.openxmlformats-officedocument.presentationml.notesSlide+xml"/>
  <Override PartName="/ppt/charts/chart6.xml" ContentType="application/vnd.openxmlformats-officedocument.drawingml.chart+xml"/>
  <Override PartName="/ppt/notesSlides/notesSlide47.xml" ContentType="application/vnd.openxmlformats-officedocument.presentationml.notesSlide+xml"/>
  <Override PartName="/ppt/charts/chart7.xml" ContentType="application/vnd.openxmlformats-officedocument.drawingml.chart+xml"/>
  <Override PartName="/ppt/notesSlides/notesSlide4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2.xml" ContentType="application/vnd.openxmlformats-officedocument.drawingml.chart+xml"/>
  <Override PartName="/ppt/notesSlides/notesSlide52.xml" ContentType="application/vnd.openxmlformats-officedocument.presentationml.notesSlide+xml"/>
  <Override PartName="/ppt/charts/chart13.xml" ContentType="application/vnd.openxmlformats-officedocument.drawingml.chart+xml"/>
  <Override PartName="/ppt/notesSlides/notesSlide53.xml" ContentType="application/vnd.openxmlformats-officedocument.presentationml.notesSlide+xml"/>
  <Override PartName="/ppt/charts/chart14.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5.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6.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62.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embeddings/oleObject1.bin" ContentType="application/vnd.openxmlformats-officedocument.oleObject"/>
  <Override PartName="/ppt/notesSlides/notesSlide67.xml" ContentType="application/vnd.openxmlformats-officedocument.presentationml.notesSlide+xml"/>
  <Override PartName="/ppt/embeddings/oleObject2.bin" ContentType="application/vnd.openxmlformats-officedocument.oleObject"/>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21.xml" ContentType="application/vnd.openxmlformats-officedocument.drawingml.chart+xml"/>
  <Override PartName="/ppt/notesSlides/notesSlide72.xml" ContentType="application/vnd.openxmlformats-officedocument.presentationml.notesSlide+xml"/>
  <Override PartName="/ppt/charts/chart22.xml" ContentType="application/vnd.openxmlformats-officedocument.drawingml.chart+xml"/>
  <Override PartName="/ppt/theme/themeOverride1.xml" ContentType="application/vnd.openxmlformats-officedocument.themeOverride+xml"/>
  <Override PartName="/ppt/notesSlides/notesSlide73.xml" ContentType="application/vnd.openxmlformats-officedocument.presentationml.notesSlide+xml"/>
  <Override PartName="/ppt/charts/chart23.xml" ContentType="application/vnd.openxmlformats-officedocument.drawingml.chart+xml"/>
  <Override PartName="/ppt/theme/themeOverride2.xml" ContentType="application/vnd.openxmlformats-officedocument.themeOverride+xml"/>
  <Override PartName="/ppt/notesSlides/notesSlide74.xml" ContentType="application/vnd.openxmlformats-officedocument.presentationml.notesSlide+xml"/>
  <Override PartName="/ppt/charts/chart24.xml" ContentType="application/vnd.openxmlformats-officedocument.drawingml.chart+xml"/>
  <Override PartName="/ppt/theme/themeOverride3.xml" ContentType="application/vnd.openxmlformats-officedocument.themeOverride+xml"/>
  <Override PartName="/ppt/notesSlides/notesSlide75.xml" ContentType="application/vnd.openxmlformats-officedocument.presentationml.notesSlide+xml"/>
  <Override PartName="/ppt/charts/chart25.xml" ContentType="application/vnd.openxmlformats-officedocument.drawingml.chart+xml"/>
  <Override PartName="/ppt/theme/themeOverride4.xml" ContentType="application/vnd.openxmlformats-officedocument.themeOverride+xml"/>
  <Override PartName="/ppt/notesSlides/notesSlide76.xml" ContentType="application/vnd.openxmlformats-officedocument.presentationml.notesSlide+xml"/>
  <Override PartName="/ppt/charts/chart26.xml" ContentType="application/vnd.openxmlformats-officedocument.drawingml.chart+xml"/>
  <Override PartName="/ppt/theme/themeOverride5.xml" ContentType="application/vnd.openxmlformats-officedocument.themeOverride+xml"/>
  <Override PartName="/ppt/notesSlides/notesSlide77.xml" ContentType="application/vnd.openxmlformats-officedocument.presentationml.notesSlide+xml"/>
  <Override PartName="/ppt/charts/chart27.xml" ContentType="application/vnd.openxmlformats-officedocument.drawingml.chart+xml"/>
  <Override PartName="/ppt/theme/themeOverride6.xml" ContentType="application/vnd.openxmlformats-officedocument.themeOverride+xml"/>
  <Override PartName="/ppt/notesSlides/notesSlide78.xml" ContentType="application/vnd.openxmlformats-officedocument.presentationml.notesSlide+xml"/>
  <Override PartName="/ppt/charts/chart28.xml" ContentType="application/vnd.openxmlformats-officedocument.drawingml.chart+xml"/>
  <Override PartName="/ppt/theme/themeOverride7.xml" ContentType="application/vnd.openxmlformats-officedocument.themeOverride+xml"/>
  <Override PartName="/ppt/embeddings/oleObject3.bin" ContentType="application/vnd.openxmlformats-officedocument.oleObject"/>
  <Override PartName="/ppt/notesSlides/notesSlide79.xml" ContentType="application/vnd.openxmlformats-officedocument.presentationml.notesSlide+xml"/>
  <Override PartName="/ppt/charts/chart29.xml" ContentType="application/vnd.openxmlformats-officedocument.drawingml.chart+xml"/>
  <Override PartName="/ppt/theme/themeOverride8.xml" ContentType="application/vnd.openxmlformats-officedocument.themeOverride+xml"/>
  <Override PartName="/ppt/embeddings/oleObject4.bin" ContentType="application/vnd.openxmlformats-officedocument.oleObject"/>
  <Override PartName="/ppt/notesSlides/notesSlide80.xml" ContentType="application/vnd.openxmlformats-officedocument.presentationml.notesSlide+xml"/>
  <Override PartName="/ppt/charts/chart30.xml" ContentType="application/vnd.openxmlformats-officedocument.drawingml.chart+xml"/>
  <Override PartName="/ppt/theme/themeOverride9.xml" ContentType="application/vnd.openxmlformats-officedocument.themeOverride+xml"/>
  <Override PartName="/ppt/embeddings/oleObject5.bin" ContentType="application/vnd.openxmlformats-officedocument.oleObject"/>
  <Override PartName="/ppt/notesSlides/notesSlide81.xml" ContentType="application/vnd.openxmlformats-officedocument.presentationml.notesSlide+xml"/>
  <Override PartName="/ppt/charts/chart31.xml" ContentType="application/vnd.openxmlformats-officedocument.drawingml.chart+xml"/>
  <Override PartName="/ppt/theme/themeOverride10.xml" ContentType="application/vnd.openxmlformats-officedocument.themeOverride+xml"/>
  <Override PartName="/ppt/embeddings/oleObject6.bin" ContentType="application/vnd.openxmlformats-officedocument.oleObject"/>
  <Override PartName="/ppt/notesSlides/notesSlide82.xml" ContentType="application/vnd.openxmlformats-officedocument.presentationml.notesSlide+xml"/>
  <Override PartName="/ppt/charts/chart32.xml" ContentType="application/vnd.openxmlformats-officedocument.drawingml.chart+xml"/>
  <Override PartName="/ppt/theme/themeOverride11.xml" ContentType="application/vnd.openxmlformats-officedocument.themeOverride+xml"/>
  <Override PartName="/ppt/embeddings/oleObject7.bin" ContentType="application/vnd.openxmlformats-officedocument.oleObject"/>
  <Override PartName="/ppt/notesSlides/notesSlide83.xml" ContentType="application/vnd.openxmlformats-officedocument.presentationml.notesSlide+xml"/>
  <Override PartName="/ppt/charts/chart33.xml" ContentType="application/vnd.openxmlformats-officedocument.drawingml.chart+xml"/>
  <Override PartName="/ppt/theme/themeOverride12.xml" ContentType="application/vnd.openxmlformats-officedocument.themeOverride+xml"/>
  <Override PartName="/ppt/embeddings/oleObject8.bin" ContentType="application/vnd.openxmlformats-officedocument.oleObject"/>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62" r:id="rId2"/>
  </p:sldMasterIdLst>
  <p:notesMasterIdLst>
    <p:notesMasterId r:id="rId110"/>
  </p:notesMasterIdLst>
  <p:handoutMasterIdLst>
    <p:handoutMasterId r:id="rId111"/>
  </p:handoutMasterIdLst>
  <p:sldIdLst>
    <p:sldId id="257" r:id="rId3"/>
    <p:sldId id="486" r:id="rId4"/>
    <p:sldId id="286" r:id="rId5"/>
    <p:sldId id="287" r:id="rId6"/>
    <p:sldId id="453" r:id="rId7"/>
    <p:sldId id="288" r:id="rId8"/>
    <p:sldId id="380" r:id="rId9"/>
    <p:sldId id="643" r:id="rId10"/>
    <p:sldId id="644" r:id="rId11"/>
    <p:sldId id="645" r:id="rId12"/>
    <p:sldId id="646" r:id="rId13"/>
    <p:sldId id="647" r:id="rId14"/>
    <p:sldId id="648" r:id="rId15"/>
    <p:sldId id="649" r:id="rId16"/>
    <p:sldId id="650" r:id="rId17"/>
    <p:sldId id="651" r:id="rId18"/>
    <p:sldId id="652" r:id="rId19"/>
    <p:sldId id="653" r:id="rId20"/>
    <p:sldId id="654"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7" r:id="rId43"/>
    <p:sldId id="676" r:id="rId44"/>
    <p:sldId id="678" r:id="rId45"/>
    <p:sldId id="564" r:id="rId46"/>
    <p:sldId id="565" r:id="rId47"/>
    <p:sldId id="627" r:id="rId48"/>
    <p:sldId id="567" r:id="rId49"/>
    <p:sldId id="568" r:id="rId50"/>
    <p:sldId id="569" r:id="rId51"/>
    <p:sldId id="570" r:id="rId52"/>
    <p:sldId id="571" r:id="rId53"/>
    <p:sldId id="630" r:id="rId54"/>
    <p:sldId id="573" r:id="rId55"/>
    <p:sldId id="574" r:id="rId56"/>
    <p:sldId id="575" r:id="rId57"/>
    <p:sldId id="576" r:id="rId58"/>
    <p:sldId id="628" r:id="rId59"/>
    <p:sldId id="629" r:id="rId60"/>
    <p:sldId id="579" r:id="rId61"/>
    <p:sldId id="631" r:id="rId62"/>
    <p:sldId id="581" r:id="rId63"/>
    <p:sldId id="584" r:id="rId64"/>
    <p:sldId id="582" r:id="rId65"/>
    <p:sldId id="583" r:id="rId66"/>
    <p:sldId id="601" r:id="rId67"/>
    <p:sldId id="640" r:id="rId68"/>
    <p:sldId id="641" r:id="rId69"/>
    <p:sldId id="602" r:id="rId70"/>
    <p:sldId id="603" r:id="rId71"/>
    <p:sldId id="604" r:id="rId72"/>
    <p:sldId id="605" r:id="rId73"/>
    <p:sldId id="606" r:id="rId74"/>
    <p:sldId id="607" r:id="rId75"/>
    <p:sldId id="634" r:id="rId76"/>
    <p:sldId id="635" r:id="rId77"/>
    <p:sldId id="679" r:id="rId78"/>
    <p:sldId id="636" r:id="rId79"/>
    <p:sldId id="637" r:id="rId80"/>
    <p:sldId id="638" r:id="rId81"/>
    <p:sldId id="639" r:id="rId82"/>
    <p:sldId id="621" r:id="rId83"/>
    <p:sldId id="622" r:id="rId84"/>
    <p:sldId id="623" r:id="rId85"/>
    <p:sldId id="624" r:id="rId86"/>
    <p:sldId id="625" r:id="rId87"/>
    <p:sldId id="626" r:id="rId88"/>
    <p:sldId id="438" r:id="rId89"/>
    <p:sldId id="439" r:id="rId90"/>
    <p:sldId id="440" r:id="rId91"/>
    <p:sldId id="442" r:id="rId92"/>
    <p:sldId id="443" r:id="rId93"/>
    <p:sldId id="446" r:id="rId94"/>
    <p:sldId id="496" r:id="rId95"/>
    <p:sldId id="495" r:id="rId96"/>
    <p:sldId id="445" r:id="rId97"/>
    <p:sldId id="561" r:id="rId98"/>
    <p:sldId id="448" r:id="rId99"/>
    <p:sldId id="450" r:id="rId100"/>
    <p:sldId id="451" r:id="rId101"/>
    <p:sldId id="681" r:id="rId102"/>
    <p:sldId id="452" r:id="rId103"/>
    <p:sldId id="680" r:id="rId104"/>
    <p:sldId id="682" r:id="rId105"/>
    <p:sldId id="683" r:id="rId106"/>
    <p:sldId id="685" r:id="rId107"/>
    <p:sldId id="684" r:id="rId108"/>
    <p:sldId id="686" r:id="rId109"/>
  </p:sldIdLst>
  <p:sldSz cx="9144000" cy="6858000" type="screen4x3"/>
  <p:notesSz cx="6743700" cy="9880600"/>
  <p:defaultTextStyle>
    <a:defPPr>
      <a:defRPr lang="it-IT"/>
    </a:defPPr>
    <a:lvl1pPr algn="l" rtl="0" fontAlgn="base">
      <a:spcBef>
        <a:spcPct val="0"/>
      </a:spcBef>
      <a:spcAft>
        <a:spcPct val="0"/>
      </a:spcAft>
      <a:defRPr b="1" kern="1200">
        <a:solidFill>
          <a:schemeClr val="tx1"/>
        </a:solidFill>
        <a:latin typeface="Arial" charset="0"/>
        <a:ea typeface="ＭＳ Ｐゴシック" charset="0"/>
        <a:cs typeface="+mn-cs"/>
      </a:defRPr>
    </a:lvl1pPr>
    <a:lvl2pPr marL="457200" algn="l" rtl="0" fontAlgn="base">
      <a:spcBef>
        <a:spcPct val="0"/>
      </a:spcBef>
      <a:spcAft>
        <a:spcPct val="0"/>
      </a:spcAft>
      <a:defRPr b="1" kern="1200">
        <a:solidFill>
          <a:schemeClr val="tx1"/>
        </a:solidFill>
        <a:latin typeface="Arial" charset="0"/>
        <a:ea typeface="ＭＳ Ｐゴシック" charset="0"/>
        <a:cs typeface="+mn-cs"/>
      </a:defRPr>
    </a:lvl2pPr>
    <a:lvl3pPr marL="914400" algn="l" rtl="0" fontAlgn="base">
      <a:spcBef>
        <a:spcPct val="0"/>
      </a:spcBef>
      <a:spcAft>
        <a:spcPct val="0"/>
      </a:spcAft>
      <a:defRPr b="1" kern="1200">
        <a:solidFill>
          <a:schemeClr val="tx1"/>
        </a:solidFill>
        <a:latin typeface="Arial" charset="0"/>
        <a:ea typeface="ＭＳ Ｐゴシック" charset="0"/>
        <a:cs typeface="+mn-cs"/>
      </a:defRPr>
    </a:lvl3pPr>
    <a:lvl4pPr marL="1371600" algn="l" rtl="0" fontAlgn="base">
      <a:spcBef>
        <a:spcPct val="0"/>
      </a:spcBef>
      <a:spcAft>
        <a:spcPct val="0"/>
      </a:spcAft>
      <a:defRPr b="1" kern="1200">
        <a:solidFill>
          <a:schemeClr val="tx1"/>
        </a:solidFill>
        <a:latin typeface="Arial" charset="0"/>
        <a:ea typeface="ＭＳ Ｐゴシック" charset="0"/>
        <a:cs typeface="+mn-cs"/>
      </a:defRPr>
    </a:lvl4pPr>
    <a:lvl5pPr marL="1828800" algn="l" rtl="0" fontAlgn="base">
      <a:spcBef>
        <a:spcPct val="0"/>
      </a:spcBef>
      <a:spcAft>
        <a:spcPct val="0"/>
      </a:spcAft>
      <a:defRPr b="1" kern="1200">
        <a:solidFill>
          <a:schemeClr val="tx1"/>
        </a:solidFill>
        <a:latin typeface="Arial" charset="0"/>
        <a:ea typeface="ＭＳ Ｐゴシック" charset="0"/>
        <a:cs typeface="+mn-cs"/>
      </a:defRPr>
    </a:lvl5pPr>
    <a:lvl6pPr marL="2286000" algn="l" defTabSz="457200" rtl="0" eaLnBrk="1" latinLnBrk="0" hangingPunct="1">
      <a:defRPr b="1" kern="1200">
        <a:solidFill>
          <a:schemeClr val="tx1"/>
        </a:solidFill>
        <a:latin typeface="Arial" charset="0"/>
        <a:ea typeface="ＭＳ Ｐゴシック" charset="0"/>
        <a:cs typeface="+mn-cs"/>
      </a:defRPr>
    </a:lvl6pPr>
    <a:lvl7pPr marL="2743200" algn="l" defTabSz="457200" rtl="0" eaLnBrk="1" latinLnBrk="0" hangingPunct="1">
      <a:defRPr b="1" kern="1200">
        <a:solidFill>
          <a:schemeClr val="tx1"/>
        </a:solidFill>
        <a:latin typeface="Arial" charset="0"/>
        <a:ea typeface="ＭＳ Ｐゴシック" charset="0"/>
        <a:cs typeface="+mn-cs"/>
      </a:defRPr>
    </a:lvl7pPr>
    <a:lvl8pPr marL="3200400" algn="l" defTabSz="457200" rtl="0" eaLnBrk="1" latinLnBrk="0" hangingPunct="1">
      <a:defRPr b="1" kern="1200">
        <a:solidFill>
          <a:schemeClr val="tx1"/>
        </a:solidFill>
        <a:latin typeface="Arial" charset="0"/>
        <a:ea typeface="ＭＳ Ｐゴシック" charset="0"/>
        <a:cs typeface="+mn-cs"/>
      </a:defRPr>
    </a:lvl8pPr>
    <a:lvl9pPr marL="3657600" algn="l" defTabSz="457200" rtl="0" eaLnBrk="1" latinLnBrk="0" hangingPunct="1">
      <a:defRPr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FFC3"/>
    <a:srgbClr val="99FF99"/>
    <a:srgbClr val="6565FF"/>
    <a:srgbClr val="BFBFFF"/>
    <a:srgbClr val="B7B7FB"/>
    <a:srgbClr val="000000"/>
    <a:srgbClr val="FF0066"/>
    <a:srgbClr val="FF00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1" autoAdjust="0"/>
    <p:restoredTop sz="96154" autoAdjust="0"/>
  </p:normalViewPr>
  <p:slideViewPr>
    <p:cSldViewPr>
      <p:cViewPr varScale="1">
        <p:scale>
          <a:sx n="74" d="100"/>
          <a:sy n="74" d="100"/>
        </p:scale>
        <p:origin x="-1352" y="-96"/>
      </p:cViewPr>
      <p:guideLst>
        <p:guide orient="horz" pos="261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5016"/>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slide" Target="slides/slide106.xml"/><Relationship Id="rId109" Type="http://schemas.openxmlformats.org/officeDocument/2006/relationships/slide" Target="slides/slide10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notesMaster" Target="notesMasters/notesMaster1.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handoutMaster" Target="handoutMasters/handoutMaster1.xml"/><Relationship Id="rId112" Type="http://schemas.openxmlformats.org/officeDocument/2006/relationships/printerSettings" Target="printerSettings/printerSettings1.bin"/><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oglio_di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oglio_di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oglio_di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oglio_di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oglio_di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oglio_di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oglio_di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oglio_di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oglio_di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oglio_di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oglio_di_Microsoft_Excel20.xlsx"/></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administrator:Documents:Documenti%20Roberta:ricerche:Aset%20:aset-aes%202012:indici%20aset%20aes%202012-13:istogrammi_indici%202010-2012-%20gas%20scorporato.xls"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administrator:Documents:Documenti%20Roberta:ricerche:Aset%20:2014:indici%202014-15:indici%20serie%20storiche%202014.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administrator:Documents:Documenti%20Roberta:ricerche:Aset%20:2014:indici%202014-15:indici%20serie%20storiche%202014.xlsx"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administrator:Documents:Documenti%20Roberta:ricerche:Aset%20:2014:indici%202014-15:istogrammi_indici%202010-2012-2014%20gas%20scorporato.xls" TargetMode="External"/></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administrator:Documents:Documenti%20Roberta:ricerche:Aset%20:2014:indici%202014-15:istogrammi_indici%202010-2012-2014%20gas%20scorporato.xls" TargetMode="External"/></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administrator:Documents:Documenti%20Roberta:ricerche:Aset%20:aset-aes%202012:indici%20aset%20aes%202012-13:istogrammi_indici%202010-2012-%20gas%20scorporato.xls" TargetMode="External"/></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administrator:Documents:Documenti%20Roberta:ricerche:Aset%20:aset-aes%202012:indici%20aset%20aes%202012-13:istogrammi_indici%202010-2012-%20gas%20scorporato.xls" TargetMode="External"/></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embeddings/oleObject3.bin"/></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embeddings/oleObject4.bin"/></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Microsoft_Excel3.xlsx"/></Relationships>
</file>

<file path=ppt/charts/_rels/chart30.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embeddings/oleObject5.bin"/></Relationships>
</file>

<file path=ppt/charts/_rels/chart3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embeddings/oleObject6.bin"/></Relationships>
</file>

<file path=ppt/charts/_rels/chart32.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embeddings/oleObject7.bin"/></Relationships>
</file>

<file path=ppt/charts/_rels/chart33.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embeddings/oleObject8.bin"/></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oglio_di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oglio_di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oglio_di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bg2"/>
                </a:solidFill>
              </a:defRPr>
            </a:pPr>
            <a:r>
              <a:rPr lang="en-US" sz="1400" dirty="0" err="1">
                <a:solidFill>
                  <a:schemeClr val="bg2"/>
                </a:solidFill>
              </a:rPr>
              <a:t>clienti</a:t>
            </a:r>
            <a:r>
              <a:rPr lang="en-US" sz="1400" dirty="0">
                <a:solidFill>
                  <a:schemeClr val="bg2"/>
                </a:solidFill>
              </a:rPr>
              <a:t> </a:t>
            </a:r>
            <a:r>
              <a:rPr lang="en-US" sz="1400" dirty="0" smtClean="0">
                <a:solidFill>
                  <a:schemeClr val="bg2"/>
                </a:solidFill>
              </a:rPr>
              <a:t>2008</a:t>
            </a:r>
            <a:br>
              <a:rPr lang="en-US" sz="1400" dirty="0" smtClean="0">
                <a:solidFill>
                  <a:schemeClr val="bg2"/>
                </a:solidFill>
              </a:rPr>
            </a:br>
            <a:r>
              <a:rPr lang="en-US" sz="1400" dirty="0" err="1" smtClean="0">
                <a:solidFill>
                  <a:schemeClr val="bg2"/>
                </a:solidFill>
              </a:rPr>
              <a:t>anche</a:t>
            </a:r>
            <a:r>
              <a:rPr lang="en-US" sz="1400" dirty="0" smtClean="0">
                <a:solidFill>
                  <a:schemeClr val="bg2"/>
                </a:solidFill>
              </a:rPr>
              <a:t> </a:t>
            </a:r>
            <a:r>
              <a:rPr lang="en-US" sz="1400" dirty="0" err="1">
                <a:solidFill>
                  <a:schemeClr val="bg2"/>
                </a:solidFill>
              </a:rPr>
              <a:t>servizio</a:t>
            </a:r>
            <a:r>
              <a:rPr lang="en-US" sz="1400" dirty="0" smtClean="0">
                <a:solidFill>
                  <a:schemeClr val="bg2"/>
                </a:solidFill>
              </a:rPr>
              <a:t> </a:t>
            </a:r>
            <a:r>
              <a:rPr lang="en-US" sz="1400" dirty="0" err="1" smtClean="0">
                <a:solidFill>
                  <a:schemeClr val="bg2"/>
                </a:solidFill>
              </a:rPr>
              <a:t>acqua</a:t>
            </a:r>
            <a:r>
              <a:rPr lang="en-US" sz="1400" dirty="0" smtClean="0">
                <a:solidFill>
                  <a:schemeClr val="bg2"/>
                </a:solidFill>
              </a:rPr>
              <a:t>  93,5%</a:t>
            </a:r>
            <a:endParaRPr lang="en-US" sz="1400" dirty="0">
              <a:solidFill>
                <a:schemeClr val="bg2"/>
              </a:solidFill>
            </a:endParaRPr>
          </a:p>
        </c:rich>
      </c:tx>
      <c:layout>
        <c:manualLayout>
          <c:xMode val="edge"/>
          <c:yMode val="edge"/>
          <c:x val="0.0775464327368038"/>
          <c:y val="0.0556259744357553"/>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231627387934364"/>
          <c:w val="0.91518275754553"/>
          <c:h val="0.744866152393558"/>
        </c:manualLayout>
      </c:layout>
      <c:pie3DChart>
        <c:varyColors val="1"/>
        <c:ser>
          <c:idx val="0"/>
          <c:order val="0"/>
          <c:tx>
            <c:strRef>
              <c:f>Foglio1!$B$1</c:f>
              <c:strCache>
                <c:ptCount val="1"/>
                <c:pt idx="0">
                  <c:v>clienti anche servizio acqua</c:v>
                </c:pt>
              </c:strCache>
            </c:strRef>
          </c:tx>
          <c:spPr>
            <a:gradFill>
              <a:gsLst>
                <a:gs pos="0">
                  <a:srgbClr val="03D4A8"/>
                </a:gs>
                <a:gs pos="25000">
                  <a:srgbClr val="21D6E0"/>
                </a:gs>
                <a:gs pos="75000">
                  <a:srgbClr val="0087E6"/>
                </a:gs>
                <a:gs pos="100000">
                  <a:srgbClr val="005CBF"/>
                </a:gs>
              </a:gsLst>
              <a:lin ang="5400000" scaled="0"/>
            </a:gradFill>
            <a:effectLst>
              <a:outerShdw blurRad="50800" dist="50800" dir="5400000" algn="ctr" rotWithShape="0">
                <a:schemeClr val="tx2">
                  <a:lumMod val="50000"/>
                  <a:lumOff val="50000"/>
                </a:schemeClr>
              </a:outerShdw>
            </a:effectLst>
          </c:spPr>
          <c:dPt>
            <c:idx val="0"/>
            <c:bubble3D val="0"/>
          </c:dPt>
          <c:dPt>
            <c:idx val="1"/>
            <c:bubble3D val="0"/>
            <c:explosion val="14"/>
            <c:spPr>
              <a:solidFill>
                <a:srgbClr val="FF0005"/>
              </a:solidFill>
              <a:effectLst>
                <a:outerShdw blurRad="50800" dist="50800" dir="5400000" algn="ctr" rotWithShape="0">
                  <a:schemeClr val="tx2">
                    <a:lumMod val="50000"/>
                    <a:lumOff val="50000"/>
                  </a:schemeClr>
                </a:outerShdw>
              </a:effectLst>
            </c:spPr>
          </c:dPt>
          <c:cat>
            <c:strRef>
              <c:f>Foglio1!$A$2:$A$3</c:f>
              <c:strCache>
                <c:ptCount val="2"/>
                <c:pt idx="0">
                  <c:v>clienti anche servizio acqua</c:v>
                </c:pt>
                <c:pt idx="1">
                  <c:v>2° trim.</c:v>
                </c:pt>
              </c:strCache>
            </c:strRef>
          </c:cat>
          <c:val>
            <c:numRef>
              <c:f>Foglio1!$B$2:$B$3</c:f>
              <c:numCache>
                <c:formatCode>0.00%</c:formatCode>
                <c:ptCount val="2"/>
                <c:pt idx="0">
                  <c:v>0.935</c:v>
                </c:pt>
                <c:pt idx="1">
                  <c:v>0.065</c:v>
                </c:pt>
              </c:numCache>
            </c:numRef>
          </c:val>
        </c:ser>
        <c:dLbls>
          <c:showLegendKey val="0"/>
          <c:showVal val="0"/>
          <c:showCatName val="0"/>
          <c:showSerName val="0"/>
          <c:showPercent val="0"/>
          <c:showBubbleSize val="0"/>
          <c:showLeaderLines val="1"/>
        </c:dLbls>
      </c:pie3DChart>
      <c:spPr>
        <a:noFill/>
        <a:ln w="25388">
          <a:noFill/>
        </a:ln>
      </c:spPr>
    </c:plotArea>
    <c:plotVisOnly val="1"/>
    <c:dispBlanksAs val="zero"/>
    <c:showDLblsOverMax val="0"/>
  </c:chart>
  <c:spPr>
    <a:effectLst>
      <a:innerShdw blurRad="63500" dist="50800" dir="13500000">
        <a:prstClr val="black">
          <a:alpha val="50000"/>
        </a:prstClr>
      </a:innerShdw>
    </a:effectLst>
  </c:spPr>
  <c:txPr>
    <a:bodyPr/>
    <a:lstStyle/>
    <a:p>
      <a:pPr>
        <a:defRPr sz="1799"/>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solidFill>
                  <a:schemeClr val="bg2"/>
                </a:solidFill>
                <a:latin typeface="Arial" pitchFamily="34" charset="0"/>
                <a:ea typeface="Tahoma" pitchFamily="34" charset="0"/>
                <a:cs typeface="Arial" pitchFamily="34" charset="0"/>
              </a:defRPr>
            </a:pPr>
            <a:r>
              <a:rPr lang="en-US" sz="1400" b="1" dirty="0" err="1">
                <a:solidFill>
                  <a:schemeClr val="bg2"/>
                </a:solidFill>
                <a:latin typeface="Arial" pitchFamily="34" charset="0"/>
                <a:ea typeface="Tahoma" pitchFamily="34" charset="0"/>
                <a:cs typeface="Arial" pitchFamily="34" charset="0"/>
              </a:rPr>
              <a:t>clienti</a:t>
            </a:r>
            <a:r>
              <a:rPr lang="en-US" sz="1400" b="1" dirty="0">
                <a:solidFill>
                  <a:schemeClr val="bg2"/>
                </a:solidFill>
                <a:latin typeface="Arial" pitchFamily="34" charset="0"/>
                <a:ea typeface="Tahoma" pitchFamily="34" charset="0"/>
                <a:cs typeface="Arial" pitchFamily="34" charset="0"/>
              </a:rPr>
              <a:t> </a:t>
            </a:r>
            <a:r>
              <a:rPr lang="en-US" sz="1400" b="1" dirty="0" smtClean="0">
                <a:solidFill>
                  <a:schemeClr val="bg2"/>
                </a:solidFill>
                <a:latin typeface="Arial" pitchFamily="34" charset="0"/>
                <a:ea typeface="Tahoma" pitchFamily="34" charset="0"/>
                <a:cs typeface="Arial" pitchFamily="34" charset="0"/>
              </a:rPr>
              <a:t>2012</a:t>
            </a:r>
            <a:br>
              <a:rPr lang="en-US" sz="1400" b="1" dirty="0" smtClean="0">
                <a:solidFill>
                  <a:schemeClr val="bg2"/>
                </a:solidFill>
                <a:latin typeface="Arial" pitchFamily="34" charset="0"/>
                <a:ea typeface="Tahoma" pitchFamily="34" charset="0"/>
                <a:cs typeface="Arial" pitchFamily="34" charset="0"/>
              </a:rPr>
            </a:br>
            <a:r>
              <a:rPr lang="en-US" sz="1400" b="1" dirty="0" err="1" smtClean="0">
                <a:solidFill>
                  <a:schemeClr val="bg2"/>
                </a:solidFill>
                <a:latin typeface="Arial" pitchFamily="34" charset="0"/>
                <a:ea typeface="Tahoma" pitchFamily="34" charset="0"/>
                <a:cs typeface="Arial" pitchFamily="34" charset="0"/>
              </a:rPr>
              <a:t>anche</a:t>
            </a:r>
            <a:r>
              <a:rPr lang="en-US" sz="1400" b="1" dirty="0" smtClean="0">
                <a:solidFill>
                  <a:schemeClr val="bg2"/>
                </a:solidFill>
                <a:latin typeface="Arial" pitchFamily="34" charset="0"/>
                <a:ea typeface="Tahoma" pitchFamily="34" charset="0"/>
                <a:cs typeface="Arial" pitchFamily="34" charset="0"/>
              </a:rPr>
              <a:t> </a:t>
            </a:r>
            <a:r>
              <a:rPr lang="en-US" sz="1400" b="1" dirty="0" err="1">
                <a:solidFill>
                  <a:schemeClr val="bg2"/>
                </a:solidFill>
                <a:latin typeface="Arial" pitchFamily="34" charset="0"/>
                <a:ea typeface="Tahoma" pitchFamily="34" charset="0"/>
                <a:cs typeface="Arial" pitchFamily="34" charset="0"/>
              </a:rPr>
              <a:t>servizio</a:t>
            </a:r>
            <a:r>
              <a:rPr lang="en-US" sz="1400" b="1" dirty="0" smtClean="0">
                <a:solidFill>
                  <a:schemeClr val="bg2"/>
                </a:solidFill>
                <a:latin typeface="Arial" pitchFamily="34" charset="0"/>
                <a:ea typeface="Tahoma" pitchFamily="34" charset="0"/>
                <a:cs typeface="Arial" pitchFamily="34" charset="0"/>
              </a:rPr>
              <a:t> </a:t>
            </a:r>
            <a:r>
              <a:rPr lang="en-US" sz="1400" b="1" dirty="0" err="1" smtClean="0">
                <a:solidFill>
                  <a:schemeClr val="bg2"/>
                </a:solidFill>
                <a:latin typeface="Arial" pitchFamily="34" charset="0"/>
                <a:ea typeface="Tahoma" pitchFamily="34" charset="0"/>
                <a:cs typeface="Arial" pitchFamily="34" charset="0"/>
              </a:rPr>
              <a:t>acqua</a:t>
            </a:r>
            <a:r>
              <a:rPr lang="en-US" sz="1400" b="1" dirty="0" smtClean="0">
                <a:solidFill>
                  <a:schemeClr val="bg2"/>
                </a:solidFill>
                <a:latin typeface="Arial" pitchFamily="34" charset="0"/>
                <a:ea typeface="Tahoma" pitchFamily="34" charset="0"/>
                <a:cs typeface="Arial" pitchFamily="34" charset="0"/>
              </a:rPr>
              <a:t>  77,97%</a:t>
            </a:r>
            <a:endParaRPr lang="en-US" sz="1600" b="1" dirty="0">
              <a:solidFill>
                <a:schemeClr val="bg2"/>
              </a:solidFill>
              <a:latin typeface="Arial" pitchFamily="34" charset="0"/>
              <a:ea typeface="Tahoma" pitchFamily="34" charset="0"/>
              <a:cs typeface="Arial" pitchFamily="34" charset="0"/>
            </a:endParaRPr>
          </a:p>
        </c:rich>
      </c:tx>
      <c:layout>
        <c:manualLayout>
          <c:xMode val="edge"/>
          <c:yMode val="edge"/>
          <c:x val="0.196335569760541"/>
          <c:y val="0.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245885445941793"/>
          <c:w val="0.91518275754553"/>
          <c:h val="0.744866152393558"/>
        </c:manualLayout>
      </c:layout>
      <c:pie3DChart>
        <c:varyColors val="1"/>
        <c:ser>
          <c:idx val="0"/>
          <c:order val="0"/>
          <c:tx>
            <c:strRef>
              <c:f>Foglio1!$B$1</c:f>
              <c:strCache>
                <c:ptCount val="1"/>
                <c:pt idx="0">
                  <c:v>clienti anche servizio acqua</c:v>
                </c:pt>
              </c:strCache>
            </c:strRef>
          </c:tx>
          <c:spPr>
            <a:gradFill>
              <a:gsLst>
                <a:gs pos="0">
                  <a:srgbClr val="03D4A8"/>
                </a:gs>
                <a:gs pos="25000">
                  <a:srgbClr val="21D6E0"/>
                </a:gs>
                <a:gs pos="75000">
                  <a:srgbClr val="0087E6"/>
                </a:gs>
                <a:gs pos="100000">
                  <a:srgbClr val="005CBF"/>
                </a:gs>
              </a:gsLst>
              <a:lin ang="5400000" scaled="0"/>
            </a:gradFill>
            <a:effectLst>
              <a:outerShdw blurRad="50800" dist="50800" dir="5400000" algn="ctr" rotWithShape="0">
                <a:schemeClr val="tx2">
                  <a:lumMod val="50000"/>
                  <a:lumOff val="50000"/>
                </a:schemeClr>
              </a:outerShdw>
            </a:effectLst>
          </c:spPr>
          <c:explosion val="2"/>
          <c:dPt>
            <c:idx val="0"/>
            <c:bubble3D val="0"/>
          </c:dPt>
          <c:dPt>
            <c:idx val="1"/>
            <c:bubble3D val="0"/>
            <c:spPr>
              <a:solidFill>
                <a:srgbClr val="FF0005"/>
              </a:solidFill>
              <a:effectLst>
                <a:outerShdw blurRad="50800" dist="50800" dir="5400000" algn="ctr" rotWithShape="0">
                  <a:schemeClr val="tx2">
                    <a:lumMod val="50000"/>
                    <a:lumOff val="50000"/>
                  </a:schemeClr>
                </a:outerShdw>
              </a:effectLst>
            </c:spPr>
          </c:dPt>
          <c:cat>
            <c:strRef>
              <c:f>Foglio1!$A$2:$A$3</c:f>
              <c:strCache>
                <c:ptCount val="2"/>
                <c:pt idx="0">
                  <c:v>clienti anche servizio acqua</c:v>
                </c:pt>
                <c:pt idx="1">
                  <c:v>2° trim.</c:v>
                </c:pt>
              </c:strCache>
            </c:strRef>
          </c:cat>
          <c:val>
            <c:numRef>
              <c:f>Foglio1!$B$2:$B$3</c:f>
              <c:numCache>
                <c:formatCode>0.00%</c:formatCode>
                <c:ptCount val="2"/>
                <c:pt idx="0">
                  <c:v>0.7797</c:v>
                </c:pt>
                <c:pt idx="1">
                  <c:v>0.2203</c:v>
                </c:pt>
              </c:numCache>
            </c:numRef>
          </c:val>
        </c:ser>
        <c:dLbls>
          <c:showLegendKey val="0"/>
          <c:showVal val="0"/>
          <c:showCatName val="0"/>
          <c:showSerName val="0"/>
          <c:showPercent val="0"/>
          <c:showBubbleSize val="0"/>
          <c:showLeaderLines val="1"/>
        </c:dLbls>
      </c:pie3DChart>
      <c:spPr>
        <a:noFill/>
        <a:ln w="22968">
          <a:noFill/>
        </a:ln>
      </c:spPr>
    </c:plotArea>
    <c:plotVisOnly val="1"/>
    <c:dispBlanksAs val="zero"/>
    <c:showDLblsOverMax val="0"/>
  </c:chart>
  <c:spPr>
    <a:effectLst>
      <a:innerShdw blurRad="63500" dist="50800" dir="13500000">
        <a:prstClr val="black">
          <a:alpha val="50000"/>
        </a:prstClr>
      </a:innerShdw>
    </a:effectLst>
  </c:spPr>
  <c:txPr>
    <a:bodyPr/>
    <a:lstStyle/>
    <a:p>
      <a:pPr>
        <a:defRPr sz="1628"/>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solidFill>
                  <a:schemeClr val="bg2"/>
                </a:solidFill>
                <a:latin typeface="Arial" pitchFamily="34" charset="0"/>
                <a:ea typeface="Tahoma" pitchFamily="34" charset="0"/>
                <a:cs typeface="Arial" pitchFamily="34" charset="0"/>
              </a:defRPr>
            </a:pPr>
            <a:r>
              <a:rPr lang="en-US" sz="1400" b="1" dirty="0" err="1">
                <a:solidFill>
                  <a:schemeClr val="bg2"/>
                </a:solidFill>
                <a:latin typeface="Arial" pitchFamily="34" charset="0"/>
                <a:ea typeface="Tahoma" pitchFamily="34" charset="0"/>
                <a:cs typeface="Arial" pitchFamily="34" charset="0"/>
              </a:rPr>
              <a:t>clienti</a:t>
            </a:r>
            <a:r>
              <a:rPr lang="en-US" sz="1400" b="1" dirty="0">
                <a:solidFill>
                  <a:schemeClr val="bg2"/>
                </a:solidFill>
                <a:latin typeface="Arial" pitchFamily="34" charset="0"/>
                <a:ea typeface="Tahoma" pitchFamily="34" charset="0"/>
                <a:cs typeface="Arial" pitchFamily="34" charset="0"/>
              </a:rPr>
              <a:t> </a:t>
            </a:r>
            <a:r>
              <a:rPr lang="en-US" sz="1400" b="1" dirty="0" smtClean="0">
                <a:solidFill>
                  <a:schemeClr val="bg2"/>
                </a:solidFill>
                <a:latin typeface="Arial" pitchFamily="34" charset="0"/>
                <a:ea typeface="Tahoma" pitchFamily="34" charset="0"/>
                <a:cs typeface="Arial" pitchFamily="34" charset="0"/>
              </a:rPr>
              <a:t>2014</a:t>
            </a:r>
            <a:br>
              <a:rPr lang="en-US" sz="1400" b="1" dirty="0" smtClean="0">
                <a:solidFill>
                  <a:schemeClr val="bg2"/>
                </a:solidFill>
                <a:latin typeface="Arial" pitchFamily="34" charset="0"/>
                <a:ea typeface="Tahoma" pitchFamily="34" charset="0"/>
                <a:cs typeface="Arial" pitchFamily="34" charset="0"/>
              </a:rPr>
            </a:br>
            <a:r>
              <a:rPr lang="en-US" sz="1400" b="1" dirty="0" err="1" smtClean="0">
                <a:solidFill>
                  <a:schemeClr val="bg2"/>
                </a:solidFill>
                <a:latin typeface="Arial" pitchFamily="34" charset="0"/>
                <a:ea typeface="Tahoma" pitchFamily="34" charset="0"/>
                <a:cs typeface="Arial" pitchFamily="34" charset="0"/>
              </a:rPr>
              <a:t>anche</a:t>
            </a:r>
            <a:r>
              <a:rPr lang="en-US" sz="1400" b="1" dirty="0" smtClean="0">
                <a:solidFill>
                  <a:schemeClr val="bg2"/>
                </a:solidFill>
                <a:latin typeface="Arial" pitchFamily="34" charset="0"/>
                <a:ea typeface="Tahoma" pitchFamily="34" charset="0"/>
                <a:cs typeface="Arial" pitchFamily="34" charset="0"/>
              </a:rPr>
              <a:t> </a:t>
            </a:r>
            <a:r>
              <a:rPr lang="en-US" sz="1400" b="1" dirty="0" err="1">
                <a:solidFill>
                  <a:schemeClr val="bg2"/>
                </a:solidFill>
                <a:latin typeface="Arial" pitchFamily="34" charset="0"/>
                <a:ea typeface="Tahoma" pitchFamily="34" charset="0"/>
                <a:cs typeface="Arial" pitchFamily="34" charset="0"/>
              </a:rPr>
              <a:t>servizio</a:t>
            </a:r>
            <a:r>
              <a:rPr lang="en-US" sz="1400" b="1" dirty="0" smtClean="0">
                <a:solidFill>
                  <a:schemeClr val="bg2"/>
                </a:solidFill>
                <a:latin typeface="Arial" pitchFamily="34" charset="0"/>
                <a:ea typeface="Tahoma" pitchFamily="34" charset="0"/>
                <a:cs typeface="Arial" pitchFamily="34" charset="0"/>
              </a:rPr>
              <a:t> </a:t>
            </a:r>
            <a:r>
              <a:rPr lang="en-US" sz="1400" b="1" dirty="0" err="1" smtClean="0">
                <a:solidFill>
                  <a:schemeClr val="bg2"/>
                </a:solidFill>
                <a:latin typeface="Arial" pitchFamily="34" charset="0"/>
                <a:ea typeface="Tahoma" pitchFamily="34" charset="0"/>
                <a:cs typeface="Arial" pitchFamily="34" charset="0"/>
              </a:rPr>
              <a:t>acqua</a:t>
            </a:r>
            <a:r>
              <a:rPr lang="en-US" sz="1400" b="1" dirty="0" smtClean="0">
                <a:solidFill>
                  <a:schemeClr val="bg2"/>
                </a:solidFill>
                <a:latin typeface="Arial" pitchFamily="34" charset="0"/>
                <a:ea typeface="Tahoma" pitchFamily="34" charset="0"/>
                <a:cs typeface="Arial" pitchFamily="34" charset="0"/>
              </a:rPr>
              <a:t>  82,6%</a:t>
            </a:r>
            <a:endParaRPr lang="en-US" sz="1600" b="1" dirty="0">
              <a:solidFill>
                <a:schemeClr val="bg2"/>
              </a:solidFill>
              <a:latin typeface="Arial" pitchFamily="34" charset="0"/>
              <a:ea typeface="Tahoma" pitchFamily="34" charset="0"/>
              <a:cs typeface="Arial" pitchFamily="34" charset="0"/>
            </a:endParaRPr>
          </a:p>
        </c:rich>
      </c:tx>
      <c:layout>
        <c:manualLayout>
          <c:xMode val="edge"/>
          <c:yMode val="edge"/>
          <c:x val="0.192033879704423"/>
          <c:y val="0.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245885445941793"/>
          <c:w val="0.91518275754553"/>
          <c:h val="0.744866152393558"/>
        </c:manualLayout>
      </c:layout>
      <c:pie3DChart>
        <c:varyColors val="1"/>
        <c:ser>
          <c:idx val="0"/>
          <c:order val="0"/>
          <c:tx>
            <c:strRef>
              <c:f>Foglio1!$B$1</c:f>
              <c:strCache>
                <c:ptCount val="1"/>
                <c:pt idx="0">
                  <c:v>clienti anche servizio acqua</c:v>
                </c:pt>
              </c:strCache>
            </c:strRef>
          </c:tx>
          <c:spPr>
            <a:gradFill>
              <a:gsLst>
                <a:gs pos="0">
                  <a:srgbClr val="03D4A8"/>
                </a:gs>
                <a:gs pos="25000">
                  <a:srgbClr val="21D6E0"/>
                </a:gs>
                <a:gs pos="75000">
                  <a:srgbClr val="0087E6"/>
                </a:gs>
                <a:gs pos="100000">
                  <a:srgbClr val="005CBF"/>
                </a:gs>
              </a:gsLst>
              <a:lin ang="5400000" scaled="0"/>
            </a:gradFill>
            <a:effectLst>
              <a:outerShdw blurRad="50800" dist="50800" dir="5400000" algn="ctr" rotWithShape="0">
                <a:schemeClr val="tx2">
                  <a:lumMod val="50000"/>
                  <a:lumOff val="50000"/>
                </a:schemeClr>
              </a:outerShdw>
            </a:effectLst>
          </c:spPr>
          <c:explosion val="2"/>
          <c:dPt>
            <c:idx val="0"/>
            <c:bubble3D val="0"/>
          </c:dPt>
          <c:dPt>
            <c:idx val="1"/>
            <c:bubble3D val="0"/>
            <c:spPr>
              <a:solidFill>
                <a:srgbClr val="FF0005"/>
              </a:solidFill>
              <a:effectLst>
                <a:outerShdw blurRad="50800" dist="50800" dir="5400000" algn="ctr" rotWithShape="0">
                  <a:schemeClr val="tx2">
                    <a:lumMod val="50000"/>
                    <a:lumOff val="50000"/>
                  </a:schemeClr>
                </a:outerShdw>
              </a:effectLst>
            </c:spPr>
          </c:dPt>
          <c:cat>
            <c:strRef>
              <c:f>Foglio1!$A$2:$A$3</c:f>
              <c:strCache>
                <c:ptCount val="2"/>
                <c:pt idx="0">
                  <c:v>clienti anche servizio acqua</c:v>
                </c:pt>
                <c:pt idx="1">
                  <c:v>2° trim.</c:v>
                </c:pt>
              </c:strCache>
            </c:strRef>
          </c:cat>
          <c:val>
            <c:numRef>
              <c:f>Foglio1!$B$2:$B$3</c:f>
              <c:numCache>
                <c:formatCode>0.00%</c:formatCode>
                <c:ptCount val="2"/>
                <c:pt idx="0">
                  <c:v>0.826</c:v>
                </c:pt>
                <c:pt idx="1">
                  <c:v>0.174</c:v>
                </c:pt>
              </c:numCache>
            </c:numRef>
          </c:val>
        </c:ser>
        <c:dLbls>
          <c:showLegendKey val="0"/>
          <c:showVal val="0"/>
          <c:showCatName val="0"/>
          <c:showSerName val="0"/>
          <c:showPercent val="0"/>
          <c:showBubbleSize val="0"/>
          <c:showLeaderLines val="1"/>
        </c:dLbls>
      </c:pie3DChart>
      <c:spPr>
        <a:noFill/>
        <a:ln w="22968">
          <a:noFill/>
        </a:ln>
      </c:spPr>
    </c:plotArea>
    <c:plotVisOnly val="1"/>
    <c:dispBlanksAs val="zero"/>
    <c:showDLblsOverMax val="0"/>
  </c:chart>
  <c:spPr>
    <a:effectLst>
      <a:innerShdw blurRad="63500" dist="50800" dir="13500000">
        <a:prstClr val="black">
          <a:alpha val="50000"/>
        </a:prstClr>
      </a:innerShdw>
    </a:effectLst>
  </c:spPr>
  <c:txPr>
    <a:bodyPr/>
    <a:lstStyle/>
    <a:p>
      <a:pPr>
        <a:defRPr sz="1628"/>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gradFill>
          <a:gsLst>
            <a:gs pos="0">
              <a:schemeClr val="tx2">
                <a:lumMod val="85000"/>
                <a:lumOff val="15000"/>
              </a:schemeClr>
            </a:gs>
            <a:gs pos="55000">
              <a:schemeClr val="tx2">
                <a:lumMod val="85000"/>
                <a:lumOff val="15000"/>
              </a:schemeClr>
            </a:gs>
            <a:gs pos="83000">
              <a:schemeClr val="bg2">
                <a:lumMod val="65000"/>
                <a:lumOff val="35000"/>
              </a:schemeClr>
            </a:gs>
            <a:gs pos="95000">
              <a:schemeClr val="tx1">
                <a:lumMod val="75000"/>
              </a:schemeClr>
            </a:gs>
          </a:gsLst>
          <a:lin ang="5400000" scaled="0"/>
        </a:gradFill>
      </c:spPr>
    </c:sideWall>
    <c:backWall>
      <c:thickness val="0"/>
      <c:spPr>
        <a:gradFill>
          <a:gsLst>
            <a:gs pos="0">
              <a:schemeClr val="tx2">
                <a:lumMod val="85000"/>
                <a:lumOff val="15000"/>
              </a:schemeClr>
            </a:gs>
            <a:gs pos="55000">
              <a:schemeClr val="tx2">
                <a:lumMod val="85000"/>
                <a:lumOff val="15000"/>
              </a:schemeClr>
            </a:gs>
            <a:gs pos="83000">
              <a:schemeClr val="bg2">
                <a:lumMod val="65000"/>
                <a:lumOff val="35000"/>
              </a:schemeClr>
            </a:gs>
            <a:gs pos="95000">
              <a:schemeClr val="tx1">
                <a:lumMod val="75000"/>
              </a:schemeClr>
            </a:gs>
          </a:gsLst>
          <a:lin ang="5400000" scaled="0"/>
        </a:gradFill>
      </c:spPr>
    </c:backWall>
    <c:plotArea>
      <c:layout>
        <c:manualLayout>
          <c:layoutTarget val="inner"/>
          <c:xMode val="edge"/>
          <c:yMode val="edge"/>
          <c:x val="0.275943010335699"/>
          <c:y val="0.0201666687839022"/>
          <c:w val="0.614239997302264"/>
          <c:h val="0.945261899015123"/>
        </c:manualLayout>
      </c:layout>
      <c:bar3DChart>
        <c:barDir val="bar"/>
        <c:grouping val="clustered"/>
        <c:varyColors val="0"/>
        <c:ser>
          <c:idx val="0"/>
          <c:order val="0"/>
          <c:tx>
            <c:strRef>
              <c:f>Foglio1!$B$1</c:f>
              <c:strCache>
                <c:ptCount val="1"/>
                <c:pt idx="0">
                  <c:v>2012</c:v>
                </c:pt>
              </c:strCache>
            </c:strRef>
          </c:tx>
          <c:invertIfNegative val="0"/>
          <c:dLbls>
            <c:txPr>
              <a:bodyPr/>
              <a:lstStyle/>
              <a:p>
                <a:pPr>
                  <a:defRPr sz="1399">
                    <a:solidFill>
                      <a:schemeClr val="accent1">
                        <a:lumMod val="40000"/>
                        <a:lumOff val="60000"/>
                      </a:schemeClr>
                    </a:solidFill>
                  </a:defRPr>
                </a:pPr>
                <a:endParaRPr lang="it-IT"/>
              </a:p>
            </c:txPr>
            <c:showLegendKey val="0"/>
            <c:showVal val="1"/>
            <c:showCatName val="0"/>
            <c:showSerName val="0"/>
            <c:showPercent val="0"/>
            <c:showBubbleSize val="0"/>
            <c:showLeaderLines val="0"/>
          </c:dLbls>
          <c:cat>
            <c:strRef>
              <c:f>Foglio1!$A$2:$A$9</c:f>
              <c:strCache>
                <c:ptCount val="8"/>
                <c:pt idx="0">
                  <c:v>Nuovo metodo di fatturazione</c:v>
                </c:pt>
                <c:pt idx="1">
                  <c:v>Tempo intervento riparazioni ed allacci</c:v>
                </c:pt>
                <c:pt idx="2">
                  <c:v>Qualità pronto intervento e gestione perdite idriche</c:v>
                </c:pt>
                <c:pt idx="3">
                  <c:v>Qualità dell’acqua (odore, limpidezza, sapore)</c:v>
                </c:pt>
                <c:pt idx="4">
                  <c:v>Qualità pronto intervento e gestione emergenza fognature</c:v>
                </c:pt>
                <c:pt idx="5">
                  <c:v>Informazione su qualità e disponibilità dell’acqua</c:v>
                </c:pt>
                <c:pt idx="6">
                  <c:v>Chiarezza della bolletta</c:v>
                </c:pt>
                <c:pt idx="7">
                  <c:v>Qualità sistema fognario</c:v>
                </c:pt>
              </c:strCache>
            </c:strRef>
          </c:cat>
          <c:val>
            <c:numRef>
              <c:f>Foglio1!$B$2:$B$9</c:f>
              <c:numCache>
                <c:formatCode>0.00%</c:formatCode>
                <c:ptCount val="8"/>
                <c:pt idx="0">
                  <c:v>0.87</c:v>
                </c:pt>
                <c:pt idx="1">
                  <c:v>0.762</c:v>
                </c:pt>
                <c:pt idx="2">
                  <c:v>0.814</c:v>
                </c:pt>
                <c:pt idx="3">
                  <c:v>0.848</c:v>
                </c:pt>
                <c:pt idx="4">
                  <c:v>0.805</c:v>
                </c:pt>
                <c:pt idx="5">
                  <c:v>0.717</c:v>
                </c:pt>
                <c:pt idx="6">
                  <c:v>0.711</c:v>
                </c:pt>
                <c:pt idx="7">
                  <c:v>0.69</c:v>
                </c:pt>
              </c:numCache>
            </c:numRef>
          </c:val>
        </c:ser>
        <c:ser>
          <c:idx val="1"/>
          <c:order val="1"/>
          <c:tx>
            <c:strRef>
              <c:f>Foglio1!$C$1</c:f>
              <c:strCache>
                <c:ptCount val="1"/>
                <c:pt idx="0">
                  <c:v>2014</c:v>
                </c:pt>
              </c:strCache>
            </c:strRef>
          </c:tx>
          <c:spPr>
            <a:solidFill>
              <a:srgbClr val="C00000"/>
            </a:solidFill>
          </c:spPr>
          <c:invertIfNegative val="0"/>
          <c:dLbls>
            <c:txPr>
              <a:bodyPr/>
              <a:lstStyle/>
              <a:p>
                <a:pPr>
                  <a:defRPr sz="1399">
                    <a:solidFill>
                      <a:schemeClr val="tx1"/>
                    </a:solidFill>
                  </a:defRPr>
                </a:pPr>
                <a:endParaRPr lang="it-IT"/>
              </a:p>
            </c:txPr>
            <c:showLegendKey val="0"/>
            <c:showVal val="1"/>
            <c:showCatName val="0"/>
            <c:showSerName val="0"/>
            <c:showPercent val="0"/>
            <c:showBubbleSize val="0"/>
            <c:showLeaderLines val="0"/>
          </c:dLbls>
          <c:cat>
            <c:strRef>
              <c:f>Foglio1!$A$2:$A$9</c:f>
              <c:strCache>
                <c:ptCount val="8"/>
                <c:pt idx="0">
                  <c:v>Nuovo metodo di fatturazione</c:v>
                </c:pt>
                <c:pt idx="1">
                  <c:v>Tempo intervento riparazioni ed allacci</c:v>
                </c:pt>
                <c:pt idx="2">
                  <c:v>Qualità pronto intervento e gestione perdite idriche</c:v>
                </c:pt>
                <c:pt idx="3">
                  <c:v>Qualità dell’acqua (odore, limpidezza, sapore)</c:v>
                </c:pt>
                <c:pt idx="4">
                  <c:v>Qualità pronto intervento e gestione emergenza fognature</c:v>
                </c:pt>
                <c:pt idx="5">
                  <c:v>Informazione su qualità e disponibilità dell’acqua</c:v>
                </c:pt>
                <c:pt idx="6">
                  <c:v>Chiarezza della bolletta</c:v>
                </c:pt>
                <c:pt idx="7">
                  <c:v>Qualità sistema fognario</c:v>
                </c:pt>
              </c:strCache>
            </c:strRef>
          </c:cat>
          <c:val>
            <c:numRef>
              <c:f>Foglio1!$C$2:$C$9</c:f>
              <c:numCache>
                <c:formatCode>0.00%</c:formatCode>
                <c:ptCount val="8"/>
                <c:pt idx="0">
                  <c:v>0.789</c:v>
                </c:pt>
                <c:pt idx="1">
                  <c:v>0.618</c:v>
                </c:pt>
                <c:pt idx="2">
                  <c:v>0.714</c:v>
                </c:pt>
                <c:pt idx="3">
                  <c:v>0.725</c:v>
                </c:pt>
                <c:pt idx="4">
                  <c:v>0.571</c:v>
                </c:pt>
                <c:pt idx="5">
                  <c:v>0.667</c:v>
                </c:pt>
                <c:pt idx="6">
                  <c:v>0.622</c:v>
                </c:pt>
                <c:pt idx="7">
                  <c:v>0.514</c:v>
                </c:pt>
              </c:numCache>
            </c:numRef>
          </c:val>
        </c:ser>
        <c:dLbls>
          <c:showLegendKey val="0"/>
          <c:showVal val="0"/>
          <c:showCatName val="0"/>
          <c:showSerName val="0"/>
          <c:showPercent val="0"/>
          <c:showBubbleSize val="0"/>
        </c:dLbls>
        <c:gapWidth val="150"/>
        <c:shape val="box"/>
        <c:axId val="-2116343576"/>
        <c:axId val="-2116525448"/>
        <c:axId val="0"/>
      </c:bar3DChart>
      <c:catAx>
        <c:axId val="-2116343576"/>
        <c:scaling>
          <c:orientation val="minMax"/>
        </c:scaling>
        <c:delete val="0"/>
        <c:axPos val="l"/>
        <c:numFmt formatCode="General" sourceLinked="1"/>
        <c:majorTickMark val="out"/>
        <c:minorTickMark val="none"/>
        <c:tickLblPos val="nextTo"/>
        <c:txPr>
          <a:bodyPr/>
          <a:lstStyle/>
          <a:p>
            <a:pPr>
              <a:defRPr sz="1400">
                <a:solidFill>
                  <a:schemeClr val="tx1"/>
                </a:solidFill>
              </a:defRPr>
            </a:pPr>
            <a:endParaRPr lang="it-IT"/>
          </a:p>
        </c:txPr>
        <c:crossAx val="-2116525448"/>
        <c:crosses val="autoZero"/>
        <c:auto val="1"/>
        <c:lblAlgn val="ctr"/>
        <c:lblOffset val="100"/>
        <c:noMultiLvlLbl val="0"/>
      </c:catAx>
      <c:valAx>
        <c:axId val="-2116525448"/>
        <c:scaling>
          <c:orientation val="minMax"/>
        </c:scaling>
        <c:delete val="1"/>
        <c:axPos val="b"/>
        <c:majorGridlines/>
        <c:numFmt formatCode="0.00%" sourceLinked="1"/>
        <c:majorTickMark val="out"/>
        <c:minorTickMark val="none"/>
        <c:tickLblPos val="nextTo"/>
        <c:crossAx val="-2116343576"/>
        <c:crosses val="autoZero"/>
        <c:crossBetween val="between"/>
      </c:valAx>
      <c:spPr>
        <a:gradFill>
          <a:gsLst>
            <a:gs pos="0">
              <a:schemeClr val="tx2">
                <a:lumMod val="85000"/>
                <a:lumOff val="15000"/>
              </a:schemeClr>
            </a:gs>
            <a:gs pos="35000">
              <a:schemeClr val="tx2">
                <a:lumMod val="85000"/>
                <a:lumOff val="15000"/>
              </a:schemeClr>
            </a:gs>
            <a:gs pos="64000">
              <a:schemeClr val="bg2">
                <a:lumMod val="65000"/>
                <a:lumOff val="35000"/>
              </a:schemeClr>
            </a:gs>
            <a:gs pos="81000">
              <a:schemeClr val="tx1">
                <a:lumMod val="75000"/>
              </a:schemeClr>
            </a:gs>
          </a:gsLst>
          <a:lin ang="5400000" scaled="0"/>
        </a:gradFill>
      </c:spPr>
    </c:plotArea>
    <c:legend>
      <c:legendPos val="r"/>
      <c:layout/>
      <c:overlay val="0"/>
      <c:txPr>
        <a:bodyPr/>
        <a:lstStyle/>
        <a:p>
          <a:pPr>
            <a:defRPr>
              <a:solidFill>
                <a:schemeClr val="bg2"/>
              </a:solidFill>
            </a:defRPr>
          </a:pPr>
          <a:endParaRPr lang="it-IT"/>
        </a:p>
      </c:txPr>
    </c:legend>
    <c:plotVisOnly val="1"/>
    <c:dispBlanksAs val="gap"/>
    <c:showDLblsOverMax val="0"/>
  </c:chart>
  <c:txPr>
    <a:bodyPr/>
    <a:lstStyle/>
    <a:p>
      <a:pPr>
        <a:defRPr sz="1799"/>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gradFill>
          <a:gsLst>
            <a:gs pos="0">
              <a:schemeClr val="tx2">
                <a:lumMod val="85000"/>
                <a:lumOff val="15000"/>
              </a:schemeClr>
            </a:gs>
            <a:gs pos="35000">
              <a:schemeClr val="tx2">
                <a:lumMod val="85000"/>
                <a:lumOff val="15000"/>
              </a:schemeClr>
            </a:gs>
            <a:gs pos="64000">
              <a:schemeClr val="bg2">
                <a:lumMod val="65000"/>
                <a:lumOff val="35000"/>
              </a:schemeClr>
            </a:gs>
            <a:gs pos="81000">
              <a:schemeClr val="tx1">
                <a:lumMod val="75000"/>
              </a:schemeClr>
            </a:gs>
          </a:gsLst>
          <a:lin ang="5400000" scaled="0"/>
        </a:gradFill>
      </c:spPr>
    </c:sideWall>
    <c:backWall>
      <c:thickness val="0"/>
      <c:spPr>
        <a:gradFill>
          <a:gsLst>
            <a:gs pos="0">
              <a:schemeClr val="tx2">
                <a:lumMod val="85000"/>
                <a:lumOff val="15000"/>
              </a:schemeClr>
            </a:gs>
            <a:gs pos="35000">
              <a:schemeClr val="tx2">
                <a:lumMod val="85000"/>
                <a:lumOff val="15000"/>
              </a:schemeClr>
            </a:gs>
            <a:gs pos="64000">
              <a:schemeClr val="bg2">
                <a:lumMod val="65000"/>
                <a:lumOff val="35000"/>
              </a:schemeClr>
            </a:gs>
            <a:gs pos="81000">
              <a:schemeClr val="tx1">
                <a:lumMod val="75000"/>
              </a:schemeClr>
            </a:gs>
          </a:gsLst>
          <a:lin ang="5400000" scaled="0"/>
        </a:gradFill>
      </c:spPr>
    </c:backWall>
    <c:plotArea>
      <c:layout/>
      <c:bar3DChart>
        <c:barDir val="col"/>
        <c:grouping val="clustered"/>
        <c:varyColors val="0"/>
        <c:ser>
          <c:idx val="0"/>
          <c:order val="0"/>
          <c:tx>
            <c:strRef>
              <c:f>Foglio1!$B$1</c:f>
              <c:strCache>
                <c:ptCount val="1"/>
                <c:pt idx="0">
                  <c:v>2012</c:v>
                </c:pt>
              </c:strCache>
            </c:strRef>
          </c:tx>
          <c:spPr>
            <a:solidFill>
              <a:schemeClr val="tx1">
                <a:lumMod val="85000"/>
              </a:schemeClr>
            </a:solidFill>
          </c:spPr>
          <c:invertIfNegative val="0"/>
          <c:dLbls>
            <c:dLbl>
              <c:idx val="0"/>
              <c:layout>
                <c:manualLayout>
                  <c:x val="0.0272370764264176"/>
                  <c:y val="-0.0325739304251625"/>
                </c:manualLayout>
              </c:layout>
              <c:spPr/>
              <c:txPr>
                <a:bodyPr/>
                <a:lstStyle/>
                <a:p>
                  <a:pPr>
                    <a:defRPr sz="1398"/>
                  </a:pPr>
                  <a:endParaRPr lang="it-IT"/>
                </a:p>
              </c:txPr>
              <c:showLegendKey val="0"/>
              <c:showVal val="1"/>
              <c:showCatName val="0"/>
              <c:showSerName val="0"/>
              <c:showPercent val="0"/>
              <c:showBubbleSize val="0"/>
            </c:dLbl>
            <c:showLegendKey val="0"/>
            <c:showVal val="1"/>
            <c:showCatName val="0"/>
            <c:showSerName val="0"/>
            <c:showPercent val="0"/>
            <c:showBubbleSize val="0"/>
            <c:showLeaderLines val="0"/>
          </c:dLbls>
          <c:cat>
            <c:strRef>
              <c:f>Foglio1!$A$2</c:f>
              <c:strCache>
                <c:ptCount val="1"/>
                <c:pt idx="0">
                  <c:v>Categoria 1</c:v>
                </c:pt>
              </c:strCache>
            </c:strRef>
          </c:cat>
          <c:val>
            <c:numRef>
              <c:f>Foglio1!$B$2</c:f>
              <c:numCache>
                <c:formatCode>0.00%</c:formatCode>
                <c:ptCount val="1"/>
                <c:pt idx="0">
                  <c:v>0.844</c:v>
                </c:pt>
              </c:numCache>
            </c:numRef>
          </c:val>
        </c:ser>
        <c:ser>
          <c:idx val="1"/>
          <c:order val="1"/>
          <c:tx>
            <c:strRef>
              <c:f>Foglio1!$C$1</c:f>
              <c:strCache>
                <c:ptCount val="1"/>
                <c:pt idx="0">
                  <c:v>2014</c:v>
                </c:pt>
              </c:strCache>
            </c:strRef>
          </c:tx>
          <c:spPr>
            <a:solidFill>
              <a:schemeClr val="tx2">
                <a:lumMod val="50000"/>
                <a:lumOff val="50000"/>
              </a:schemeClr>
            </a:solidFill>
          </c:spPr>
          <c:invertIfNegative val="0"/>
          <c:dLbls>
            <c:dLbl>
              <c:idx val="0"/>
              <c:layout>
                <c:manualLayout>
                  <c:x val="0.0965678164209351"/>
                  <c:y val="-0.00361932560279583"/>
                </c:manualLayout>
              </c:layout>
              <c:showLegendKey val="0"/>
              <c:showVal val="1"/>
              <c:showCatName val="0"/>
              <c:showSerName val="0"/>
              <c:showPercent val="0"/>
              <c:showBubbleSize val="0"/>
            </c:dLbl>
            <c:txPr>
              <a:bodyPr/>
              <a:lstStyle/>
              <a:p>
                <a:pPr>
                  <a:defRPr sz="1398"/>
                </a:pPr>
                <a:endParaRPr lang="it-IT"/>
              </a:p>
            </c:txPr>
            <c:showLegendKey val="0"/>
            <c:showVal val="1"/>
            <c:showCatName val="0"/>
            <c:showSerName val="0"/>
            <c:showPercent val="0"/>
            <c:showBubbleSize val="0"/>
            <c:showLeaderLines val="0"/>
          </c:dLbls>
          <c:cat>
            <c:strRef>
              <c:f>Foglio1!$A$2</c:f>
              <c:strCache>
                <c:ptCount val="1"/>
                <c:pt idx="0">
                  <c:v>Categoria 1</c:v>
                </c:pt>
              </c:strCache>
            </c:strRef>
          </c:cat>
          <c:val>
            <c:numRef>
              <c:f>Foglio1!$C$2</c:f>
              <c:numCache>
                <c:formatCode>0.00%</c:formatCode>
                <c:ptCount val="1"/>
                <c:pt idx="0">
                  <c:v>0.667</c:v>
                </c:pt>
              </c:numCache>
            </c:numRef>
          </c:val>
        </c:ser>
        <c:dLbls>
          <c:showLegendKey val="0"/>
          <c:showVal val="0"/>
          <c:showCatName val="0"/>
          <c:showSerName val="0"/>
          <c:showPercent val="0"/>
          <c:showBubbleSize val="0"/>
        </c:dLbls>
        <c:gapWidth val="150"/>
        <c:shape val="cylinder"/>
        <c:axId val="2069777496"/>
        <c:axId val="2069780472"/>
        <c:axId val="0"/>
      </c:bar3DChart>
      <c:catAx>
        <c:axId val="2069777496"/>
        <c:scaling>
          <c:orientation val="minMax"/>
        </c:scaling>
        <c:delete val="1"/>
        <c:axPos val="b"/>
        <c:majorTickMark val="out"/>
        <c:minorTickMark val="none"/>
        <c:tickLblPos val="nextTo"/>
        <c:crossAx val="2069780472"/>
        <c:crosses val="autoZero"/>
        <c:auto val="1"/>
        <c:lblAlgn val="ctr"/>
        <c:lblOffset val="100"/>
        <c:noMultiLvlLbl val="0"/>
      </c:catAx>
      <c:valAx>
        <c:axId val="2069780472"/>
        <c:scaling>
          <c:orientation val="minMax"/>
        </c:scaling>
        <c:delete val="1"/>
        <c:axPos val="l"/>
        <c:majorGridlines/>
        <c:numFmt formatCode="0.00%" sourceLinked="1"/>
        <c:majorTickMark val="out"/>
        <c:minorTickMark val="none"/>
        <c:tickLblPos val="nextTo"/>
        <c:crossAx val="2069777496"/>
        <c:crosses val="autoZero"/>
        <c:crossBetween val="between"/>
      </c:valAx>
      <c:spPr>
        <a:noFill/>
        <a:ln w="25363">
          <a:noFill/>
        </a:ln>
      </c:spPr>
    </c:plotArea>
    <c:legend>
      <c:legendPos val="r"/>
      <c:layout/>
      <c:overlay val="0"/>
      <c:txPr>
        <a:bodyPr/>
        <a:lstStyle/>
        <a:p>
          <a:pPr>
            <a:defRPr>
              <a:solidFill>
                <a:schemeClr val="bg2"/>
              </a:solidFill>
            </a:defRPr>
          </a:pPr>
          <a:endParaRPr lang="it-IT"/>
        </a:p>
      </c:txPr>
    </c:legend>
    <c:plotVisOnly val="1"/>
    <c:dispBlanksAs val="gap"/>
    <c:showDLblsOverMax val="0"/>
  </c:chart>
  <c:txPr>
    <a:bodyPr/>
    <a:lstStyle/>
    <a:p>
      <a:pPr>
        <a:defRPr sz="1797"/>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gradFill>
          <a:gsLst>
            <a:gs pos="0">
              <a:schemeClr val="tx2">
                <a:lumMod val="85000"/>
                <a:lumOff val="15000"/>
              </a:schemeClr>
            </a:gs>
            <a:gs pos="55000">
              <a:schemeClr val="tx2">
                <a:lumMod val="85000"/>
                <a:lumOff val="15000"/>
              </a:schemeClr>
            </a:gs>
            <a:gs pos="83000">
              <a:schemeClr val="bg2">
                <a:lumMod val="65000"/>
                <a:lumOff val="35000"/>
              </a:schemeClr>
            </a:gs>
            <a:gs pos="95000">
              <a:schemeClr val="tx1">
                <a:lumMod val="75000"/>
              </a:schemeClr>
            </a:gs>
          </a:gsLst>
          <a:lin ang="5400000" scaled="0"/>
        </a:gradFill>
      </c:spPr>
    </c:sideWall>
    <c:backWall>
      <c:thickness val="0"/>
      <c:spPr>
        <a:gradFill>
          <a:gsLst>
            <a:gs pos="0">
              <a:schemeClr val="tx2">
                <a:lumMod val="85000"/>
                <a:lumOff val="15000"/>
              </a:schemeClr>
            </a:gs>
            <a:gs pos="55000">
              <a:schemeClr val="tx2">
                <a:lumMod val="85000"/>
                <a:lumOff val="15000"/>
              </a:schemeClr>
            </a:gs>
            <a:gs pos="83000">
              <a:schemeClr val="bg2">
                <a:lumMod val="65000"/>
                <a:lumOff val="35000"/>
              </a:schemeClr>
            </a:gs>
            <a:gs pos="95000">
              <a:schemeClr val="tx1">
                <a:lumMod val="75000"/>
              </a:schemeClr>
            </a:gs>
          </a:gsLst>
          <a:lin ang="5400000" scaled="0"/>
        </a:gradFill>
      </c:spPr>
    </c:backWall>
    <c:plotArea>
      <c:layout/>
      <c:bar3DChart>
        <c:barDir val="bar"/>
        <c:grouping val="clustered"/>
        <c:varyColors val="0"/>
        <c:ser>
          <c:idx val="0"/>
          <c:order val="0"/>
          <c:tx>
            <c:strRef>
              <c:f>Foglio1!$B$1</c:f>
              <c:strCache>
                <c:ptCount val="1"/>
                <c:pt idx="0">
                  <c:v>2014</c:v>
                </c:pt>
              </c:strCache>
            </c:strRef>
          </c:tx>
          <c:invertIfNegative val="0"/>
          <c:dLbls>
            <c:txPr>
              <a:bodyPr/>
              <a:lstStyle/>
              <a:p>
                <a:pPr>
                  <a:defRPr sz="1399">
                    <a:solidFill>
                      <a:schemeClr val="bg1"/>
                    </a:solidFill>
                  </a:defRPr>
                </a:pPr>
                <a:endParaRPr lang="it-IT"/>
              </a:p>
            </c:txPr>
            <c:showLegendKey val="0"/>
            <c:showVal val="1"/>
            <c:showCatName val="0"/>
            <c:showSerName val="0"/>
            <c:showPercent val="0"/>
            <c:showBubbleSize val="0"/>
            <c:showLeaderLines val="0"/>
          </c:dLbls>
          <c:cat>
            <c:strRef>
              <c:f>Foglio1!$A$2:$A$6</c:f>
              <c:strCache>
                <c:ptCount val="5"/>
                <c:pt idx="0">
                  <c:v>Uso alimentare</c:v>
                </c:pt>
                <c:pt idx="1">
                  <c:v>Igiene personale</c:v>
                </c:pt>
                <c:pt idx="2">
                  <c:v>Pulizia generale</c:v>
                </c:pt>
                <c:pt idx="3">
                  <c:v>Innaffiare</c:v>
                </c:pt>
                <c:pt idx="4">
                  <c:v>Altro</c:v>
                </c:pt>
              </c:strCache>
            </c:strRef>
          </c:cat>
          <c:val>
            <c:numRef>
              <c:f>Foglio1!$B$2:$B$6</c:f>
              <c:numCache>
                <c:formatCode>General</c:formatCode>
                <c:ptCount val="5"/>
                <c:pt idx="0">
                  <c:v>16.63</c:v>
                </c:pt>
                <c:pt idx="1">
                  <c:v>42.0</c:v>
                </c:pt>
                <c:pt idx="2">
                  <c:v>24.93</c:v>
                </c:pt>
                <c:pt idx="3">
                  <c:v>6.9</c:v>
                </c:pt>
                <c:pt idx="4">
                  <c:v>10.43</c:v>
                </c:pt>
              </c:numCache>
            </c:numRef>
          </c:val>
        </c:ser>
        <c:ser>
          <c:idx val="1"/>
          <c:order val="1"/>
          <c:tx>
            <c:strRef>
              <c:f>Foglio1!$C$1</c:f>
              <c:strCache>
                <c:ptCount val="1"/>
                <c:pt idx="0">
                  <c:v>2012</c:v>
                </c:pt>
              </c:strCache>
            </c:strRef>
          </c:tx>
          <c:spPr>
            <a:solidFill>
              <a:schemeClr val="tx2">
                <a:lumMod val="50000"/>
                <a:lumOff val="50000"/>
              </a:schemeClr>
            </a:solidFill>
          </c:spPr>
          <c:invertIfNegative val="0"/>
          <c:dLbls>
            <c:txPr>
              <a:bodyPr/>
              <a:lstStyle/>
              <a:p>
                <a:pPr>
                  <a:defRPr sz="1400"/>
                </a:pPr>
                <a:endParaRPr lang="it-IT"/>
              </a:p>
            </c:txPr>
            <c:showLegendKey val="0"/>
            <c:showVal val="1"/>
            <c:showCatName val="0"/>
            <c:showSerName val="0"/>
            <c:showPercent val="0"/>
            <c:showBubbleSize val="0"/>
            <c:showLeaderLines val="0"/>
          </c:dLbls>
          <c:cat>
            <c:strRef>
              <c:f>Foglio1!$A$2:$A$6</c:f>
              <c:strCache>
                <c:ptCount val="5"/>
                <c:pt idx="0">
                  <c:v>Uso alimentare</c:v>
                </c:pt>
                <c:pt idx="1">
                  <c:v>Igiene personale</c:v>
                </c:pt>
                <c:pt idx="2">
                  <c:v>Pulizia generale</c:v>
                </c:pt>
                <c:pt idx="3">
                  <c:v>Innaffiare</c:v>
                </c:pt>
                <c:pt idx="4">
                  <c:v>Altro</c:v>
                </c:pt>
              </c:strCache>
            </c:strRef>
          </c:cat>
          <c:val>
            <c:numRef>
              <c:f>Foglio1!$C$2:$C$6</c:f>
              <c:numCache>
                <c:formatCode>General</c:formatCode>
                <c:ptCount val="5"/>
                <c:pt idx="0">
                  <c:v>17.17</c:v>
                </c:pt>
                <c:pt idx="1">
                  <c:v>30.74</c:v>
                </c:pt>
                <c:pt idx="2">
                  <c:v>37.33</c:v>
                </c:pt>
                <c:pt idx="3">
                  <c:v>5.149999999999999</c:v>
                </c:pt>
                <c:pt idx="4">
                  <c:v>7.38</c:v>
                </c:pt>
              </c:numCache>
            </c:numRef>
          </c:val>
        </c:ser>
        <c:dLbls>
          <c:showLegendKey val="0"/>
          <c:showVal val="0"/>
          <c:showCatName val="0"/>
          <c:showSerName val="0"/>
          <c:showPercent val="0"/>
          <c:showBubbleSize val="0"/>
        </c:dLbls>
        <c:gapWidth val="150"/>
        <c:shape val="box"/>
        <c:axId val="2069391304"/>
        <c:axId val="2069468440"/>
        <c:axId val="0"/>
      </c:bar3DChart>
      <c:catAx>
        <c:axId val="2069391304"/>
        <c:scaling>
          <c:orientation val="minMax"/>
        </c:scaling>
        <c:delete val="0"/>
        <c:axPos val="l"/>
        <c:numFmt formatCode="General" sourceLinked="1"/>
        <c:majorTickMark val="out"/>
        <c:minorTickMark val="none"/>
        <c:tickLblPos val="nextTo"/>
        <c:txPr>
          <a:bodyPr/>
          <a:lstStyle/>
          <a:p>
            <a:pPr>
              <a:defRPr>
                <a:solidFill>
                  <a:schemeClr val="tx1"/>
                </a:solidFill>
              </a:defRPr>
            </a:pPr>
            <a:endParaRPr lang="it-IT"/>
          </a:p>
        </c:txPr>
        <c:crossAx val="2069468440"/>
        <c:crosses val="autoZero"/>
        <c:auto val="1"/>
        <c:lblAlgn val="ctr"/>
        <c:lblOffset val="100"/>
        <c:noMultiLvlLbl val="0"/>
      </c:catAx>
      <c:valAx>
        <c:axId val="2069468440"/>
        <c:scaling>
          <c:orientation val="minMax"/>
        </c:scaling>
        <c:delete val="1"/>
        <c:axPos val="b"/>
        <c:majorGridlines/>
        <c:numFmt formatCode="General" sourceLinked="1"/>
        <c:majorTickMark val="out"/>
        <c:minorTickMark val="none"/>
        <c:tickLblPos val="nextTo"/>
        <c:crossAx val="2069391304"/>
        <c:crosses val="autoZero"/>
        <c:crossBetween val="between"/>
      </c:valAx>
      <c:spPr>
        <a:gradFill>
          <a:gsLst>
            <a:gs pos="0">
              <a:schemeClr val="tx2">
                <a:lumMod val="85000"/>
                <a:lumOff val="15000"/>
              </a:schemeClr>
            </a:gs>
            <a:gs pos="35000">
              <a:schemeClr val="tx2">
                <a:lumMod val="85000"/>
                <a:lumOff val="15000"/>
              </a:schemeClr>
            </a:gs>
            <a:gs pos="64000">
              <a:schemeClr val="bg2">
                <a:lumMod val="65000"/>
                <a:lumOff val="35000"/>
              </a:schemeClr>
            </a:gs>
            <a:gs pos="81000">
              <a:schemeClr val="tx1">
                <a:lumMod val="75000"/>
              </a:schemeClr>
            </a:gs>
          </a:gsLst>
          <a:lin ang="5400000" scaled="0"/>
        </a:gradFill>
      </c:spPr>
    </c:plotArea>
    <c:legend>
      <c:legendPos val="r"/>
      <c:layout/>
      <c:overlay val="0"/>
      <c:txPr>
        <a:bodyPr/>
        <a:lstStyle/>
        <a:p>
          <a:pPr>
            <a:defRPr>
              <a:solidFill>
                <a:schemeClr val="bg2"/>
              </a:solidFill>
            </a:defRPr>
          </a:pPr>
          <a:endParaRPr lang="it-IT"/>
        </a:p>
      </c:txPr>
    </c:legend>
    <c:plotVisOnly val="1"/>
    <c:dispBlanksAs val="gap"/>
    <c:showDLblsOverMax val="0"/>
  </c:chart>
  <c:txPr>
    <a:bodyPr/>
    <a:lstStyle/>
    <a:p>
      <a:pPr>
        <a:defRPr sz="1799"/>
      </a:pPr>
      <a:endParaRPr lang="it-I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gradFill>
          <a:gsLst>
            <a:gs pos="0">
              <a:schemeClr val="tx2">
                <a:lumMod val="85000"/>
                <a:lumOff val="15000"/>
              </a:schemeClr>
            </a:gs>
            <a:gs pos="55000">
              <a:schemeClr val="tx2">
                <a:lumMod val="85000"/>
                <a:lumOff val="15000"/>
              </a:schemeClr>
            </a:gs>
            <a:gs pos="83000">
              <a:schemeClr val="bg2">
                <a:lumMod val="65000"/>
                <a:lumOff val="35000"/>
              </a:schemeClr>
            </a:gs>
            <a:gs pos="95000">
              <a:schemeClr val="tx1">
                <a:lumMod val="75000"/>
              </a:schemeClr>
            </a:gs>
          </a:gsLst>
          <a:lin ang="5400000" scaled="0"/>
        </a:gradFill>
      </c:spPr>
    </c:sideWall>
    <c:backWall>
      <c:thickness val="0"/>
      <c:spPr>
        <a:gradFill>
          <a:gsLst>
            <a:gs pos="0">
              <a:schemeClr val="tx2">
                <a:lumMod val="85000"/>
                <a:lumOff val="15000"/>
              </a:schemeClr>
            </a:gs>
            <a:gs pos="55000">
              <a:schemeClr val="tx2">
                <a:lumMod val="85000"/>
                <a:lumOff val="15000"/>
              </a:schemeClr>
            </a:gs>
            <a:gs pos="83000">
              <a:schemeClr val="bg2">
                <a:lumMod val="65000"/>
                <a:lumOff val="35000"/>
              </a:schemeClr>
            </a:gs>
            <a:gs pos="95000">
              <a:schemeClr val="tx1">
                <a:lumMod val="75000"/>
              </a:schemeClr>
            </a:gs>
          </a:gsLst>
          <a:lin ang="5400000" scaled="0"/>
        </a:gradFill>
      </c:spPr>
    </c:backWall>
    <c:plotArea>
      <c:layout>
        <c:manualLayout>
          <c:layoutTarget val="inner"/>
          <c:xMode val="edge"/>
          <c:yMode val="edge"/>
          <c:x val="0.412338396640736"/>
          <c:y val="0.0374523848843899"/>
          <c:w val="0.434437981947584"/>
          <c:h val="0.933738088281464"/>
        </c:manualLayout>
      </c:layout>
      <c:bar3DChart>
        <c:barDir val="bar"/>
        <c:grouping val="clustered"/>
        <c:varyColors val="0"/>
        <c:ser>
          <c:idx val="0"/>
          <c:order val="0"/>
          <c:tx>
            <c:strRef>
              <c:f>Foglio1!$B$1</c:f>
              <c:strCache>
                <c:ptCount val="1"/>
                <c:pt idx="0">
                  <c:v>2012</c:v>
                </c:pt>
              </c:strCache>
            </c:strRef>
          </c:tx>
          <c:invertIfNegative val="0"/>
          <c:dLbls>
            <c:dLbl>
              <c:idx val="0"/>
              <c:layout>
                <c:manualLayout>
                  <c:x val="-0.0143974932490494"/>
                  <c:y val="0.00576190536682921"/>
                </c:manualLayout>
              </c:layout>
              <c:showLegendKey val="0"/>
              <c:showVal val="1"/>
              <c:showCatName val="0"/>
              <c:showSerName val="0"/>
              <c:showPercent val="0"/>
              <c:showBubbleSize val="0"/>
            </c:dLbl>
            <c:dLbl>
              <c:idx val="3"/>
              <c:layout>
                <c:manualLayout>
                  <c:x val="-0.0215962398735741"/>
                  <c:y val="0.0"/>
                </c:manualLayout>
              </c:layout>
              <c:showLegendKey val="0"/>
              <c:showVal val="1"/>
              <c:showCatName val="0"/>
              <c:showSerName val="0"/>
              <c:showPercent val="0"/>
              <c:showBubbleSize val="0"/>
            </c:dLbl>
            <c:dLbl>
              <c:idx val="4"/>
              <c:layout>
                <c:manualLayout>
                  <c:x val="-0.0179968665613118"/>
                  <c:y val="0.0"/>
                </c:manualLayout>
              </c:layout>
              <c:showLegendKey val="0"/>
              <c:showVal val="1"/>
              <c:showCatName val="0"/>
              <c:showSerName val="0"/>
              <c:showPercent val="0"/>
              <c:showBubbleSize val="0"/>
            </c:dLbl>
            <c:txPr>
              <a:bodyPr/>
              <a:lstStyle/>
              <a:p>
                <a:pPr>
                  <a:defRPr sz="1399">
                    <a:solidFill>
                      <a:schemeClr val="accent1">
                        <a:lumMod val="40000"/>
                        <a:lumOff val="60000"/>
                      </a:schemeClr>
                    </a:solidFill>
                  </a:defRPr>
                </a:pPr>
                <a:endParaRPr lang="it-IT"/>
              </a:p>
            </c:txPr>
            <c:showLegendKey val="0"/>
            <c:showVal val="1"/>
            <c:showCatName val="0"/>
            <c:showSerName val="0"/>
            <c:showPercent val="0"/>
            <c:showBubbleSize val="0"/>
            <c:showLeaderLines val="0"/>
          </c:dLbls>
          <c:cat>
            <c:strRef>
              <c:f>Foglio1!$A$2:$A$6</c:f>
              <c:strCache>
                <c:ptCount val="5"/>
                <c:pt idx="0">
                  <c:v>orari apertura al pubblico</c:v>
                </c:pt>
                <c:pt idx="1">
                  <c:v>tempi attesa sportello</c:v>
                </c:pt>
                <c:pt idx="2">
                  <c:v>tempi attesa telefono</c:v>
                </c:pt>
                <c:pt idx="3">
                  <c:v>cortesia del personale</c:v>
                </c:pt>
                <c:pt idx="4">
                  <c:v>competenza del personale</c:v>
                </c:pt>
              </c:strCache>
            </c:strRef>
          </c:cat>
          <c:val>
            <c:numRef>
              <c:f>Foglio1!$B$2:$B$6</c:f>
              <c:numCache>
                <c:formatCode>0.00%</c:formatCode>
                <c:ptCount val="5"/>
                <c:pt idx="0">
                  <c:v>0.822</c:v>
                </c:pt>
                <c:pt idx="1">
                  <c:v>0.689</c:v>
                </c:pt>
                <c:pt idx="2">
                  <c:v>0.637</c:v>
                </c:pt>
                <c:pt idx="3">
                  <c:v>0.861</c:v>
                </c:pt>
                <c:pt idx="4">
                  <c:v>0.883</c:v>
                </c:pt>
              </c:numCache>
            </c:numRef>
          </c:val>
        </c:ser>
        <c:ser>
          <c:idx val="1"/>
          <c:order val="1"/>
          <c:tx>
            <c:strRef>
              <c:f>Foglio1!$C$1</c:f>
              <c:strCache>
                <c:ptCount val="1"/>
                <c:pt idx="0">
                  <c:v>2014</c:v>
                </c:pt>
              </c:strCache>
            </c:strRef>
          </c:tx>
          <c:spPr>
            <a:solidFill>
              <a:srgbClr val="C00000"/>
            </a:solidFill>
          </c:spPr>
          <c:invertIfNegative val="0"/>
          <c:dLbls>
            <c:dLbl>
              <c:idx val="0"/>
              <c:layout>
                <c:manualLayout>
                  <c:x val="-0.0377934197787547"/>
                  <c:y val="0.0"/>
                </c:manualLayout>
              </c:layout>
              <c:showLegendKey val="0"/>
              <c:showVal val="1"/>
              <c:showCatName val="0"/>
              <c:showSerName val="0"/>
              <c:showPercent val="0"/>
              <c:showBubbleSize val="0"/>
            </c:dLbl>
            <c:dLbl>
              <c:idx val="3"/>
              <c:layout>
                <c:manualLayout>
                  <c:x val="-0.0395931064348859"/>
                  <c:y val="-0.00576190536682921"/>
                </c:manualLayout>
              </c:layout>
              <c:showLegendKey val="0"/>
              <c:showVal val="1"/>
              <c:showCatName val="0"/>
              <c:showSerName val="0"/>
              <c:showPercent val="0"/>
              <c:showBubbleSize val="0"/>
            </c:dLbl>
            <c:dLbl>
              <c:idx val="4"/>
              <c:layout>
                <c:manualLayout>
                  <c:x val="-0.0449921664032794"/>
                  <c:y val="-0.00576190536682918"/>
                </c:manualLayout>
              </c:layout>
              <c:showLegendKey val="0"/>
              <c:showVal val="1"/>
              <c:showCatName val="0"/>
              <c:showSerName val="0"/>
              <c:showPercent val="0"/>
              <c:showBubbleSize val="0"/>
            </c:dLbl>
            <c:txPr>
              <a:bodyPr/>
              <a:lstStyle/>
              <a:p>
                <a:pPr>
                  <a:defRPr sz="1399">
                    <a:solidFill>
                      <a:schemeClr val="tx1"/>
                    </a:solidFill>
                  </a:defRPr>
                </a:pPr>
                <a:endParaRPr lang="it-IT"/>
              </a:p>
            </c:txPr>
            <c:showLegendKey val="0"/>
            <c:showVal val="1"/>
            <c:showCatName val="0"/>
            <c:showSerName val="0"/>
            <c:showPercent val="0"/>
            <c:showBubbleSize val="0"/>
            <c:showLeaderLines val="0"/>
          </c:dLbls>
          <c:cat>
            <c:strRef>
              <c:f>Foglio1!$A$2:$A$6</c:f>
              <c:strCache>
                <c:ptCount val="5"/>
                <c:pt idx="0">
                  <c:v>orari apertura al pubblico</c:v>
                </c:pt>
                <c:pt idx="1">
                  <c:v>tempi attesa sportello</c:v>
                </c:pt>
                <c:pt idx="2">
                  <c:v>tempi attesa telefono</c:v>
                </c:pt>
                <c:pt idx="3">
                  <c:v>cortesia del personale</c:v>
                </c:pt>
                <c:pt idx="4">
                  <c:v>competenza del personale</c:v>
                </c:pt>
              </c:strCache>
            </c:strRef>
          </c:cat>
          <c:val>
            <c:numRef>
              <c:f>Foglio1!$C$2:$C$6</c:f>
              <c:numCache>
                <c:formatCode>0.00%</c:formatCode>
                <c:ptCount val="5"/>
                <c:pt idx="0">
                  <c:v>0.832</c:v>
                </c:pt>
                <c:pt idx="1">
                  <c:v>0.641</c:v>
                </c:pt>
                <c:pt idx="2">
                  <c:v>0.636</c:v>
                </c:pt>
                <c:pt idx="3">
                  <c:v>0.868</c:v>
                </c:pt>
                <c:pt idx="4">
                  <c:v>0.896</c:v>
                </c:pt>
              </c:numCache>
            </c:numRef>
          </c:val>
        </c:ser>
        <c:dLbls>
          <c:showLegendKey val="0"/>
          <c:showVal val="0"/>
          <c:showCatName val="0"/>
          <c:showSerName val="0"/>
          <c:showPercent val="0"/>
          <c:showBubbleSize val="0"/>
        </c:dLbls>
        <c:gapWidth val="150"/>
        <c:shape val="box"/>
        <c:axId val="-2134272888"/>
        <c:axId val="-2134276024"/>
        <c:axId val="0"/>
      </c:bar3DChart>
      <c:catAx>
        <c:axId val="-2134272888"/>
        <c:scaling>
          <c:orientation val="minMax"/>
        </c:scaling>
        <c:delete val="0"/>
        <c:axPos val="l"/>
        <c:numFmt formatCode="General" sourceLinked="1"/>
        <c:majorTickMark val="out"/>
        <c:minorTickMark val="none"/>
        <c:tickLblPos val="nextTo"/>
        <c:txPr>
          <a:bodyPr/>
          <a:lstStyle/>
          <a:p>
            <a:pPr>
              <a:defRPr sz="1599">
                <a:solidFill>
                  <a:schemeClr val="tx1"/>
                </a:solidFill>
              </a:defRPr>
            </a:pPr>
            <a:endParaRPr lang="it-IT"/>
          </a:p>
        </c:txPr>
        <c:crossAx val="-2134276024"/>
        <c:crosses val="autoZero"/>
        <c:auto val="1"/>
        <c:lblAlgn val="ctr"/>
        <c:lblOffset val="100"/>
        <c:noMultiLvlLbl val="0"/>
      </c:catAx>
      <c:valAx>
        <c:axId val="-2134276024"/>
        <c:scaling>
          <c:orientation val="minMax"/>
        </c:scaling>
        <c:delete val="1"/>
        <c:axPos val="b"/>
        <c:majorGridlines/>
        <c:numFmt formatCode="0.00%" sourceLinked="1"/>
        <c:majorTickMark val="out"/>
        <c:minorTickMark val="none"/>
        <c:tickLblPos val="nextTo"/>
        <c:crossAx val="-2134272888"/>
        <c:crosses val="autoZero"/>
        <c:crossBetween val="between"/>
      </c:valAx>
      <c:spPr>
        <a:gradFill>
          <a:gsLst>
            <a:gs pos="0">
              <a:schemeClr val="tx2">
                <a:lumMod val="85000"/>
                <a:lumOff val="15000"/>
              </a:schemeClr>
            </a:gs>
            <a:gs pos="35000">
              <a:schemeClr val="tx2">
                <a:lumMod val="85000"/>
                <a:lumOff val="15000"/>
              </a:schemeClr>
            </a:gs>
            <a:gs pos="64000">
              <a:schemeClr val="bg2">
                <a:lumMod val="65000"/>
                <a:lumOff val="35000"/>
              </a:schemeClr>
            </a:gs>
            <a:gs pos="81000">
              <a:schemeClr val="tx1">
                <a:lumMod val="75000"/>
              </a:schemeClr>
            </a:gs>
          </a:gsLst>
          <a:lin ang="5400000" scaled="0"/>
        </a:gradFill>
      </c:spPr>
    </c:plotArea>
    <c:legend>
      <c:legendPos val="r"/>
      <c:layout/>
      <c:overlay val="0"/>
      <c:txPr>
        <a:bodyPr/>
        <a:lstStyle/>
        <a:p>
          <a:pPr>
            <a:defRPr>
              <a:solidFill>
                <a:schemeClr val="bg2"/>
              </a:solidFill>
            </a:defRPr>
          </a:pPr>
          <a:endParaRPr lang="it-IT"/>
        </a:p>
      </c:txPr>
    </c:legend>
    <c:plotVisOnly val="1"/>
    <c:dispBlanksAs val="gap"/>
    <c:showDLblsOverMax val="0"/>
  </c:chart>
  <c:txPr>
    <a:bodyPr/>
    <a:lstStyle/>
    <a:p>
      <a:pPr>
        <a:defRPr sz="1799"/>
      </a:pPr>
      <a:endParaRPr lang="it-I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effectLst>
          <a:outerShdw blurRad="50800" dist="50800" dir="5400000" algn="ctr" rotWithShape="0">
            <a:schemeClr val="bg2">
              <a:lumMod val="50000"/>
              <a:lumOff val="50000"/>
            </a:schemeClr>
          </a:outerShdw>
        </a:effectLst>
      </c:spPr>
    </c:floor>
    <c:sideWall>
      <c:thickness val="0"/>
    </c:sideWall>
    <c:backWall>
      <c:thickness val="0"/>
    </c:backWall>
    <c:plotArea>
      <c:layout/>
      <c:bar3DChart>
        <c:barDir val="bar"/>
        <c:grouping val="stacked"/>
        <c:varyColors val="0"/>
        <c:ser>
          <c:idx val="0"/>
          <c:order val="0"/>
          <c:tx>
            <c:strRef>
              <c:f>Foglio1!$B$1</c:f>
              <c:strCache>
                <c:ptCount val="1"/>
                <c:pt idx="0">
                  <c:v>2012</c:v>
                </c:pt>
              </c:strCache>
            </c:strRef>
          </c:tx>
          <c:spPr>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prstMaterial="translucentPowder"/>
          </c:spPr>
          <c:invertIfNegative val="0"/>
          <c:dLbls>
            <c:txPr>
              <a:bodyPr/>
              <a:lstStyle/>
              <a:p>
                <a:pPr>
                  <a:defRPr sz="1498" baseline="0">
                    <a:solidFill>
                      <a:schemeClr val="bg2"/>
                    </a:solidFill>
                    <a:latin typeface="Times New Roman" pitchFamily="18" charset="0"/>
                  </a:defRPr>
                </a:pPr>
                <a:endParaRPr lang="it-IT"/>
              </a:p>
            </c:txPr>
            <c:showLegendKey val="0"/>
            <c:showVal val="1"/>
            <c:showCatName val="0"/>
            <c:showSerName val="0"/>
            <c:showPercent val="0"/>
            <c:showBubbleSize val="0"/>
            <c:showLeaderLines val="0"/>
          </c:dLbls>
          <c:cat>
            <c:strRef>
              <c:f>Foglio1!$A$2:$A$6</c:f>
              <c:strCache>
                <c:ptCount val="5"/>
                <c:pt idx="0">
                  <c:v>orari apertura al pubblico</c:v>
                </c:pt>
                <c:pt idx="1">
                  <c:v>tempi attesa sportello</c:v>
                </c:pt>
                <c:pt idx="2">
                  <c:v>tempi attesa telefono</c:v>
                </c:pt>
                <c:pt idx="3">
                  <c:v>cortesia del personale</c:v>
                </c:pt>
                <c:pt idx="4">
                  <c:v>competenza del personale</c:v>
                </c:pt>
              </c:strCache>
            </c:strRef>
          </c:cat>
          <c:val>
            <c:numRef>
              <c:f>Foglio1!$B$2:$B$6</c:f>
              <c:numCache>
                <c:formatCode>0.00%</c:formatCode>
                <c:ptCount val="5"/>
                <c:pt idx="0">
                  <c:v>0.659</c:v>
                </c:pt>
                <c:pt idx="1">
                  <c:v>0.581</c:v>
                </c:pt>
                <c:pt idx="2">
                  <c:v>0.614</c:v>
                </c:pt>
                <c:pt idx="3">
                  <c:v>0.844</c:v>
                </c:pt>
                <c:pt idx="4">
                  <c:v>0.886</c:v>
                </c:pt>
              </c:numCache>
            </c:numRef>
          </c:val>
        </c:ser>
        <c:ser>
          <c:idx val="1"/>
          <c:order val="1"/>
          <c:tx>
            <c:strRef>
              <c:f>Foglio1!$C$1</c:f>
              <c:strCache>
                <c:ptCount val="1"/>
                <c:pt idx="0">
                  <c:v>2015</c:v>
                </c:pt>
              </c:strCache>
            </c:strRef>
          </c:tx>
          <c:invertIfNegative val="0"/>
          <c:dLbls>
            <c:txPr>
              <a:bodyPr/>
              <a:lstStyle/>
              <a:p>
                <a:pPr>
                  <a:defRPr sz="1499">
                    <a:latin typeface="Times New Roman" pitchFamily="18" charset="0"/>
                    <a:cs typeface="Times New Roman" pitchFamily="18" charset="0"/>
                  </a:defRPr>
                </a:pPr>
                <a:endParaRPr lang="it-IT"/>
              </a:p>
            </c:txPr>
            <c:showLegendKey val="0"/>
            <c:showVal val="1"/>
            <c:showCatName val="0"/>
            <c:showSerName val="0"/>
            <c:showPercent val="0"/>
            <c:showBubbleSize val="0"/>
            <c:showLeaderLines val="0"/>
          </c:dLbls>
          <c:cat>
            <c:strRef>
              <c:f>Foglio1!$A$2:$A$6</c:f>
              <c:strCache>
                <c:ptCount val="5"/>
                <c:pt idx="0">
                  <c:v>orari apertura al pubblico</c:v>
                </c:pt>
                <c:pt idx="1">
                  <c:v>tempi attesa sportello</c:v>
                </c:pt>
                <c:pt idx="2">
                  <c:v>tempi attesa telefono</c:v>
                </c:pt>
                <c:pt idx="3">
                  <c:v>cortesia del personale</c:v>
                </c:pt>
                <c:pt idx="4">
                  <c:v>competenza del personale</c:v>
                </c:pt>
              </c:strCache>
            </c:strRef>
          </c:cat>
          <c:val>
            <c:numRef>
              <c:f>Foglio1!$C$2:$C$6</c:f>
              <c:numCache>
                <c:formatCode>0.00%</c:formatCode>
                <c:ptCount val="5"/>
                <c:pt idx="0">
                  <c:v>0.618</c:v>
                </c:pt>
                <c:pt idx="1">
                  <c:v>0.559</c:v>
                </c:pt>
                <c:pt idx="2">
                  <c:v>0.424</c:v>
                </c:pt>
                <c:pt idx="3">
                  <c:v>0.765</c:v>
                </c:pt>
                <c:pt idx="4">
                  <c:v>0.765</c:v>
                </c:pt>
              </c:numCache>
            </c:numRef>
          </c:val>
        </c:ser>
        <c:dLbls>
          <c:showLegendKey val="0"/>
          <c:showVal val="0"/>
          <c:showCatName val="0"/>
          <c:showSerName val="0"/>
          <c:showPercent val="0"/>
          <c:showBubbleSize val="0"/>
        </c:dLbls>
        <c:gapWidth val="150"/>
        <c:shape val="cylinder"/>
        <c:axId val="2065662168"/>
        <c:axId val="2065262904"/>
        <c:axId val="0"/>
      </c:bar3DChart>
      <c:catAx>
        <c:axId val="2065662168"/>
        <c:scaling>
          <c:orientation val="minMax"/>
        </c:scaling>
        <c:delete val="0"/>
        <c:axPos val="l"/>
        <c:numFmt formatCode="General" sourceLinked="1"/>
        <c:majorTickMark val="out"/>
        <c:minorTickMark val="none"/>
        <c:tickLblPos val="nextTo"/>
        <c:txPr>
          <a:bodyPr/>
          <a:lstStyle/>
          <a:p>
            <a:pPr>
              <a:defRPr sz="1498" baseline="0">
                <a:solidFill>
                  <a:schemeClr val="bg2"/>
                </a:solidFill>
                <a:latin typeface="Times New Roman" pitchFamily="18" charset="0"/>
              </a:defRPr>
            </a:pPr>
            <a:endParaRPr lang="it-IT"/>
          </a:p>
        </c:txPr>
        <c:crossAx val="2065262904"/>
        <c:crosses val="autoZero"/>
        <c:auto val="1"/>
        <c:lblAlgn val="ctr"/>
        <c:lblOffset val="100"/>
        <c:noMultiLvlLbl val="0"/>
      </c:catAx>
      <c:valAx>
        <c:axId val="2065262904"/>
        <c:scaling>
          <c:orientation val="minMax"/>
        </c:scaling>
        <c:delete val="1"/>
        <c:axPos val="b"/>
        <c:majorGridlines/>
        <c:numFmt formatCode="0.00%" sourceLinked="1"/>
        <c:majorTickMark val="out"/>
        <c:minorTickMark val="none"/>
        <c:tickLblPos val="nextTo"/>
        <c:crossAx val="2065662168"/>
        <c:crosses val="autoZero"/>
        <c:crossBetween val="between"/>
      </c:valAx>
      <c:spPr>
        <a:noFill/>
        <a:ln w="25384">
          <a:noFill/>
        </a:ln>
      </c:spPr>
    </c:plotArea>
    <c:plotVisOnly val="1"/>
    <c:dispBlanksAs val="gap"/>
    <c:showDLblsOverMax val="0"/>
  </c:chart>
  <c:spPr>
    <a:noFill/>
    <a:ln>
      <a:solidFill>
        <a:srgbClr val="000000">
          <a:lumMod val="50000"/>
          <a:lumOff val="50000"/>
          <a:alpha val="70000"/>
        </a:srgbClr>
      </a:solidFill>
    </a:ln>
    <a:effectLst>
      <a:outerShdw blurRad="50800" dist="50800" dir="5400000" algn="ctr" rotWithShape="0">
        <a:srgbClr val="92D050"/>
      </a:outerShdw>
    </a:effectLst>
  </c:spPr>
  <c:txPr>
    <a:bodyPr/>
    <a:lstStyle/>
    <a:p>
      <a:pPr>
        <a:defRPr sz="1798"/>
      </a:pPr>
      <a:endParaRPr lang="it-I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80"/>
      <c:rotY val="30"/>
      <c:rAngAx val="0"/>
      <c:perspective val="10"/>
    </c:view3D>
    <c:floor>
      <c:thickness val="0"/>
    </c:floor>
    <c:sideWall>
      <c:thickness val="0"/>
    </c:sideWall>
    <c:backWall>
      <c:thickness val="0"/>
    </c:backWall>
    <c:plotArea>
      <c:layout>
        <c:manualLayout>
          <c:layoutTarget val="inner"/>
          <c:xMode val="edge"/>
          <c:yMode val="edge"/>
          <c:x val="0.200792602377807"/>
          <c:y val="0.13353115727003"/>
          <c:w val="0.371202113606341"/>
          <c:h val="0.842729970326411"/>
        </c:manualLayout>
      </c:layout>
      <c:pie3DChart>
        <c:varyColors val="1"/>
        <c:ser>
          <c:idx val="0"/>
          <c:order val="0"/>
          <c:tx>
            <c:strRef>
              <c:f>Sheet1!$B$1</c:f>
              <c:strCache>
                <c:ptCount val="1"/>
              </c:strCache>
            </c:strRef>
          </c:tx>
          <c:dPt>
            <c:idx val="0"/>
            <c:bubble3D val="0"/>
          </c:dPt>
          <c:dPt>
            <c:idx val="1"/>
            <c:bubble3D val="0"/>
            <c:spPr>
              <a:solidFill>
                <a:srgbClr val="FF0000"/>
              </a:solidFill>
            </c:spPr>
          </c:dPt>
          <c:dLbls>
            <c:dLbl>
              <c:idx val="0"/>
              <c:spPr/>
              <c:txPr>
                <a:bodyPr/>
                <a:lstStyle/>
                <a:p>
                  <a:pPr>
                    <a:defRPr sz="1800" b="0">
                      <a:solidFill>
                        <a:srgbClr val="FFFFFF"/>
                      </a:solidFill>
                    </a:defRPr>
                  </a:pPr>
                  <a:endParaRPr lang="it-IT"/>
                </a:p>
              </c:txPr>
              <c:showLegendKey val="0"/>
              <c:showVal val="1"/>
              <c:showCatName val="1"/>
              <c:showSerName val="0"/>
              <c:showPercent val="0"/>
              <c:showBubbleSize val="0"/>
            </c:dLbl>
            <c:dLbl>
              <c:idx val="1"/>
              <c:layout>
                <c:manualLayout>
                  <c:x val="0.103044700744707"/>
                  <c:y val="0.22241529105126"/>
                </c:manualLayout>
              </c:layout>
              <c:spPr/>
              <c:txPr>
                <a:bodyPr/>
                <a:lstStyle/>
                <a:p>
                  <a:pPr>
                    <a:defRPr sz="1800" b="0">
                      <a:solidFill>
                        <a:schemeClr val="bg1"/>
                      </a:solidFill>
                    </a:defRPr>
                  </a:pPr>
                  <a:endParaRPr lang="it-IT"/>
                </a:p>
              </c:txPr>
              <c:showLegendKey val="0"/>
              <c:showVal val="1"/>
              <c:showCatName val="1"/>
              <c:showSerName val="0"/>
              <c:showPercent val="0"/>
              <c:showBubbleSize val="0"/>
            </c:dLbl>
            <c:dLbl>
              <c:idx val="5"/>
              <c:layout>
                <c:manualLayout>
                  <c:xMode val="edge"/>
                  <c:yMode val="edge"/>
                  <c:x val="0.372523117569353"/>
                  <c:y val="0.0415430267062315"/>
                </c:manualLayout>
              </c:layout>
              <c:dLblPos val="bestFit"/>
              <c:showLegendKey val="0"/>
              <c:showVal val="1"/>
              <c:showCatName val="1"/>
              <c:showSerName val="0"/>
              <c:showPercent val="0"/>
              <c:showBubbleSize val="0"/>
            </c:dLbl>
            <c:txPr>
              <a:bodyPr/>
              <a:lstStyle/>
              <a:p>
                <a:pPr>
                  <a:defRPr sz="1800" b="1">
                    <a:solidFill>
                      <a:srgbClr val="FF0000"/>
                    </a:solidFill>
                  </a:defRPr>
                </a:pPr>
                <a:endParaRPr lang="it-IT"/>
              </a:p>
            </c:txPr>
            <c:showLegendKey val="0"/>
            <c:showVal val="1"/>
            <c:showCatName val="1"/>
            <c:showSerName val="0"/>
            <c:showPercent val="0"/>
            <c:showBubbleSize val="0"/>
            <c:showLeaderLines val="1"/>
          </c:dLbls>
          <c:cat>
            <c:strRef>
              <c:f>Sheet1!$A$2:$A$3</c:f>
              <c:strCache>
                <c:ptCount val="2"/>
                <c:pt idx="0">
                  <c:v>Soddisfatti</c:v>
                </c:pt>
                <c:pt idx="1">
                  <c:v>Insoddisfatti</c:v>
                </c:pt>
              </c:strCache>
            </c:strRef>
          </c:cat>
          <c:val>
            <c:numRef>
              <c:f>Sheet1!$B$2:$B$3</c:f>
              <c:numCache>
                <c:formatCode>0.00%</c:formatCode>
                <c:ptCount val="2"/>
                <c:pt idx="0">
                  <c:v>0.737</c:v>
                </c:pt>
                <c:pt idx="1">
                  <c:v>0.263</c:v>
                </c:pt>
              </c:numCache>
            </c:numRef>
          </c:val>
        </c:ser>
        <c:dLbls>
          <c:showLegendKey val="0"/>
          <c:showVal val="0"/>
          <c:showCatName val="0"/>
          <c:showSerName val="0"/>
          <c:showPercent val="0"/>
          <c:showBubbleSize val="0"/>
          <c:showLeaderLines val="1"/>
        </c:dLbls>
      </c:pie3DChart>
      <c:spPr>
        <a:noFill/>
        <a:ln w="24663">
          <a:noFill/>
        </a:ln>
      </c:spPr>
    </c:plotArea>
    <c:plotVisOnly val="1"/>
    <c:dispBlanksAs val="zero"/>
    <c:showDLblsOverMax val="0"/>
  </c:chart>
  <c:spPr>
    <a:scene3d>
      <a:camera prst="orthographicFront"/>
      <a:lightRig rig="threePt" dir="t"/>
    </a:scene3d>
  </c:spPr>
  <c:txPr>
    <a:bodyPr/>
    <a:lstStyle/>
    <a:p>
      <a:pPr>
        <a:defRPr sz="1748"/>
      </a:pPr>
      <a:endParaRPr lang="it-I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80"/>
      <c:rotY val="30"/>
      <c:rAngAx val="0"/>
      <c:perspective val="10"/>
    </c:view3D>
    <c:floor>
      <c:thickness val="0"/>
    </c:floor>
    <c:sideWall>
      <c:thickness val="0"/>
    </c:sideWall>
    <c:backWall>
      <c:thickness val="0"/>
    </c:backWall>
    <c:plotArea>
      <c:layout>
        <c:manualLayout>
          <c:layoutTarget val="inner"/>
          <c:xMode val="edge"/>
          <c:yMode val="edge"/>
          <c:x val="0.200792602377807"/>
          <c:y val="0.13353115727003"/>
          <c:w val="0.371202113606341"/>
          <c:h val="0.842729970326411"/>
        </c:manualLayout>
      </c:layout>
      <c:pie3DChart>
        <c:varyColors val="1"/>
        <c:ser>
          <c:idx val="0"/>
          <c:order val="0"/>
          <c:tx>
            <c:strRef>
              <c:f>Sheet1!$B$1</c:f>
              <c:strCache>
                <c:ptCount val="1"/>
              </c:strCache>
            </c:strRef>
          </c:tx>
          <c:dPt>
            <c:idx val="0"/>
            <c:bubble3D val="0"/>
            <c:explosion val="4"/>
          </c:dPt>
          <c:dPt>
            <c:idx val="1"/>
            <c:bubble3D val="0"/>
            <c:spPr>
              <a:solidFill>
                <a:srgbClr val="FF0000"/>
              </a:solidFill>
            </c:spPr>
          </c:dPt>
          <c:dLbls>
            <c:dLbl>
              <c:idx val="5"/>
              <c:layout>
                <c:manualLayout>
                  <c:xMode val="edge"/>
                  <c:yMode val="edge"/>
                  <c:x val="0.372523117569353"/>
                  <c:y val="0.0415430267062315"/>
                </c:manualLayout>
              </c:layout>
              <c:dLblPos val="bestFit"/>
              <c:showLegendKey val="0"/>
              <c:showVal val="1"/>
              <c:showCatName val="1"/>
              <c:showSerName val="0"/>
              <c:showPercent val="0"/>
              <c:showBubbleSize val="0"/>
            </c:dLbl>
            <c:txPr>
              <a:bodyPr/>
              <a:lstStyle/>
              <a:p>
                <a:pPr>
                  <a:defRPr sz="1800"/>
                </a:pPr>
                <a:endParaRPr lang="it-IT"/>
              </a:p>
            </c:txPr>
            <c:showLegendKey val="0"/>
            <c:showVal val="1"/>
            <c:showCatName val="1"/>
            <c:showSerName val="0"/>
            <c:showPercent val="0"/>
            <c:showBubbleSize val="0"/>
            <c:showLeaderLines val="1"/>
          </c:dLbls>
          <c:cat>
            <c:strRef>
              <c:f>Sheet1!$A$2:$A$3</c:f>
              <c:strCache>
                <c:ptCount val="2"/>
                <c:pt idx="0">
                  <c:v>Soddisfatti</c:v>
                </c:pt>
                <c:pt idx="1">
                  <c:v>Insoddisfatti</c:v>
                </c:pt>
              </c:strCache>
            </c:strRef>
          </c:cat>
          <c:val>
            <c:numRef>
              <c:f>Sheet1!$B$2:$B$3</c:f>
              <c:numCache>
                <c:formatCode>0.00%</c:formatCode>
                <c:ptCount val="2"/>
                <c:pt idx="0">
                  <c:v>0.706</c:v>
                </c:pt>
                <c:pt idx="1">
                  <c:v>0.217</c:v>
                </c:pt>
              </c:numCache>
            </c:numRef>
          </c:val>
        </c:ser>
        <c:dLbls>
          <c:showLegendKey val="0"/>
          <c:showVal val="0"/>
          <c:showCatName val="0"/>
          <c:showSerName val="0"/>
          <c:showPercent val="0"/>
          <c:showBubbleSize val="0"/>
          <c:showLeaderLines val="1"/>
        </c:dLbls>
      </c:pie3DChart>
      <c:spPr>
        <a:noFill/>
        <a:ln w="24659">
          <a:noFill/>
        </a:ln>
      </c:spPr>
    </c:plotArea>
    <c:plotVisOnly val="1"/>
    <c:dispBlanksAs val="zero"/>
    <c:showDLblsOverMax val="0"/>
  </c:chart>
  <c:spPr>
    <a:scene3d>
      <a:camera prst="orthographicFront"/>
      <a:lightRig rig="threePt" dir="t"/>
    </a:scene3d>
  </c:spPr>
  <c:txPr>
    <a:bodyPr/>
    <a:lstStyle/>
    <a:p>
      <a:pPr>
        <a:defRPr sz="1747"/>
      </a:pPr>
      <a:endParaRPr lang="it-I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80"/>
      <c:rotY val="30"/>
      <c:rAngAx val="0"/>
      <c:perspective val="10"/>
    </c:view3D>
    <c:floor>
      <c:thickness val="0"/>
    </c:floor>
    <c:sideWall>
      <c:thickness val="0"/>
    </c:sideWall>
    <c:backWall>
      <c:thickness val="0"/>
    </c:backWall>
    <c:plotArea>
      <c:layout>
        <c:manualLayout>
          <c:layoutTarget val="inner"/>
          <c:xMode val="edge"/>
          <c:yMode val="edge"/>
          <c:x val="0.200792602377807"/>
          <c:y val="0.13353115727003"/>
          <c:w val="0.371202113606341"/>
          <c:h val="0.842729970326411"/>
        </c:manualLayout>
      </c:layout>
      <c:pie3DChart>
        <c:varyColors val="1"/>
        <c:ser>
          <c:idx val="0"/>
          <c:order val="0"/>
          <c:tx>
            <c:strRef>
              <c:f>Sheet1!$B$1</c:f>
              <c:strCache>
                <c:ptCount val="1"/>
              </c:strCache>
            </c:strRef>
          </c:tx>
          <c:dPt>
            <c:idx val="0"/>
            <c:bubble3D val="0"/>
          </c:dPt>
          <c:dPt>
            <c:idx val="1"/>
            <c:bubble3D val="0"/>
            <c:spPr>
              <a:solidFill>
                <a:srgbClr val="FF0000"/>
              </a:solidFill>
            </c:spPr>
          </c:dPt>
          <c:dLbls>
            <c:dLbl>
              <c:idx val="0"/>
              <c:spPr/>
              <c:txPr>
                <a:bodyPr/>
                <a:lstStyle/>
                <a:p>
                  <a:pPr>
                    <a:defRPr sz="1800" b="0">
                      <a:solidFill>
                        <a:srgbClr val="FFFFFF"/>
                      </a:solidFill>
                    </a:defRPr>
                  </a:pPr>
                  <a:endParaRPr lang="it-IT"/>
                </a:p>
              </c:txPr>
              <c:showLegendKey val="0"/>
              <c:showVal val="1"/>
              <c:showCatName val="1"/>
              <c:showSerName val="0"/>
              <c:showPercent val="0"/>
              <c:showBubbleSize val="0"/>
            </c:dLbl>
            <c:dLbl>
              <c:idx val="1"/>
              <c:layout>
                <c:manualLayout>
                  <c:x val="0.147511054727764"/>
                  <c:y val="0.244518905162919"/>
                </c:manualLayout>
              </c:layout>
              <c:spPr/>
              <c:txPr>
                <a:bodyPr/>
                <a:lstStyle/>
                <a:p>
                  <a:pPr>
                    <a:defRPr sz="1800" b="0">
                      <a:solidFill>
                        <a:schemeClr val="bg1"/>
                      </a:solidFill>
                    </a:defRPr>
                  </a:pPr>
                  <a:endParaRPr lang="it-IT"/>
                </a:p>
              </c:txPr>
              <c:showLegendKey val="0"/>
              <c:showVal val="1"/>
              <c:showCatName val="1"/>
              <c:showSerName val="0"/>
              <c:showPercent val="0"/>
              <c:showBubbleSize val="0"/>
            </c:dLbl>
            <c:dLbl>
              <c:idx val="5"/>
              <c:layout>
                <c:manualLayout>
                  <c:xMode val="edge"/>
                  <c:yMode val="edge"/>
                  <c:x val="0.372523117569353"/>
                  <c:y val="0.0415430267062315"/>
                </c:manualLayout>
              </c:layout>
              <c:dLblPos val="bestFit"/>
              <c:showLegendKey val="0"/>
              <c:showVal val="1"/>
              <c:showCatName val="1"/>
              <c:showSerName val="0"/>
              <c:showPercent val="0"/>
              <c:showBubbleSize val="0"/>
            </c:dLbl>
            <c:txPr>
              <a:bodyPr/>
              <a:lstStyle/>
              <a:p>
                <a:pPr>
                  <a:defRPr sz="1800" b="1">
                    <a:solidFill>
                      <a:srgbClr val="FF0000"/>
                    </a:solidFill>
                  </a:defRPr>
                </a:pPr>
                <a:endParaRPr lang="it-IT"/>
              </a:p>
            </c:txPr>
            <c:showLegendKey val="0"/>
            <c:showVal val="1"/>
            <c:showCatName val="1"/>
            <c:showSerName val="0"/>
            <c:showPercent val="0"/>
            <c:showBubbleSize val="0"/>
            <c:showLeaderLines val="1"/>
          </c:dLbls>
          <c:cat>
            <c:strRef>
              <c:f>Sheet1!$A$2:$A$3</c:f>
              <c:strCache>
                <c:ptCount val="2"/>
                <c:pt idx="0">
                  <c:v>Soddisfatti</c:v>
                </c:pt>
                <c:pt idx="1">
                  <c:v>Insoddisfatti</c:v>
                </c:pt>
              </c:strCache>
            </c:strRef>
          </c:cat>
          <c:val>
            <c:numRef>
              <c:f>Sheet1!$B$2:$B$3</c:f>
              <c:numCache>
                <c:formatCode>0.00%</c:formatCode>
                <c:ptCount val="2"/>
                <c:pt idx="0">
                  <c:v>0.638</c:v>
                </c:pt>
                <c:pt idx="1">
                  <c:v>0.362</c:v>
                </c:pt>
              </c:numCache>
            </c:numRef>
          </c:val>
        </c:ser>
        <c:dLbls>
          <c:showLegendKey val="0"/>
          <c:showVal val="0"/>
          <c:showCatName val="0"/>
          <c:showSerName val="0"/>
          <c:showPercent val="0"/>
          <c:showBubbleSize val="0"/>
          <c:showLeaderLines val="1"/>
        </c:dLbls>
      </c:pie3DChart>
      <c:spPr>
        <a:noFill/>
        <a:ln w="24663">
          <a:noFill/>
        </a:ln>
      </c:spPr>
    </c:plotArea>
    <c:plotVisOnly val="1"/>
    <c:dispBlanksAs val="zero"/>
    <c:showDLblsOverMax val="0"/>
  </c:chart>
  <c:spPr>
    <a:scene3d>
      <a:camera prst="orthographicFront"/>
      <a:lightRig rig="threePt" dir="t"/>
    </a:scene3d>
  </c:spPr>
  <c:txPr>
    <a:bodyPr/>
    <a:lstStyle/>
    <a:p>
      <a:pPr>
        <a:defRPr sz="1748"/>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bg2"/>
                </a:solidFill>
              </a:defRPr>
            </a:pPr>
            <a:r>
              <a:rPr lang="en-US" sz="1400" dirty="0" err="1">
                <a:solidFill>
                  <a:schemeClr val="bg2"/>
                </a:solidFill>
              </a:rPr>
              <a:t>clienti</a:t>
            </a:r>
            <a:r>
              <a:rPr lang="en-US" sz="1400" dirty="0">
                <a:solidFill>
                  <a:schemeClr val="bg2"/>
                </a:solidFill>
              </a:rPr>
              <a:t> </a:t>
            </a:r>
            <a:r>
              <a:rPr lang="en-US" sz="1400" dirty="0" smtClean="0">
                <a:solidFill>
                  <a:schemeClr val="bg2"/>
                </a:solidFill>
              </a:rPr>
              <a:t>2010</a:t>
            </a:r>
            <a:br>
              <a:rPr lang="en-US" sz="1400" dirty="0" smtClean="0">
                <a:solidFill>
                  <a:schemeClr val="bg2"/>
                </a:solidFill>
              </a:rPr>
            </a:br>
            <a:r>
              <a:rPr lang="en-US" sz="1400" dirty="0" err="1" smtClean="0">
                <a:solidFill>
                  <a:schemeClr val="bg2"/>
                </a:solidFill>
              </a:rPr>
              <a:t>anche</a:t>
            </a:r>
            <a:r>
              <a:rPr lang="en-US" sz="1400" dirty="0" smtClean="0">
                <a:solidFill>
                  <a:schemeClr val="bg2"/>
                </a:solidFill>
              </a:rPr>
              <a:t> </a:t>
            </a:r>
            <a:r>
              <a:rPr lang="en-US" sz="1400" dirty="0" err="1">
                <a:solidFill>
                  <a:schemeClr val="bg2"/>
                </a:solidFill>
              </a:rPr>
              <a:t>servizio</a:t>
            </a:r>
            <a:r>
              <a:rPr lang="en-US" sz="1400" dirty="0" smtClean="0">
                <a:solidFill>
                  <a:schemeClr val="bg2"/>
                </a:solidFill>
              </a:rPr>
              <a:t> </a:t>
            </a:r>
            <a:r>
              <a:rPr lang="en-US" sz="1400" dirty="0" err="1" smtClean="0">
                <a:solidFill>
                  <a:schemeClr val="bg2"/>
                </a:solidFill>
              </a:rPr>
              <a:t>acqua</a:t>
            </a:r>
            <a:r>
              <a:rPr lang="en-US" sz="1400" dirty="0" smtClean="0">
                <a:solidFill>
                  <a:schemeClr val="bg2"/>
                </a:solidFill>
              </a:rPr>
              <a:t>  85,2%</a:t>
            </a:r>
            <a:endParaRPr lang="en-US" sz="1600" dirty="0">
              <a:solidFill>
                <a:schemeClr val="bg2"/>
              </a:solidFill>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843663225583589"/>
          <c:y val="0.175340623239353"/>
          <c:w val="0.91518275754553"/>
          <c:h val="0.744866152393558"/>
        </c:manualLayout>
      </c:layout>
      <c:pie3DChart>
        <c:varyColors val="1"/>
        <c:ser>
          <c:idx val="0"/>
          <c:order val="0"/>
          <c:tx>
            <c:strRef>
              <c:f>Foglio1!$B$1</c:f>
              <c:strCache>
                <c:ptCount val="1"/>
                <c:pt idx="0">
                  <c:v>clienti anche servizio acqua</c:v>
                </c:pt>
              </c:strCache>
            </c:strRef>
          </c:tx>
          <c:spPr>
            <a:gradFill>
              <a:gsLst>
                <a:gs pos="0">
                  <a:srgbClr val="03D4A8"/>
                </a:gs>
                <a:gs pos="25000">
                  <a:srgbClr val="21D6E0"/>
                </a:gs>
                <a:gs pos="75000">
                  <a:srgbClr val="0087E6"/>
                </a:gs>
                <a:gs pos="100000">
                  <a:srgbClr val="005CBF"/>
                </a:gs>
              </a:gsLst>
              <a:lin ang="5400000" scaled="0"/>
            </a:gradFill>
            <a:effectLst>
              <a:outerShdw blurRad="50800" dist="50800" dir="5400000" algn="ctr" rotWithShape="0">
                <a:schemeClr val="tx2">
                  <a:lumMod val="50000"/>
                  <a:lumOff val="50000"/>
                </a:schemeClr>
              </a:outerShdw>
            </a:effectLst>
          </c:spPr>
          <c:dPt>
            <c:idx val="0"/>
            <c:bubble3D val="0"/>
          </c:dPt>
          <c:dPt>
            <c:idx val="1"/>
            <c:bubble3D val="0"/>
            <c:explosion val="13"/>
            <c:spPr>
              <a:solidFill>
                <a:srgbClr val="FF0005"/>
              </a:solidFill>
              <a:effectLst>
                <a:outerShdw blurRad="50800" dist="50800" dir="5400000" algn="ctr" rotWithShape="0">
                  <a:schemeClr val="tx2">
                    <a:lumMod val="50000"/>
                    <a:lumOff val="50000"/>
                  </a:schemeClr>
                </a:outerShdw>
              </a:effectLst>
            </c:spPr>
          </c:dPt>
          <c:cat>
            <c:strRef>
              <c:f>Foglio1!$A$2:$A$3</c:f>
              <c:strCache>
                <c:ptCount val="2"/>
                <c:pt idx="0">
                  <c:v>clienti anche servizio acqua</c:v>
                </c:pt>
                <c:pt idx="1">
                  <c:v>2° trim.</c:v>
                </c:pt>
              </c:strCache>
            </c:strRef>
          </c:cat>
          <c:val>
            <c:numRef>
              <c:f>Foglio1!$B$2:$B$3</c:f>
              <c:numCache>
                <c:formatCode>0.00%</c:formatCode>
                <c:ptCount val="2"/>
                <c:pt idx="0">
                  <c:v>0.852</c:v>
                </c:pt>
                <c:pt idx="1">
                  <c:v>0.148</c:v>
                </c:pt>
              </c:numCache>
            </c:numRef>
          </c:val>
        </c:ser>
        <c:dLbls>
          <c:showLegendKey val="0"/>
          <c:showVal val="0"/>
          <c:showCatName val="0"/>
          <c:showSerName val="0"/>
          <c:showPercent val="0"/>
          <c:showBubbleSize val="0"/>
          <c:showLeaderLines val="1"/>
        </c:dLbls>
      </c:pie3DChart>
      <c:spPr>
        <a:noFill/>
        <a:ln w="22957">
          <a:noFill/>
        </a:ln>
      </c:spPr>
    </c:plotArea>
    <c:plotVisOnly val="1"/>
    <c:dispBlanksAs val="zero"/>
    <c:showDLblsOverMax val="0"/>
  </c:chart>
  <c:spPr>
    <a:effectLst>
      <a:innerShdw blurRad="63500" dist="50800" dir="13500000">
        <a:prstClr val="black">
          <a:alpha val="50000"/>
        </a:prstClr>
      </a:innerShdw>
    </a:effectLst>
  </c:spPr>
  <c:txPr>
    <a:bodyPr/>
    <a:lstStyle/>
    <a:p>
      <a:pPr>
        <a:defRPr sz="1627"/>
      </a:pPr>
      <a:endParaRPr lang="it-I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80"/>
      <c:rotY val="30"/>
      <c:rAngAx val="0"/>
      <c:perspective val="10"/>
    </c:view3D>
    <c:floor>
      <c:thickness val="0"/>
    </c:floor>
    <c:sideWall>
      <c:thickness val="0"/>
    </c:sideWall>
    <c:backWall>
      <c:thickness val="0"/>
    </c:backWall>
    <c:plotArea>
      <c:layout>
        <c:manualLayout>
          <c:layoutTarget val="inner"/>
          <c:xMode val="edge"/>
          <c:yMode val="edge"/>
          <c:x val="0.200792602377807"/>
          <c:y val="0.13353115727003"/>
          <c:w val="0.371202113606341"/>
          <c:h val="0.842729970326411"/>
        </c:manualLayout>
      </c:layout>
      <c:pie3DChart>
        <c:varyColors val="1"/>
        <c:ser>
          <c:idx val="0"/>
          <c:order val="0"/>
          <c:tx>
            <c:strRef>
              <c:f>Sheet1!$B$1</c:f>
              <c:strCache>
                <c:ptCount val="1"/>
              </c:strCache>
            </c:strRef>
          </c:tx>
          <c:dPt>
            <c:idx val="0"/>
            <c:bubble3D val="0"/>
            <c:explosion val="4"/>
          </c:dPt>
          <c:dPt>
            <c:idx val="1"/>
            <c:bubble3D val="0"/>
            <c:spPr>
              <a:solidFill>
                <a:srgbClr val="FF0000"/>
              </a:solidFill>
            </c:spPr>
          </c:dPt>
          <c:dLbls>
            <c:dLbl>
              <c:idx val="5"/>
              <c:layout>
                <c:manualLayout>
                  <c:xMode val="edge"/>
                  <c:yMode val="edge"/>
                  <c:x val="0.372523117569353"/>
                  <c:y val="0.0415430267062315"/>
                </c:manualLayout>
              </c:layout>
              <c:spPr/>
              <c:txPr>
                <a:bodyPr/>
                <a:lstStyle/>
                <a:p>
                  <a:pPr>
                    <a:defRPr/>
                  </a:pPr>
                  <a:endParaRPr lang="it-IT"/>
                </a:p>
              </c:txPr>
              <c:dLblPos val="bestFit"/>
              <c:showLegendKey val="0"/>
              <c:showVal val="1"/>
              <c:showCatName val="1"/>
              <c:showSerName val="0"/>
              <c:showPercent val="0"/>
              <c:showBubbleSize val="0"/>
            </c:dLbl>
            <c:showLegendKey val="0"/>
            <c:showVal val="1"/>
            <c:showCatName val="1"/>
            <c:showSerName val="0"/>
            <c:showPercent val="0"/>
            <c:showBubbleSize val="0"/>
            <c:showLeaderLines val="1"/>
          </c:dLbls>
          <c:cat>
            <c:strRef>
              <c:f>Sheet1!$A$2:$A$3</c:f>
              <c:strCache>
                <c:ptCount val="2"/>
                <c:pt idx="0">
                  <c:v>Soddisfatti</c:v>
                </c:pt>
                <c:pt idx="1">
                  <c:v>Insoddisfatti</c:v>
                </c:pt>
              </c:strCache>
            </c:strRef>
          </c:cat>
          <c:val>
            <c:numRef>
              <c:f>Sheet1!$B$2:$B$3</c:f>
              <c:numCache>
                <c:formatCode>0.00%</c:formatCode>
                <c:ptCount val="2"/>
                <c:pt idx="0">
                  <c:v>0.625</c:v>
                </c:pt>
                <c:pt idx="1">
                  <c:v>0.375</c:v>
                </c:pt>
              </c:numCache>
            </c:numRef>
          </c:val>
        </c:ser>
        <c:dLbls>
          <c:showLegendKey val="0"/>
          <c:showVal val="0"/>
          <c:showCatName val="0"/>
          <c:showSerName val="0"/>
          <c:showPercent val="0"/>
          <c:showBubbleSize val="0"/>
          <c:showLeaderLines val="1"/>
        </c:dLbls>
      </c:pie3DChart>
      <c:spPr>
        <a:noFill/>
        <a:ln w="25390">
          <a:noFill/>
        </a:ln>
      </c:spPr>
    </c:plotArea>
    <c:plotVisOnly val="1"/>
    <c:dispBlanksAs val="zero"/>
    <c:showDLblsOverMax val="0"/>
  </c:chart>
  <c:spPr>
    <a:scene3d>
      <a:camera prst="orthographicFront"/>
      <a:lightRig rig="threePt" dir="t"/>
    </a:scene3d>
  </c:spPr>
  <c:txPr>
    <a:bodyPr/>
    <a:lstStyle/>
    <a:p>
      <a:pPr>
        <a:defRPr sz="1799"/>
      </a:pPr>
      <a:endParaRPr lang="it-I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 sodd'!$A$2</c:f>
              <c:strCache>
                <c:ptCount val="1"/>
                <c:pt idx="0">
                  <c:v>Domestica 2012</c:v>
                </c:pt>
              </c:strCache>
            </c:strRef>
          </c:tx>
          <c:spPr>
            <a:solidFill>
              <a:srgbClr val="63AAFE"/>
            </a:solidFill>
            <a:ln w="25400">
              <a:noFill/>
            </a:ln>
            <a:effectLst>
              <a:outerShdw dist="35921" dir="2700000" algn="br">
                <a:srgbClr val="000000"/>
              </a:outerShdw>
            </a:effectLst>
          </c:spPr>
          <c:invertIfNegative val="0"/>
          <c:dLbls>
            <c:spPr>
              <a:noFill/>
              <a:ln w="25400">
                <a:noFill/>
              </a:ln>
            </c:spPr>
            <c:txPr>
              <a:bodyPr/>
              <a:lstStyle/>
              <a:p>
                <a:pPr>
                  <a:defRPr sz="800" b="0" i="0" u="none" strike="noStrike" baseline="0">
                    <a:solidFill>
                      <a:srgbClr val="000000"/>
                    </a:solidFill>
                    <a:latin typeface="Verdana"/>
                    <a:ea typeface="Verdana"/>
                    <a:cs typeface="Verdana"/>
                  </a:defRPr>
                </a:pPr>
                <a:endParaRPr lang="it-IT"/>
              </a:p>
            </c:txPr>
            <c:showLegendKey val="0"/>
            <c:showVal val="1"/>
            <c:showCatName val="0"/>
            <c:showSerName val="0"/>
            <c:showPercent val="0"/>
            <c:showBubbleSize val="0"/>
            <c:showLeaderLines val="0"/>
          </c:dLbls>
          <c:cat>
            <c:strRef>
              <c:f>'% sodd'!$B$1:$D$1</c:f>
              <c:strCache>
                <c:ptCount val="3"/>
                <c:pt idx="0">
                  <c:v>Ufficio clienti</c:v>
                </c:pt>
                <c:pt idx="1">
                  <c:v>Ciclo idrico integrato</c:v>
                </c:pt>
                <c:pt idx="2">
                  <c:v>Igiene ambientale</c:v>
                </c:pt>
              </c:strCache>
            </c:strRef>
          </c:cat>
          <c:val>
            <c:numRef>
              <c:f>'% sodd'!$B$2:$D$2</c:f>
              <c:numCache>
                <c:formatCode>0.00%</c:formatCode>
                <c:ptCount val="3"/>
                <c:pt idx="0">
                  <c:v>0.726</c:v>
                </c:pt>
                <c:pt idx="1">
                  <c:v>0.649</c:v>
                </c:pt>
                <c:pt idx="2">
                  <c:v>0.666</c:v>
                </c:pt>
              </c:numCache>
            </c:numRef>
          </c:val>
        </c:ser>
        <c:ser>
          <c:idx val="1"/>
          <c:order val="1"/>
          <c:tx>
            <c:strRef>
              <c:f>'% sodd'!$A$3</c:f>
              <c:strCache>
                <c:ptCount val="1"/>
                <c:pt idx="0">
                  <c:v>Non domestica 2012</c:v>
                </c:pt>
              </c:strCache>
            </c:strRef>
          </c:tx>
          <c:spPr>
            <a:solidFill>
              <a:srgbClr val="DD2D32"/>
            </a:solidFill>
            <a:ln w="25400">
              <a:noFill/>
            </a:ln>
          </c:spPr>
          <c:invertIfNegative val="0"/>
          <c:dLbls>
            <c:spPr>
              <a:noFill/>
              <a:ln w="25400">
                <a:noFill/>
              </a:ln>
            </c:spPr>
            <c:txPr>
              <a:bodyPr/>
              <a:lstStyle/>
              <a:p>
                <a:pPr>
                  <a:defRPr sz="800" b="0" i="0" u="none" strike="noStrike" baseline="0">
                    <a:solidFill>
                      <a:srgbClr val="000000"/>
                    </a:solidFill>
                    <a:latin typeface="Verdana"/>
                    <a:ea typeface="Verdana"/>
                    <a:cs typeface="Verdana"/>
                  </a:defRPr>
                </a:pPr>
                <a:endParaRPr lang="it-IT"/>
              </a:p>
            </c:txPr>
            <c:showLegendKey val="0"/>
            <c:showVal val="1"/>
            <c:showCatName val="0"/>
            <c:showSerName val="0"/>
            <c:showPercent val="0"/>
            <c:showBubbleSize val="0"/>
            <c:showLeaderLines val="0"/>
          </c:dLbls>
          <c:cat>
            <c:strRef>
              <c:f>'% sodd'!$B$1:$D$1</c:f>
              <c:strCache>
                <c:ptCount val="3"/>
                <c:pt idx="0">
                  <c:v>Ufficio clienti</c:v>
                </c:pt>
                <c:pt idx="1">
                  <c:v>Ciclo idrico integrato</c:v>
                </c:pt>
                <c:pt idx="2">
                  <c:v>Igiene ambientale</c:v>
                </c:pt>
              </c:strCache>
            </c:strRef>
          </c:cat>
          <c:val>
            <c:numRef>
              <c:f>'% sodd'!$B$3:$D$3</c:f>
              <c:numCache>
                <c:formatCode>0.00%</c:formatCode>
                <c:ptCount val="3"/>
                <c:pt idx="0">
                  <c:v>0.633</c:v>
                </c:pt>
                <c:pt idx="1">
                  <c:v>0.717</c:v>
                </c:pt>
                <c:pt idx="2">
                  <c:v>0.583</c:v>
                </c:pt>
              </c:numCache>
            </c:numRef>
          </c:val>
        </c:ser>
        <c:dLbls>
          <c:showLegendKey val="0"/>
          <c:showVal val="1"/>
          <c:showCatName val="0"/>
          <c:showSerName val="0"/>
          <c:showPercent val="0"/>
          <c:showBubbleSize val="0"/>
        </c:dLbls>
        <c:gapWidth val="75"/>
        <c:axId val="-2083318696"/>
        <c:axId val="-2083327208"/>
      </c:barChart>
      <c:catAx>
        <c:axId val="-2083318696"/>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Verdana"/>
                <a:ea typeface="Verdana"/>
                <a:cs typeface="Verdana"/>
              </a:defRPr>
            </a:pPr>
            <a:endParaRPr lang="it-IT"/>
          </a:p>
        </c:txPr>
        <c:crossAx val="-2083327208"/>
        <c:crosses val="autoZero"/>
        <c:auto val="1"/>
        <c:lblAlgn val="ctr"/>
        <c:lblOffset val="100"/>
        <c:tickLblSkip val="1"/>
        <c:tickMarkSkip val="1"/>
        <c:noMultiLvlLbl val="0"/>
      </c:catAx>
      <c:valAx>
        <c:axId val="-2083327208"/>
        <c:scaling>
          <c:orientation val="minMax"/>
        </c:scaling>
        <c:delete val="0"/>
        <c:axPos val="l"/>
        <c:numFmt formatCode="0.00%" sourceLinked="1"/>
        <c:majorTickMark val="none"/>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Verdana"/>
                <a:ea typeface="Verdana"/>
                <a:cs typeface="Verdana"/>
              </a:defRPr>
            </a:pPr>
            <a:endParaRPr lang="it-IT"/>
          </a:p>
        </c:txPr>
        <c:crossAx val="-2083318696"/>
        <c:crosses val="autoZero"/>
        <c:crossBetween val="between"/>
      </c:valAx>
      <c:spPr>
        <a:noFill/>
        <a:ln w="25400">
          <a:noFill/>
        </a:ln>
      </c:spPr>
    </c:plotArea>
    <c:legend>
      <c:legendPos val="b"/>
      <c:layout/>
      <c:overlay val="0"/>
      <c:spPr>
        <a:solidFill>
          <a:srgbClr val="FFFFFF"/>
        </a:solidFill>
        <a:ln w="25400">
          <a:noFill/>
        </a:ln>
      </c:spPr>
      <c:txPr>
        <a:bodyPr/>
        <a:lstStyle/>
        <a:p>
          <a:pPr>
            <a:defRPr sz="965" b="0" i="0" u="none" strike="noStrike" baseline="0">
              <a:solidFill>
                <a:srgbClr val="000000"/>
              </a:solidFill>
              <a:latin typeface="Verdana"/>
              <a:ea typeface="Verdana"/>
              <a:cs typeface="Verdana"/>
            </a:defRPr>
          </a:pPr>
          <a:endParaRPr lang="it-IT"/>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Verdana"/>
          <a:ea typeface="Verdana"/>
          <a:cs typeface="Verdana"/>
        </a:defRPr>
      </a:pPr>
      <a:endParaRPr lang="it-I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Foglio1!$I$75</c:f>
              <c:strCache>
                <c:ptCount val="1"/>
                <c:pt idx="0">
                  <c:v>Domestica 2014</c:v>
                </c:pt>
              </c:strCache>
            </c:strRef>
          </c:tx>
          <c:invertIfNegative val="0"/>
          <c:cat>
            <c:strRef>
              <c:f>Foglio1!$J$74:$L$74</c:f>
              <c:strCache>
                <c:ptCount val="3"/>
                <c:pt idx="0">
                  <c:v>Ufficio clienti</c:v>
                </c:pt>
                <c:pt idx="1">
                  <c:v>Ciclo idrico integrato</c:v>
                </c:pt>
                <c:pt idx="2">
                  <c:v>Igiene ambientale</c:v>
                </c:pt>
              </c:strCache>
            </c:strRef>
          </c:cat>
          <c:val>
            <c:numRef>
              <c:f>Foglio1!$J$75:$L$75</c:f>
              <c:numCache>
                <c:formatCode>General</c:formatCode>
                <c:ptCount val="3"/>
                <c:pt idx="0">
                  <c:v>6.21</c:v>
                </c:pt>
                <c:pt idx="1">
                  <c:v>6.06</c:v>
                </c:pt>
                <c:pt idx="2">
                  <c:v>5.98</c:v>
                </c:pt>
              </c:numCache>
            </c:numRef>
          </c:val>
        </c:ser>
        <c:ser>
          <c:idx val="1"/>
          <c:order val="1"/>
          <c:tx>
            <c:strRef>
              <c:f>Foglio1!$I$76</c:f>
              <c:strCache>
                <c:ptCount val="1"/>
                <c:pt idx="0">
                  <c:v>Non domestica 2014</c:v>
                </c:pt>
              </c:strCache>
            </c:strRef>
          </c:tx>
          <c:invertIfNegative val="0"/>
          <c:cat>
            <c:strRef>
              <c:f>Foglio1!$J$74:$L$74</c:f>
              <c:strCache>
                <c:ptCount val="3"/>
                <c:pt idx="0">
                  <c:v>Ufficio clienti</c:v>
                </c:pt>
                <c:pt idx="1">
                  <c:v>Ciclo idrico integrato</c:v>
                </c:pt>
                <c:pt idx="2">
                  <c:v>Igiene ambientale</c:v>
                </c:pt>
              </c:strCache>
            </c:strRef>
          </c:cat>
          <c:val>
            <c:numRef>
              <c:f>Foglio1!$J$76:$L$76</c:f>
              <c:numCache>
                <c:formatCode>General</c:formatCode>
                <c:ptCount val="3"/>
                <c:pt idx="0">
                  <c:v>5.79</c:v>
                </c:pt>
                <c:pt idx="1">
                  <c:v>5.73</c:v>
                </c:pt>
                <c:pt idx="2">
                  <c:v>5.45</c:v>
                </c:pt>
              </c:numCache>
            </c:numRef>
          </c:val>
        </c:ser>
        <c:dLbls>
          <c:showLegendKey val="0"/>
          <c:showVal val="0"/>
          <c:showCatName val="0"/>
          <c:showSerName val="0"/>
          <c:showPercent val="0"/>
          <c:showBubbleSize val="0"/>
        </c:dLbls>
        <c:gapWidth val="150"/>
        <c:shape val="cylinder"/>
        <c:axId val="-2116400936"/>
        <c:axId val="-2116404440"/>
        <c:axId val="0"/>
      </c:bar3DChart>
      <c:catAx>
        <c:axId val="-2116400936"/>
        <c:scaling>
          <c:orientation val="minMax"/>
        </c:scaling>
        <c:delete val="0"/>
        <c:axPos val="b"/>
        <c:majorTickMark val="out"/>
        <c:minorTickMark val="none"/>
        <c:tickLblPos val="nextTo"/>
        <c:crossAx val="-2116404440"/>
        <c:crosses val="autoZero"/>
        <c:auto val="1"/>
        <c:lblAlgn val="ctr"/>
        <c:lblOffset val="100"/>
        <c:noMultiLvlLbl val="0"/>
      </c:catAx>
      <c:valAx>
        <c:axId val="-2116404440"/>
        <c:scaling>
          <c:orientation val="minMax"/>
        </c:scaling>
        <c:delete val="0"/>
        <c:axPos val="l"/>
        <c:majorGridlines/>
        <c:numFmt formatCode="General" sourceLinked="1"/>
        <c:majorTickMark val="out"/>
        <c:minorTickMark val="none"/>
        <c:tickLblPos val="nextTo"/>
        <c:crossAx val="-211640093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Foglio1!$A$111</c:f>
              <c:strCache>
                <c:ptCount val="1"/>
                <c:pt idx="0">
                  <c:v>Domestica 2014</c:v>
                </c:pt>
              </c:strCache>
            </c:strRef>
          </c:tx>
          <c:invertIfNegative val="0"/>
          <c:cat>
            <c:strRef>
              <c:f>Foglio1!$B$110:$D$110</c:f>
              <c:strCache>
                <c:ptCount val="3"/>
                <c:pt idx="0">
                  <c:v>Ufficio clienti</c:v>
                </c:pt>
                <c:pt idx="1">
                  <c:v>Ciclo idrico integrato</c:v>
                </c:pt>
                <c:pt idx="2">
                  <c:v>Igiene ambientale</c:v>
                </c:pt>
              </c:strCache>
            </c:strRef>
          </c:cat>
          <c:val>
            <c:numRef>
              <c:f>Foglio1!$B$111:$D$111</c:f>
              <c:numCache>
                <c:formatCode>0.00%</c:formatCode>
                <c:ptCount val="3"/>
                <c:pt idx="0">
                  <c:v>0.746</c:v>
                </c:pt>
                <c:pt idx="1">
                  <c:v>0.671</c:v>
                </c:pt>
                <c:pt idx="2">
                  <c:v>0.658</c:v>
                </c:pt>
              </c:numCache>
            </c:numRef>
          </c:val>
        </c:ser>
        <c:ser>
          <c:idx val="1"/>
          <c:order val="1"/>
          <c:tx>
            <c:strRef>
              <c:f>Foglio1!$A$112</c:f>
              <c:strCache>
                <c:ptCount val="1"/>
                <c:pt idx="0">
                  <c:v>Non domestica 2014</c:v>
                </c:pt>
              </c:strCache>
            </c:strRef>
          </c:tx>
          <c:invertIfNegative val="0"/>
          <c:cat>
            <c:strRef>
              <c:f>Foglio1!$B$110:$D$110</c:f>
              <c:strCache>
                <c:ptCount val="3"/>
                <c:pt idx="0">
                  <c:v>Ufficio clienti</c:v>
                </c:pt>
                <c:pt idx="1">
                  <c:v>Ciclo idrico integrato</c:v>
                </c:pt>
                <c:pt idx="2">
                  <c:v>Igiene ambientale</c:v>
                </c:pt>
              </c:strCache>
            </c:strRef>
          </c:cat>
          <c:val>
            <c:numRef>
              <c:f>Foglio1!$B$112:$D$112</c:f>
              <c:numCache>
                <c:formatCode>0.00%</c:formatCode>
                <c:ptCount val="3"/>
                <c:pt idx="0">
                  <c:v>0.583</c:v>
                </c:pt>
                <c:pt idx="1">
                  <c:v>0.5</c:v>
                </c:pt>
                <c:pt idx="2">
                  <c:v>0.531</c:v>
                </c:pt>
              </c:numCache>
            </c:numRef>
          </c:val>
        </c:ser>
        <c:dLbls>
          <c:showLegendKey val="0"/>
          <c:showVal val="0"/>
          <c:showCatName val="0"/>
          <c:showSerName val="0"/>
          <c:showPercent val="0"/>
          <c:showBubbleSize val="0"/>
        </c:dLbls>
        <c:gapWidth val="150"/>
        <c:shape val="box"/>
        <c:axId val="-2083415464"/>
        <c:axId val="-2083422888"/>
        <c:axId val="0"/>
      </c:bar3DChart>
      <c:catAx>
        <c:axId val="-2083415464"/>
        <c:scaling>
          <c:orientation val="minMax"/>
        </c:scaling>
        <c:delete val="0"/>
        <c:axPos val="b"/>
        <c:majorTickMark val="out"/>
        <c:minorTickMark val="none"/>
        <c:tickLblPos val="nextTo"/>
        <c:crossAx val="-2083422888"/>
        <c:crosses val="autoZero"/>
        <c:auto val="1"/>
        <c:lblAlgn val="ctr"/>
        <c:lblOffset val="100"/>
        <c:noMultiLvlLbl val="0"/>
      </c:catAx>
      <c:valAx>
        <c:axId val="-2083422888"/>
        <c:scaling>
          <c:orientation val="minMax"/>
        </c:scaling>
        <c:delete val="0"/>
        <c:axPos val="l"/>
        <c:majorGridlines/>
        <c:numFmt formatCode="0.00%" sourceLinked="1"/>
        <c:majorTickMark val="out"/>
        <c:minorTickMark val="none"/>
        <c:tickLblPos val="nextTo"/>
        <c:crossAx val="-208341546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'medie grafico'!$A$36</c:f>
              <c:strCache>
                <c:ptCount val="1"/>
                <c:pt idx="0">
                  <c:v>Domestica 2012</c:v>
                </c:pt>
              </c:strCache>
            </c:strRef>
          </c:tx>
          <c:invertIfNegative val="0"/>
          <c:cat>
            <c:strRef>
              <c:f>'medie grafico'!$B$35:$D$35</c:f>
              <c:strCache>
                <c:ptCount val="3"/>
                <c:pt idx="0">
                  <c:v>Ufficio clienti</c:v>
                </c:pt>
                <c:pt idx="1">
                  <c:v>Ciclo idrico integrato</c:v>
                </c:pt>
                <c:pt idx="2">
                  <c:v>Igiene ambientale</c:v>
                </c:pt>
              </c:strCache>
            </c:strRef>
          </c:cat>
          <c:val>
            <c:numRef>
              <c:f>'medie grafico'!$B$36:$D$36</c:f>
              <c:numCache>
                <c:formatCode>General</c:formatCode>
                <c:ptCount val="3"/>
                <c:pt idx="0">
                  <c:v>6.75</c:v>
                </c:pt>
                <c:pt idx="1">
                  <c:v>6.5</c:v>
                </c:pt>
                <c:pt idx="2">
                  <c:v>6.6</c:v>
                </c:pt>
              </c:numCache>
            </c:numRef>
          </c:val>
        </c:ser>
        <c:ser>
          <c:idx val="1"/>
          <c:order val="1"/>
          <c:tx>
            <c:strRef>
              <c:f>'medie grafico'!$A$37</c:f>
              <c:strCache>
                <c:ptCount val="1"/>
                <c:pt idx="0">
                  <c:v>Domestica 2014</c:v>
                </c:pt>
              </c:strCache>
            </c:strRef>
          </c:tx>
          <c:invertIfNegative val="0"/>
          <c:cat>
            <c:strRef>
              <c:f>'medie grafico'!$B$35:$D$35</c:f>
              <c:strCache>
                <c:ptCount val="3"/>
                <c:pt idx="0">
                  <c:v>Ufficio clienti</c:v>
                </c:pt>
                <c:pt idx="1">
                  <c:v>Ciclo idrico integrato</c:v>
                </c:pt>
                <c:pt idx="2">
                  <c:v>Igiene ambientale</c:v>
                </c:pt>
              </c:strCache>
            </c:strRef>
          </c:cat>
          <c:val>
            <c:numRef>
              <c:f>'medie grafico'!$B$37:$D$37</c:f>
              <c:numCache>
                <c:formatCode>General</c:formatCode>
                <c:ptCount val="3"/>
                <c:pt idx="0">
                  <c:v>6.21</c:v>
                </c:pt>
                <c:pt idx="1">
                  <c:v>6.06</c:v>
                </c:pt>
                <c:pt idx="2">
                  <c:v>5.98</c:v>
                </c:pt>
              </c:numCache>
            </c:numRef>
          </c:val>
        </c:ser>
        <c:dLbls>
          <c:showLegendKey val="0"/>
          <c:showVal val="0"/>
          <c:showCatName val="0"/>
          <c:showSerName val="0"/>
          <c:showPercent val="0"/>
          <c:showBubbleSize val="0"/>
        </c:dLbls>
        <c:gapWidth val="150"/>
        <c:shape val="cylinder"/>
        <c:axId val="-2061199144"/>
        <c:axId val="-2061196168"/>
        <c:axId val="0"/>
      </c:bar3DChart>
      <c:catAx>
        <c:axId val="-2061199144"/>
        <c:scaling>
          <c:orientation val="minMax"/>
        </c:scaling>
        <c:delete val="0"/>
        <c:axPos val="b"/>
        <c:numFmt formatCode="General" sourceLinked="1"/>
        <c:majorTickMark val="out"/>
        <c:minorTickMark val="none"/>
        <c:tickLblPos val="nextTo"/>
        <c:crossAx val="-2061196168"/>
        <c:crosses val="autoZero"/>
        <c:auto val="1"/>
        <c:lblAlgn val="ctr"/>
        <c:lblOffset val="100"/>
        <c:noMultiLvlLbl val="0"/>
      </c:catAx>
      <c:valAx>
        <c:axId val="-2061196168"/>
        <c:scaling>
          <c:orientation val="minMax"/>
        </c:scaling>
        <c:delete val="0"/>
        <c:axPos val="l"/>
        <c:majorGridlines/>
        <c:numFmt formatCode="General" sourceLinked="1"/>
        <c:majorTickMark val="out"/>
        <c:minorTickMark val="none"/>
        <c:tickLblPos val="nextTo"/>
        <c:crossAx val="-2061199144"/>
        <c:crosses val="autoZero"/>
        <c:crossBetween val="between"/>
      </c:valAx>
      <c:spPr>
        <a:noFill/>
        <a:ln w="25400">
          <a:noFill/>
        </a:ln>
      </c:spPr>
    </c:plotArea>
    <c:legend>
      <c:legendPos val="r"/>
      <c:layout/>
      <c:overlay val="0"/>
    </c:legend>
    <c:plotVisOnly val="1"/>
    <c:dispBlanksAs val="gap"/>
    <c:showDLblsOverMax val="0"/>
  </c:chart>
  <c:txPr>
    <a:bodyPr/>
    <a:lstStyle/>
    <a:p>
      <a:pPr>
        <a:defRPr>
          <a:solidFill>
            <a:srgbClr val="000000"/>
          </a:solidFill>
        </a:defRPr>
      </a:pPr>
      <a:endParaRPr lang="it-IT"/>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 sodd'!$G$39</c:f>
              <c:strCache>
                <c:ptCount val="1"/>
                <c:pt idx="0">
                  <c:v>Domestica 2012</c:v>
                </c:pt>
              </c:strCache>
            </c:strRef>
          </c:tx>
          <c:invertIfNegative val="0"/>
          <c:cat>
            <c:strRef>
              <c:f>'% sodd'!$H$38:$J$38</c:f>
              <c:strCache>
                <c:ptCount val="3"/>
                <c:pt idx="0">
                  <c:v>Ufficio clienti</c:v>
                </c:pt>
                <c:pt idx="1">
                  <c:v>Ciclo idrico integrato</c:v>
                </c:pt>
                <c:pt idx="2">
                  <c:v>Igiene ambientale</c:v>
                </c:pt>
              </c:strCache>
            </c:strRef>
          </c:cat>
          <c:val>
            <c:numRef>
              <c:f>'% sodd'!$H$39:$J$39</c:f>
              <c:numCache>
                <c:formatCode>0.00%</c:formatCode>
                <c:ptCount val="3"/>
                <c:pt idx="0">
                  <c:v>0.726</c:v>
                </c:pt>
                <c:pt idx="1">
                  <c:v>0.649</c:v>
                </c:pt>
                <c:pt idx="2">
                  <c:v>0.666</c:v>
                </c:pt>
              </c:numCache>
            </c:numRef>
          </c:val>
        </c:ser>
        <c:ser>
          <c:idx val="1"/>
          <c:order val="1"/>
          <c:tx>
            <c:strRef>
              <c:f>'% sodd'!$G$40</c:f>
              <c:strCache>
                <c:ptCount val="1"/>
                <c:pt idx="0">
                  <c:v>Domestico 2014</c:v>
                </c:pt>
              </c:strCache>
            </c:strRef>
          </c:tx>
          <c:invertIfNegative val="0"/>
          <c:cat>
            <c:strRef>
              <c:f>'% sodd'!$H$38:$J$38</c:f>
              <c:strCache>
                <c:ptCount val="3"/>
                <c:pt idx="0">
                  <c:v>Ufficio clienti</c:v>
                </c:pt>
                <c:pt idx="1">
                  <c:v>Ciclo idrico integrato</c:v>
                </c:pt>
                <c:pt idx="2">
                  <c:v>Igiene ambientale</c:v>
                </c:pt>
              </c:strCache>
            </c:strRef>
          </c:cat>
          <c:val>
            <c:numRef>
              <c:f>'% sodd'!$H$40:$J$40</c:f>
              <c:numCache>
                <c:formatCode>0.00%</c:formatCode>
                <c:ptCount val="3"/>
                <c:pt idx="0">
                  <c:v>0.746</c:v>
                </c:pt>
                <c:pt idx="1">
                  <c:v>0.671</c:v>
                </c:pt>
                <c:pt idx="2">
                  <c:v>0.658</c:v>
                </c:pt>
              </c:numCache>
            </c:numRef>
          </c:val>
        </c:ser>
        <c:dLbls>
          <c:showLegendKey val="0"/>
          <c:showVal val="0"/>
          <c:showCatName val="0"/>
          <c:showSerName val="0"/>
          <c:showPercent val="0"/>
          <c:showBubbleSize val="0"/>
        </c:dLbls>
        <c:gapWidth val="150"/>
        <c:shape val="cylinder"/>
        <c:axId val="-2085487400"/>
        <c:axId val="-2084989496"/>
        <c:axId val="0"/>
      </c:bar3DChart>
      <c:catAx>
        <c:axId val="-2085487400"/>
        <c:scaling>
          <c:orientation val="minMax"/>
        </c:scaling>
        <c:delete val="0"/>
        <c:axPos val="b"/>
        <c:numFmt formatCode="General" sourceLinked="1"/>
        <c:majorTickMark val="out"/>
        <c:minorTickMark val="none"/>
        <c:tickLblPos val="nextTo"/>
        <c:crossAx val="-2084989496"/>
        <c:crosses val="autoZero"/>
        <c:auto val="1"/>
        <c:lblAlgn val="ctr"/>
        <c:lblOffset val="100"/>
        <c:noMultiLvlLbl val="0"/>
      </c:catAx>
      <c:valAx>
        <c:axId val="-2084989496"/>
        <c:scaling>
          <c:orientation val="minMax"/>
        </c:scaling>
        <c:delete val="0"/>
        <c:axPos val="l"/>
        <c:majorGridlines/>
        <c:numFmt formatCode="0.00%" sourceLinked="1"/>
        <c:majorTickMark val="out"/>
        <c:minorTickMark val="none"/>
        <c:tickLblPos val="nextTo"/>
        <c:crossAx val="-2085487400"/>
        <c:crosses val="autoZero"/>
        <c:crossBetween val="between"/>
      </c:valAx>
      <c:spPr>
        <a:noFill/>
        <a:ln w="25400">
          <a:noFill/>
        </a:ln>
      </c:spPr>
    </c:plotArea>
    <c:legend>
      <c:legendPos val="r"/>
      <c:layout/>
      <c:overlay val="0"/>
    </c:legend>
    <c:plotVisOnly val="1"/>
    <c:dispBlanksAs val="gap"/>
    <c:showDLblsOverMax val="0"/>
  </c:chart>
  <c:txPr>
    <a:bodyPr/>
    <a:lstStyle/>
    <a:p>
      <a:pPr>
        <a:defRPr>
          <a:solidFill>
            <a:srgbClr val="000000"/>
          </a:solidFill>
        </a:defRPr>
      </a:pPr>
      <a:endParaRPr lang="it-IT"/>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'medie grafico'!$A$41</c:f>
              <c:strCache>
                <c:ptCount val="1"/>
                <c:pt idx="0">
                  <c:v>Non Domestica 2012</c:v>
                </c:pt>
              </c:strCache>
            </c:strRef>
          </c:tx>
          <c:invertIfNegative val="0"/>
          <c:cat>
            <c:strRef>
              <c:f>'medie grafico'!$B$40:$D$40</c:f>
              <c:strCache>
                <c:ptCount val="3"/>
                <c:pt idx="0">
                  <c:v>Ufficio clienti</c:v>
                </c:pt>
                <c:pt idx="1">
                  <c:v>Ciclo idrico integrato</c:v>
                </c:pt>
                <c:pt idx="2">
                  <c:v>Igiene ambientale</c:v>
                </c:pt>
              </c:strCache>
            </c:strRef>
          </c:cat>
          <c:val>
            <c:numRef>
              <c:f>'medie grafico'!$B$41:$D$41</c:f>
              <c:numCache>
                <c:formatCode>General</c:formatCode>
                <c:ptCount val="3"/>
                <c:pt idx="0">
                  <c:v>6.5</c:v>
                </c:pt>
                <c:pt idx="1">
                  <c:v>6.45</c:v>
                </c:pt>
                <c:pt idx="2">
                  <c:v>6.0</c:v>
                </c:pt>
              </c:numCache>
            </c:numRef>
          </c:val>
        </c:ser>
        <c:ser>
          <c:idx val="1"/>
          <c:order val="1"/>
          <c:tx>
            <c:strRef>
              <c:f>'medie grafico'!$A$42</c:f>
              <c:strCache>
                <c:ptCount val="1"/>
                <c:pt idx="0">
                  <c:v>Non Domestica 2014</c:v>
                </c:pt>
              </c:strCache>
            </c:strRef>
          </c:tx>
          <c:invertIfNegative val="0"/>
          <c:cat>
            <c:strRef>
              <c:f>'medie grafico'!$B$40:$D$40</c:f>
              <c:strCache>
                <c:ptCount val="3"/>
                <c:pt idx="0">
                  <c:v>Ufficio clienti</c:v>
                </c:pt>
                <c:pt idx="1">
                  <c:v>Ciclo idrico integrato</c:v>
                </c:pt>
                <c:pt idx="2">
                  <c:v>Igiene ambientale</c:v>
                </c:pt>
              </c:strCache>
            </c:strRef>
          </c:cat>
          <c:val>
            <c:numRef>
              <c:f>'medie grafico'!$B$42:$D$42</c:f>
              <c:numCache>
                <c:formatCode>General</c:formatCode>
                <c:ptCount val="3"/>
                <c:pt idx="0">
                  <c:v>5.79</c:v>
                </c:pt>
                <c:pt idx="1">
                  <c:v>5.73</c:v>
                </c:pt>
                <c:pt idx="2">
                  <c:v>5.45</c:v>
                </c:pt>
              </c:numCache>
            </c:numRef>
          </c:val>
        </c:ser>
        <c:dLbls>
          <c:showLegendKey val="0"/>
          <c:showVal val="0"/>
          <c:showCatName val="0"/>
          <c:showSerName val="0"/>
          <c:showPercent val="0"/>
          <c:showBubbleSize val="0"/>
        </c:dLbls>
        <c:gapWidth val="150"/>
        <c:shape val="cylinder"/>
        <c:axId val="-2116470792"/>
        <c:axId val="-2116485016"/>
        <c:axId val="0"/>
      </c:bar3DChart>
      <c:catAx>
        <c:axId val="-2116470792"/>
        <c:scaling>
          <c:orientation val="minMax"/>
        </c:scaling>
        <c:delete val="0"/>
        <c:axPos val="b"/>
        <c:majorTickMark val="out"/>
        <c:minorTickMark val="none"/>
        <c:tickLblPos val="nextTo"/>
        <c:crossAx val="-2116485016"/>
        <c:crosses val="autoZero"/>
        <c:auto val="1"/>
        <c:lblAlgn val="ctr"/>
        <c:lblOffset val="100"/>
        <c:noMultiLvlLbl val="0"/>
      </c:catAx>
      <c:valAx>
        <c:axId val="-2116485016"/>
        <c:scaling>
          <c:orientation val="minMax"/>
        </c:scaling>
        <c:delete val="0"/>
        <c:axPos val="l"/>
        <c:majorGridlines/>
        <c:numFmt formatCode="General" sourceLinked="1"/>
        <c:majorTickMark val="out"/>
        <c:minorTickMark val="none"/>
        <c:tickLblPos val="nextTo"/>
        <c:crossAx val="-2116470792"/>
        <c:crosses val="autoZero"/>
        <c:crossBetween val="between"/>
      </c:valAx>
    </c:plotArea>
    <c:legend>
      <c:legendPos val="r"/>
      <c:layout/>
      <c:overlay val="0"/>
    </c:legend>
    <c:plotVisOnly val="1"/>
    <c:dispBlanksAs val="gap"/>
    <c:showDLblsOverMax val="0"/>
  </c:chart>
  <c:txPr>
    <a:bodyPr/>
    <a:lstStyle/>
    <a:p>
      <a:pPr>
        <a:defRPr>
          <a:solidFill>
            <a:srgbClr val="000000"/>
          </a:solidFill>
        </a:defRPr>
      </a:pPr>
      <a:endParaRPr lang="it-IT"/>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0"/>
      <c:perspective val="30"/>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 sodd'!$A$56</c:f>
              <c:strCache>
                <c:ptCount val="1"/>
                <c:pt idx="0">
                  <c:v>Non domestica 2012</c:v>
                </c:pt>
              </c:strCache>
            </c:strRef>
          </c:tx>
          <c:invertIfNegative val="0"/>
          <c:cat>
            <c:strRef>
              <c:f>'% sodd'!$B$55:$D$55</c:f>
              <c:strCache>
                <c:ptCount val="3"/>
                <c:pt idx="0">
                  <c:v>Ufficio clienti</c:v>
                </c:pt>
                <c:pt idx="1">
                  <c:v>Ciclo idrico integrato</c:v>
                </c:pt>
                <c:pt idx="2">
                  <c:v>Igiene ambientale</c:v>
                </c:pt>
              </c:strCache>
            </c:strRef>
          </c:cat>
          <c:val>
            <c:numRef>
              <c:f>'% sodd'!$B$56:$D$56</c:f>
              <c:numCache>
                <c:formatCode>0.00%</c:formatCode>
                <c:ptCount val="3"/>
                <c:pt idx="0">
                  <c:v>0.633</c:v>
                </c:pt>
                <c:pt idx="1">
                  <c:v>0.717</c:v>
                </c:pt>
                <c:pt idx="2">
                  <c:v>0.583</c:v>
                </c:pt>
              </c:numCache>
            </c:numRef>
          </c:val>
        </c:ser>
        <c:ser>
          <c:idx val="1"/>
          <c:order val="1"/>
          <c:tx>
            <c:strRef>
              <c:f>'% sodd'!$A$57</c:f>
              <c:strCache>
                <c:ptCount val="1"/>
                <c:pt idx="0">
                  <c:v>Non domestica 2014</c:v>
                </c:pt>
              </c:strCache>
            </c:strRef>
          </c:tx>
          <c:invertIfNegative val="0"/>
          <c:cat>
            <c:strRef>
              <c:f>'% sodd'!$B$55:$D$55</c:f>
              <c:strCache>
                <c:ptCount val="3"/>
                <c:pt idx="0">
                  <c:v>Ufficio clienti</c:v>
                </c:pt>
                <c:pt idx="1">
                  <c:v>Ciclo idrico integrato</c:v>
                </c:pt>
                <c:pt idx="2">
                  <c:v>Igiene ambientale</c:v>
                </c:pt>
              </c:strCache>
            </c:strRef>
          </c:cat>
          <c:val>
            <c:numRef>
              <c:f>'% sodd'!$B$57:$D$57</c:f>
              <c:numCache>
                <c:formatCode>0.00%</c:formatCode>
                <c:ptCount val="3"/>
                <c:pt idx="0">
                  <c:v>0.583</c:v>
                </c:pt>
                <c:pt idx="1">
                  <c:v>0.5</c:v>
                </c:pt>
                <c:pt idx="2">
                  <c:v>0.531</c:v>
                </c:pt>
              </c:numCache>
            </c:numRef>
          </c:val>
        </c:ser>
        <c:dLbls>
          <c:showLegendKey val="0"/>
          <c:showVal val="0"/>
          <c:showCatName val="0"/>
          <c:showSerName val="0"/>
          <c:showPercent val="0"/>
          <c:showBubbleSize val="0"/>
        </c:dLbls>
        <c:gapWidth val="150"/>
        <c:shape val="cylinder"/>
        <c:axId val="-2084797464"/>
        <c:axId val="-2084794424"/>
        <c:axId val="0"/>
      </c:bar3DChart>
      <c:catAx>
        <c:axId val="-2084797464"/>
        <c:scaling>
          <c:orientation val="minMax"/>
        </c:scaling>
        <c:delete val="0"/>
        <c:axPos val="b"/>
        <c:numFmt formatCode="General" sourceLinked="1"/>
        <c:majorTickMark val="out"/>
        <c:minorTickMark val="none"/>
        <c:tickLblPos val="nextTo"/>
        <c:crossAx val="-2084794424"/>
        <c:crosses val="autoZero"/>
        <c:auto val="1"/>
        <c:lblAlgn val="ctr"/>
        <c:lblOffset val="100"/>
        <c:noMultiLvlLbl val="0"/>
      </c:catAx>
      <c:valAx>
        <c:axId val="-2084794424"/>
        <c:scaling>
          <c:orientation val="minMax"/>
        </c:scaling>
        <c:delete val="0"/>
        <c:axPos val="l"/>
        <c:majorGridlines/>
        <c:numFmt formatCode="0.00%" sourceLinked="1"/>
        <c:majorTickMark val="out"/>
        <c:minorTickMark val="none"/>
        <c:tickLblPos val="nextTo"/>
        <c:crossAx val="-2084797464"/>
        <c:crosses val="autoZero"/>
        <c:crossBetween val="between"/>
      </c:valAx>
      <c:spPr>
        <a:noFill/>
        <a:ln w="25400">
          <a:noFill/>
        </a:ln>
      </c:spPr>
    </c:plotArea>
    <c:legend>
      <c:legendPos val="r"/>
      <c:layout/>
      <c:overlay val="0"/>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it-IT"/>
              <a:t>Valutazione media igiene ambientale</a:t>
            </a:r>
          </a:p>
        </c:rich>
      </c:tx>
      <c:layout/>
      <c:overlay val="0"/>
    </c:title>
    <c:autoTitleDeleted val="0"/>
    <c:plotArea>
      <c:layout/>
      <c:lineChart>
        <c:grouping val="standard"/>
        <c:varyColors val="0"/>
        <c:ser>
          <c:idx val="0"/>
          <c:order val="0"/>
          <c:tx>
            <c:strRef>
              <c:f>'medie grafico'!$A$84</c:f>
              <c:strCache>
                <c:ptCount val="1"/>
                <c:pt idx="0">
                  <c:v>Domestica </c:v>
                </c:pt>
              </c:strCache>
            </c:strRef>
          </c:tx>
          <c:dLbls>
            <c:showLegendKey val="0"/>
            <c:showVal val="1"/>
            <c:showCatName val="0"/>
            <c:showSerName val="0"/>
            <c:showPercent val="0"/>
            <c:showBubbleSize val="0"/>
            <c:showLeaderLines val="0"/>
          </c:dLbls>
          <c:cat>
            <c:numRef>
              <c:f>'medie grafico'!$B$83:$E$83</c:f>
              <c:numCache>
                <c:formatCode>General</c:formatCode>
                <c:ptCount val="4"/>
                <c:pt idx="0">
                  <c:v>2008.0</c:v>
                </c:pt>
                <c:pt idx="1">
                  <c:v>2010.0</c:v>
                </c:pt>
                <c:pt idx="2">
                  <c:v>2012.0</c:v>
                </c:pt>
                <c:pt idx="3">
                  <c:v>2014.0</c:v>
                </c:pt>
              </c:numCache>
            </c:numRef>
          </c:cat>
          <c:val>
            <c:numRef>
              <c:f>'medie grafico'!$B$84:$E$84</c:f>
              <c:numCache>
                <c:formatCode>General</c:formatCode>
                <c:ptCount val="4"/>
                <c:pt idx="0">
                  <c:v>6.9</c:v>
                </c:pt>
                <c:pt idx="1">
                  <c:v>6.72</c:v>
                </c:pt>
                <c:pt idx="2">
                  <c:v>6.6</c:v>
                </c:pt>
                <c:pt idx="3">
                  <c:v>5.98</c:v>
                </c:pt>
              </c:numCache>
            </c:numRef>
          </c:val>
          <c:smooth val="0"/>
        </c:ser>
        <c:ser>
          <c:idx val="1"/>
          <c:order val="1"/>
          <c:tx>
            <c:strRef>
              <c:f>'medie grafico'!$A$85</c:f>
              <c:strCache>
                <c:ptCount val="1"/>
                <c:pt idx="0">
                  <c:v>Non domestica </c:v>
                </c:pt>
              </c:strCache>
            </c:strRef>
          </c:tx>
          <c:dLbls>
            <c:showLegendKey val="0"/>
            <c:showVal val="1"/>
            <c:showCatName val="0"/>
            <c:showSerName val="0"/>
            <c:showPercent val="0"/>
            <c:showBubbleSize val="0"/>
            <c:showLeaderLines val="0"/>
          </c:dLbls>
          <c:cat>
            <c:numRef>
              <c:f>'medie grafico'!$B$83:$E$83</c:f>
              <c:numCache>
                <c:formatCode>General</c:formatCode>
                <c:ptCount val="4"/>
                <c:pt idx="0">
                  <c:v>2008.0</c:v>
                </c:pt>
                <c:pt idx="1">
                  <c:v>2010.0</c:v>
                </c:pt>
                <c:pt idx="2">
                  <c:v>2012.0</c:v>
                </c:pt>
                <c:pt idx="3">
                  <c:v>2014.0</c:v>
                </c:pt>
              </c:numCache>
            </c:numRef>
          </c:cat>
          <c:val>
            <c:numRef>
              <c:f>'medie grafico'!$B$85:$E$85</c:f>
              <c:numCache>
                <c:formatCode>General</c:formatCode>
                <c:ptCount val="4"/>
                <c:pt idx="0">
                  <c:v>6.7</c:v>
                </c:pt>
                <c:pt idx="1">
                  <c:v>6.34</c:v>
                </c:pt>
                <c:pt idx="2">
                  <c:v>6.0</c:v>
                </c:pt>
                <c:pt idx="3">
                  <c:v>5.45</c:v>
                </c:pt>
              </c:numCache>
            </c:numRef>
          </c:val>
          <c:smooth val="0"/>
        </c:ser>
        <c:dLbls>
          <c:showLegendKey val="0"/>
          <c:showVal val="0"/>
          <c:showCatName val="0"/>
          <c:showSerName val="0"/>
          <c:showPercent val="0"/>
          <c:showBubbleSize val="0"/>
        </c:dLbls>
        <c:marker val="1"/>
        <c:smooth val="0"/>
        <c:axId val="-2116615960"/>
        <c:axId val="-2116612984"/>
      </c:lineChart>
      <c:catAx>
        <c:axId val="-2116615960"/>
        <c:scaling>
          <c:orientation val="minMax"/>
        </c:scaling>
        <c:delete val="0"/>
        <c:axPos val="b"/>
        <c:numFmt formatCode="General" sourceLinked="1"/>
        <c:majorTickMark val="none"/>
        <c:minorTickMark val="none"/>
        <c:tickLblPos val="nextTo"/>
        <c:crossAx val="-2116612984"/>
        <c:crosses val="autoZero"/>
        <c:auto val="1"/>
        <c:lblAlgn val="ctr"/>
        <c:lblOffset val="100"/>
        <c:noMultiLvlLbl val="0"/>
      </c:catAx>
      <c:valAx>
        <c:axId val="-2116612984"/>
        <c:scaling>
          <c:orientation val="minMax"/>
          <c:min val="5.0"/>
        </c:scaling>
        <c:delete val="0"/>
        <c:axPos val="l"/>
        <c:majorGridlines/>
        <c:numFmt formatCode="General" sourceLinked="1"/>
        <c:majorTickMark val="none"/>
        <c:minorTickMark val="none"/>
        <c:tickLblPos val="nextTo"/>
        <c:crossAx val="-211661596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it-IT"/>
              <a:t>Percentuale di soddisfazione Indice IA</a:t>
            </a:r>
          </a:p>
        </c:rich>
      </c:tx>
      <c:layout/>
      <c:overlay val="0"/>
    </c:title>
    <c:autoTitleDeleted val="0"/>
    <c:plotArea>
      <c:layout/>
      <c:lineChart>
        <c:grouping val="standard"/>
        <c:varyColors val="0"/>
        <c:ser>
          <c:idx val="0"/>
          <c:order val="0"/>
          <c:tx>
            <c:strRef>
              <c:f>'SERIE STORICHE'!$A$8</c:f>
              <c:strCache>
                <c:ptCount val="1"/>
                <c:pt idx="0">
                  <c:v>Domestica </c:v>
                </c:pt>
              </c:strCache>
            </c:strRef>
          </c:tx>
          <c:dLbls>
            <c:showLegendKey val="0"/>
            <c:showVal val="1"/>
            <c:showCatName val="0"/>
            <c:showSerName val="0"/>
            <c:showPercent val="0"/>
            <c:showBubbleSize val="0"/>
            <c:showLeaderLines val="0"/>
          </c:dLbls>
          <c:cat>
            <c:numRef>
              <c:f>'SERIE STORICHE'!$B$7:$E$7</c:f>
              <c:numCache>
                <c:formatCode>General</c:formatCode>
                <c:ptCount val="4"/>
                <c:pt idx="0">
                  <c:v>2008.0</c:v>
                </c:pt>
                <c:pt idx="1">
                  <c:v>2010.0</c:v>
                </c:pt>
                <c:pt idx="2">
                  <c:v>2012.0</c:v>
                </c:pt>
                <c:pt idx="3">
                  <c:v>2014.0</c:v>
                </c:pt>
              </c:numCache>
            </c:numRef>
          </c:cat>
          <c:val>
            <c:numRef>
              <c:f>'SERIE STORICHE'!$B$8:$E$8</c:f>
              <c:numCache>
                <c:formatCode>0.00%</c:formatCode>
                <c:ptCount val="4"/>
                <c:pt idx="0">
                  <c:v>0.759</c:v>
                </c:pt>
                <c:pt idx="1">
                  <c:v>0.736</c:v>
                </c:pt>
                <c:pt idx="2">
                  <c:v>0.666</c:v>
                </c:pt>
                <c:pt idx="3">
                  <c:v>0.658</c:v>
                </c:pt>
              </c:numCache>
            </c:numRef>
          </c:val>
          <c:smooth val="0"/>
        </c:ser>
        <c:ser>
          <c:idx val="1"/>
          <c:order val="1"/>
          <c:tx>
            <c:strRef>
              <c:f>'SERIE STORICHE'!$A$9</c:f>
              <c:strCache>
                <c:ptCount val="1"/>
                <c:pt idx="0">
                  <c:v>Non domestica </c:v>
                </c:pt>
              </c:strCache>
            </c:strRef>
          </c:tx>
          <c:dLbls>
            <c:showLegendKey val="0"/>
            <c:showVal val="1"/>
            <c:showCatName val="0"/>
            <c:showSerName val="0"/>
            <c:showPercent val="0"/>
            <c:showBubbleSize val="0"/>
            <c:showLeaderLines val="0"/>
          </c:dLbls>
          <c:cat>
            <c:numRef>
              <c:f>'SERIE STORICHE'!$B$7:$E$7</c:f>
              <c:numCache>
                <c:formatCode>General</c:formatCode>
                <c:ptCount val="4"/>
                <c:pt idx="0">
                  <c:v>2008.0</c:v>
                </c:pt>
                <c:pt idx="1">
                  <c:v>2010.0</c:v>
                </c:pt>
                <c:pt idx="2">
                  <c:v>2012.0</c:v>
                </c:pt>
                <c:pt idx="3">
                  <c:v>2014.0</c:v>
                </c:pt>
              </c:numCache>
            </c:numRef>
          </c:cat>
          <c:val>
            <c:numRef>
              <c:f>'SERIE STORICHE'!$B$9:$E$9</c:f>
              <c:numCache>
                <c:formatCode>0.00%</c:formatCode>
                <c:ptCount val="4"/>
                <c:pt idx="0">
                  <c:v>0.932</c:v>
                </c:pt>
                <c:pt idx="1">
                  <c:v>0.544</c:v>
                </c:pt>
                <c:pt idx="2">
                  <c:v>0.583</c:v>
                </c:pt>
                <c:pt idx="3">
                  <c:v>0.531</c:v>
                </c:pt>
              </c:numCache>
            </c:numRef>
          </c:val>
          <c:smooth val="0"/>
        </c:ser>
        <c:dLbls>
          <c:showLegendKey val="0"/>
          <c:showVal val="0"/>
          <c:showCatName val="0"/>
          <c:showSerName val="0"/>
          <c:showPercent val="0"/>
          <c:showBubbleSize val="0"/>
        </c:dLbls>
        <c:marker val="1"/>
        <c:smooth val="0"/>
        <c:axId val="-2084929400"/>
        <c:axId val="-2084934056"/>
      </c:lineChart>
      <c:catAx>
        <c:axId val="-2084929400"/>
        <c:scaling>
          <c:orientation val="minMax"/>
        </c:scaling>
        <c:delete val="0"/>
        <c:axPos val="b"/>
        <c:numFmt formatCode="General" sourceLinked="1"/>
        <c:majorTickMark val="none"/>
        <c:minorTickMark val="none"/>
        <c:tickLblPos val="nextTo"/>
        <c:crossAx val="-2084934056"/>
        <c:crosses val="autoZero"/>
        <c:auto val="1"/>
        <c:lblAlgn val="ctr"/>
        <c:lblOffset val="100"/>
        <c:noMultiLvlLbl val="0"/>
      </c:catAx>
      <c:valAx>
        <c:axId val="-2084934056"/>
        <c:scaling>
          <c:orientation val="minMax"/>
          <c:min val="0.4"/>
        </c:scaling>
        <c:delete val="0"/>
        <c:axPos val="l"/>
        <c:majorGridlines/>
        <c:numFmt formatCode="0.00%" sourceLinked="1"/>
        <c:majorTickMark val="none"/>
        <c:minorTickMark val="none"/>
        <c:tickLblPos val="nextTo"/>
        <c:crossAx val="-2084929400"/>
        <c:crosses val="autoZero"/>
        <c:crossBetween val="between"/>
      </c:valAx>
    </c:plotArea>
    <c:legend>
      <c:legendPos val="r"/>
      <c:layout/>
      <c:overlay val="0"/>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2"/>
                </a:solidFill>
              </a:defRPr>
            </a:pPr>
            <a:r>
              <a:rPr lang="en-US" sz="1401" dirty="0" err="1">
                <a:solidFill>
                  <a:schemeClr val="bg2"/>
                </a:solidFill>
              </a:rPr>
              <a:t>clienti</a:t>
            </a:r>
            <a:r>
              <a:rPr lang="en-US" sz="1401" dirty="0">
                <a:solidFill>
                  <a:schemeClr val="bg2"/>
                </a:solidFill>
              </a:rPr>
              <a:t> </a:t>
            </a:r>
            <a:r>
              <a:rPr lang="en-US" sz="1401" dirty="0" smtClean="0">
                <a:solidFill>
                  <a:schemeClr val="bg2"/>
                </a:solidFill>
              </a:rPr>
              <a:t>2012</a:t>
            </a:r>
            <a:br>
              <a:rPr lang="en-US" sz="1401" dirty="0" smtClean="0">
                <a:solidFill>
                  <a:schemeClr val="bg2"/>
                </a:solidFill>
              </a:rPr>
            </a:br>
            <a:r>
              <a:rPr lang="en-US" sz="1401" dirty="0" err="1" smtClean="0">
                <a:solidFill>
                  <a:schemeClr val="bg2"/>
                </a:solidFill>
              </a:rPr>
              <a:t>anche</a:t>
            </a:r>
            <a:r>
              <a:rPr lang="en-US" sz="1401" dirty="0" smtClean="0">
                <a:solidFill>
                  <a:schemeClr val="bg2"/>
                </a:solidFill>
              </a:rPr>
              <a:t> </a:t>
            </a:r>
            <a:r>
              <a:rPr lang="en-US" sz="1401" dirty="0" err="1">
                <a:solidFill>
                  <a:schemeClr val="bg2"/>
                </a:solidFill>
              </a:rPr>
              <a:t>servizi</a:t>
            </a:r>
            <a:r>
              <a:rPr lang="en-US" sz="1401" dirty="0" err="1" smtClean="0">
                <a:solidFill>
                  <a:schemeClr val="bg2"/>
                </a:solidFill>
              </a:rPr>
              <a:t>o</a:t>
            </a:r>
            <a:r>
              <a:rPr lang="en-US" sz="1401" dirty="0" smtClean="0">
                <a:solidFill>
                  <a:schemeClr val="bg2"/>
                </a:solidFill>
              </a:rPr>
              <a:t> </a:t>
            </a:r>
            <a:r>
              <a:rPr lang="en-US" sz="1401" dirty="0" err="1" smtClean="0">
                <a:solidFill>
                  <a:schemeClr val="bg2"/>
                </a:solidFill>
              </a:rPr>
              <a:t>acqua</a:t>
            </a:r>
            <a:r>
              <a:rPr lang="en-US" sz="1401" dirty="0" smtClean="0">
                <a:solidFill>
                  <a:schemeClr val="bg2"/>
                </a:solidFill>
              </a:rPr>
              <a:t>  85,2%</a:t>
            </a:r>
            <a:endParaRPr lang="en-US" sz="1400" dirty="0">
              <a:solidFill>
                <a:schemeClr val="bg2"/>
              </a:solidFill>
            </a:endParaRPr>
          </a:p>
        </c:rich>
      </c:tx>
      <c:layout>
        <c:manualLayout>
          <c:xMode val="edge"/>
          <c:yMode val="edge"/>
          <c:x val="0.0972610346017505"/>
          <c:y val="0.0275229357798165"/>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245885445941793"/>
          <c:w val="0.91518275754553"/>
          <c:h val="0.744866152393558"/>
        </c:manualLayout>
      </c:layout>
      <c:pie3DChart>
        <c:varyColors val="1"/>
        <c:ser>
          <c:idx val="0"/>
          <c:order val="0"/>
          <c:tx>
            <c:strRef>
              <c:f>Foglio1!$B$1</c:f>
              <c:strCache>
                <c:ptCount val="1"/>
                <c:pt idx="0">
                  <c:v>clienti anche servizio acqua</c:v>
                </c:pt>
              </c:strCache>
            </c:strRef>
          </c:tx>
          <c:spPr>
            <a:gradFill>
              <a:gsLst>
                <a:gs pos="0">
                  <a:srgbClr val="03D4A8"/>
                </a:gs>
                <a:gs pos="25000">
                  <a:srgbClr val="21D6E0"/>
                </a:gs>
                <a:gs pos="75000">
                  <a:srgbClr val="0087E6"/>
                </a:gs>
                <a:gs pos="100000">
                  <a:srgbClr val="005CBF"/>
                </a:gs>
              </a:gsLst>
              <a:lin ang="5400000" scaled="0"/>
            </a:gradFill>
            <a:effectLst>
              <a:outerShdw blurRad="50800" dist="50800" dir="5400000" algn="ctr" rotWithShape="0">
                <a:schemeClr val="tx2">
                  <a:lumMod val="50000"/>
                  <a:lumOff val="50000"/>
                </a:schemeClr>
              </a:outerShdw>
            </a:effectLst>
          </c:spPr>
          <c:dPt>
            <c:idx val="0"/>
            <c:bubble3D val="0"/>
          </c:dPt>
          <c:dPt>
            <c:idx val="1"/>
            <c:bubble3D val="0"/>
            <c:explosion val="15"/>
            <c:spPr>
              <a:solidFill>
                <a:srgbClr val="FF0005"/>
              </a:solidFill>
              <a:effectLst>
                <a:outerShdw blurRad="50800" dist="50800" dir="5400000" algn="ctr" rotWithShape="0">
                  <a:schemeClr val="tx2">
                    <a:lumMod val="50000"/>
                    <a:lumOff val="50000"/>
                  </a:schemeClr>
                </a:outerShdw>
              </a:effectLst>
            </c:spPr>
          </c:dPt>
          <c:cat>
            <c:strRef>
              <c:f>Foglio1!$A$2:$A$3</c:f>
              <c:strCache>
                <c:ptCount val="2"/>
                <c:pt idx="0">
                  <c:v>clienti anche servizio acqua</c:v>
                </c:pt>
                <c:pt idx="1">
                  <c:v>2° trim.</c:v>
                </c:pt>
              </c:strCache>
            </c:strRef>
          </c:cat>
          <c:val>
            <c:numRef>
              <c:f>Foglio1!$B$2:$B$3</c:f>
              <c:numCache>
                <c:formatCode>0.00%</c:formatCode>
                <c:ptCount val="2"/>
                <c:pt idx="0">
                  <c:v>0.8529</c:v>
                </c:pt>
                <c:pt idx="1">
                  <c:v>0.1471</c:v>
                </c:pt>
              </c:numCache>
            </c:numRef>
          </c:val>
        </c:ser>
        <c:dLbls>
          <c:showLegendKey val="0"/>
          <c:showVal val="0"/>
          <c:showCatName val="0"/>
          <c:showSerName val="0"/>
          <c:showPercent val="0"/>
          <c:showBubbleSize val="0"/>
          <c:showLeaderLines val="1"/>
        </c:dLbls>
      </c:pie3DChart>
      <c:spPr>
        <a:noFill/>
        <a:ln w="25425">
          <a:noFill/>
        </a:ln>
      </c:spPr>
    </c:plotArea>
    <c:plotVisOnly val="1"/>
    <c:dispBlanksAs val="zero"/>
    <c:showDLblsOverMax val="0"/>
  </c:chart>
  <c:spPr>
    <a:effectLst>
      <a:innerShdw blurRad="63500" dist="50800" dir="13500000">
        <a:prstClr val="black">
          <a:alpha val="50000"/>
        </a:prstClr>
      </a:innerShdw>
    </a:effectLst>
  </c:spPr>
  <c:txPr>
    <a:bodyPr/>
    <a:lstStyle/>
    <a:p>
      <a:pPr>
        <a:defRPr sz="1802"/>
      </a:pPr>
      <a:endParaRPr lang="it-I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it-IT"/>
              <a:t>Valutazione media indice ciclo idrico</a:t>
            </a:r>
          </a:p>
        </c:rich>
      </c:tx>
      <c:layout/>
      <c:overlay val="0"/>
    </c:title>
    <c:autoTitleDeleted val="0"/>
    <c:plotArea>
      <c:layout/>
      <c:lineChart>
        <c:grouping val="standard"/>
        <c:varyColors val="0"/>
        <c:ser>
          <c:idx val="0"/>
          <c:order val="0"/>
          <c:tx>
            <c:strRef>
              <c:f>Foglio1!$A$18</c:f>
              <c:strCache>
                <c:ptCount val="1"/>
                <c:pt idx="0">
                  <c:v>Domestica </c:v>
                </c:pt>
              </c:strCache>
            </c:strRef>
          </c:tx>
          <c:dLbls>
            <c:showLegendKey val="0"/>
            <c:showVal val="1"/>
            <c:showCatName val="0"/>
            <c:showSerName val="0"/>
            <c:showPercent val="0"/>
            <c:showBubbleSize val="0"/>
            <c:showLeaderLines val="0"/>
          </c:dLbls>
          <c:cat>
            <c:numRef>
              <c:f>Foglio1!$B$17:$E$17</c:f>
              <c:numCache>
                <c:formatCode>General</c:formatCode>
                <c:ptCount val="4"/>
                <c:pt idx="0">
                  <c:v>2008.0</c:v>
                </c:pt>
                <c:pt idx="1">
                  <c:v>2010.0</c:v>
                </c:pt>
                <c:pt idx="2">
                  <c:v>2012.0</c:v>
                </c:pt>
                <c:pt idx="3">
                  <c:v>2014.0</c:v>
                </c:pt>
              </c:numCache>
            </c:numRef>
          </c:cat>
          <c:val>
            <c:numRef>
              <c:f>Foglio1!$B$18:$E$18</c:f>
              <c:numCache>
                <c:formatCode>General</c:formatCode>
                <c:ptCount val="4"/>
                <c:pt idx="0">
                  <c:v>6.42</c:v>
                </c:pt>
                <c:pt idx="1">
                  <c:v>6.6</c:v>
                </c:pt>
                <c:pt idx="2">
                  <c:v>6.5</c:v>
                </c:pt>
                <c:pt idx="3">
                  <c:v>6.06</c:v>
                </c:pt>
              </c:numCache>
            </c:numRef>
          </c:val>
          <c:smooth val="0"/>
        </c:ser>
        <c:ser>
          <c:idx val="1"/>
          <c:order val="1"/>
          <c:tx>
            <c:strRef>
              <c:f>Foglio1!$A$19</c:f>
              <c:strCache>
                <c:ptCount val="1"/>
                <c:pt idx="0">
                  <c:v>Non domestica </c:v>
                </c:pt>
              </c:strCache>
            </c:strRef>
          </c:tx>
          <c:dLbls>
            <c:showLegendKey val="0"/>
            <c:showVal val="1"/>
            <c:showCatName val="0"/>
            <c:showSerName val="0"/>
            <c:showPercent val="0"/>
            <c:showBubbleSize val="0"/>
            <c:showLeaderLines val="0"/>
          </c:dLbls>
          <c:cat>
            <c:numRef>
              <c:f>Foglio1!$B$17:$E$17</c:f>
              <c:numCache>
                <c:formatCode>General</c:formatCode>
                <c:ptCount val="4"/>
                <c:pt idx="0">
                  <c:v>2008.0</c:v>
                </c:pt>
                <c:pt idx="1">
                  <c:v>2010.0</c:v>
                </c:pt>
                <c:pt idx="2">
                  <c:v>2012.0</c:v>
                </c:pt>
                <c:pt idx="3">
                  <c:v>2014.0</c:v>
                </c:pt>
              </c:numCache>
            </c:numRef>
          </c:cat>
          <c:val>
            <c:numRef>
              <c:f>Foglio1!$B$19:$E$19</c:f>
              <c:numCache>
                <c:formatCode>General</c:formatCode>
                <c:ptCount val="4"/>
                <c:pt idx="0">
                  <c:v>6.51</c:v>
                </c:pt>
                <c:pt idx="1">
                  <c:v>6.35</c:v>
                </c:pt>
                <c:pt idx="2">
                  <c:v>6.45</c:v>
                </c:pt>
                <c:pt idx="3">
                  <c:v>5.73</c:v>
                </c:pt>
              </c:numCache>
            </c:numRef>
          </c:val>
          <c:smooth val="0"/>
        </c:ser>
        <c:dLbls>
          <c:showLegendKey val="0"/>
          <c:showVal val="0"/>
          <c:showCatName val="0"/>
          <c:showSerName val="0"/>
          <c:showPercent val="0"/>
          <c:showBubbleSize val="0"/>
        </c:dLbls>
        <c:marker val="1"/>
        <c:smooth val="0"/>
        <c:axId val="-2085051128"/>
        <c:axId val="-2085052440"/>
      </c:lineChart>
      <c:catAx>
        <c:axId val="-2085051128"/>
        <c:scaling>
          <c:orientation val="minMax"/>
        </c:scaling>
        <c:delete val="0"/>
        <c:axPos val="b"/>
        <c:numFmt formatCode="General" sourceLinked="1"/>
        <c:majorTickMark val="none"/>
        <c:minorTickMark val="none"/>
        <c:tickLblPos val="nextTo"/>
        <c:crossAx val="-2085052440"/>
        <c:crosses val="autoZero"/>
        <c:auto val="1"/>
        <c:lblAlgn val="ctr"/>
        <c:lblOffset val="100"/>
        <c:noMultiLvlLbl val="0"/>
      </c:catAx>
      <c:valAx>
        <c:axId val="-2085052440"/>
        <c:scaling>
          <c:orientation val="minMax"/>
        </c:scaling>
        <c:delete val="0"/>
        <c:axPos val="l"/>
        <c:majorGridlines/>
        <c:numFmt formatCode="General" sourceLinked="1"/>
        <c:majorTickMark val="none"/>
        <c:minorTickMark val="none"/>
        <c:tickLblPos val="nextTo"/>
        <c:crossAx val="-20850511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pPr>
            <a:r>
              <a:rPr lang="it-IT" sz="1600"/>
              <a:t>Percentuale di soddisfazione indice ciclo idrico</a:t>
            </a:r>
          </a:p>
        </c:rich>
      </c:tx>
      <c:layout>
        <c:manualLayout>
          <c:xMode val="edge"/>
          <c:yMode val="edge"/>
          <c:x val="0.170673285404542"/>
          <c:y val="0.037037037037037"/>
        </c:manualLayout>
      </c:layout>
      <c:overlay val="0"/>
    </c:title>
    <c:autoTitleDeleted val="0"/>
    <c:plotArea>
      <c:layout>
        <c:manualLayout>
          <c:layoutTarget val="inner"/>
          <c:xMode val="edge"/>
          <c:yMode val="edge"/>
          <c:x val="0.11172338670124"/>
          <c:y val="0.188963210702341"/>
          <c:w val="0.607021029058958"/>
          <c:h val="0.713433887235667"/>
        </c:manualLayout>
      </c:layout>
      <c:lineChart>
        <c:grouping val="standard"/>
        <c:varyColors val="0"/>
        <c:ser>
          <c:idx val="0"/>
          <c:order val="0"/>
          <c:tx>
            <c:strRef>
              <c:f>Foglio1!$A$28</c:f>
              <c:strCache>
                <c:ptCount val="1"/>
                <c:pt idx="0">
                  <c:v>Domestica </c:v>
                </c:pt>
              </c:strCache>
            </c:strRef>
          </c:tx>
          <c:dLbls>
            <c:showLegendKey val="0"/>
            <c:showVal val="1"/>
            <c:showCatName val="0"/>
            <c:showSerName val="0"/>
            <c:showPercent val="0"/>
            <c:showBubbleSize val="0"/>
            <c:showLeaderLines val="0"/>
          </c:dLbls>
          <c:cat>
            <c:numRef>
              <c:f>Foglio1!$B$27:$E$27</c:f>
              <c:numCache>
                <c:formatCode>General</c:formatCode>
                <c:ptCount val="4"/>
                <c:pt idx="0">
                  <c:v>2008.0</c:v>
                </c:pt>
                <c:pt idx="1">
                  <c:v>2010.0</c:v>
                </c:pt>
                <c:pt idx="2">
                  <c:v>2012.0</c:v>
                </c:pt>
                <c:pt idx="3">
                  <c:v>2014.0</c:v>
                </c:pt>
              </c:numCache>
            </c:numRef>
          </c:cat>
          <c:val>
            <c:numRef>
              <c:f>Foglio1!$B$28:$E$28</c:f>
              <c:numCache>
                <c:formatCode>0.00%</c:formatCode>
                <c:ptCount val="4"/>
                <c:pt idx="0">
                  <c:v>0.647</c:v>
                </c:pt>
                <c:pt idx="1">
                  <c:v>0.736</c:v>
                </c:pt>
                <c:pt idx="2">
                  <c:v>0.649</c:v>
                </c:pt>
                <c:pt idx="3">
                  <c:v>0.671</c:v>
                </c:pt>
              </c:numCache>
            </c:numRef>
          </c:val>
          <c:smooth val="0"/>
        </c:ser>
        <c:ser>
          <c:idx val="1"/>
          <c:order val="1"/>
          <c:tx>
            <c:strRef>
              <c:f>Foglio1!$A$29</c:f>
              <c:strCache>
                <c:ptCount val="1"/>
                <c:pt idx="0">
                  <c:v>Non domestica </c:v>
                </c:pt>
              </c:strCache>
            </c:strRef>
          </c:tx>
          <c:dLbls>
            <c:dLblPos val="t"/>
            <c:showLegendKey val="0"/>
            <c:showVal val="1"/>
            <c:showCatName val="0"/>
            <c:showSerName val="0"/>
            <c:showPercent val="0"/>
            <c:showBubbleSize val="0"/>
            <c:showLeaderLines val="0"/>
          </c:dLbls>
          <c:cat>
            <c:numRef>
              <c:f>Foglio1!$B$27:$E$27</c:f>
              <c:numCache>
                <c:formatCode>General</c:formatCode>
                <c:ptCount val="4"/>
                <c:pt idx="0">
                  <c:v>2008.0</c:v>
                </c:pt>
                <c:pt idx="1">
                  <c:v>2010.0</c:v>
                </c:pt>
                <c:pt idx="2">
                  <c:v>2012.0</c:v>
                </c:pt>
                <c:pt idx="3">
                  <c:v>2014.0</c:v>
                </c:pt>
              </c:numCache>
            </c:numRef>
          </c:cat>
          <c:val>
            <c:numRef>
              <c:f>Foglio1!$B$29:$E$29</c:f>
              <c:numCache>
                <c:formatCode>0.00%</c:formatCode>
                <c:ptCount val="4"/>
                <c:pt idx="0">
                  <c:v>0.652</c:v>
                </c:pt>
                <c:pt idx="1">
                  <c:v>0.574</c:v>
                </c:pt>
                <c:pt idx="2">
                  <c:v>0.719</c:v>
                </c:pt>
                <c:pt idx="3">
                  <c:v>0.5</c:v>
                </c:pt>
              </c:numCache>
            </c:numRef>
          </c:val>
          <c:smooth val="0"/>
        </c:ser>
        <c:dLbls>
          <c:showLegendKey val="0"/>
          <c:showVal val="0"/>
          <c:showCatName val="0"/>
          <c:showSerName val="0"/>
          <c:showPercent val="0"/>
          <c:showBubbleSize val="0"/>
        </c:dLbls>
        <c:marker val="1"/>
        <c:smooth val="0"/>
        <c:axId val="2112745720"/>
        <c:axId val="2112744248"/>
      </c:lineChart>
      <c:catAx>
        <c:axId val="2112745720"/>
        <c:scaling>
          <c:orientation val="minMax"/>
        </c:scaling>
        <c:delete val="0"/>
        <c:axPos val="b"/>
        <c:numFmt formatCode="General" sourceLinked="1"/>
        <c:majorTickMark val="none"/>
        <c:minorTickMark val="none"/>
        <c:tickLblPos val="nextTo"/>
        <c:crossAx val="2112744248"/>
        <c:crosses val="autoZero"/>
        <c:auto val="1"/>
        <c:lblAlgn val="ctr"/>
        <c:lblOffset val="100"/>
        <c:noMultiLvlLbl val="0"/>
      </c:catAx>
      <c:valAx>
        <c:axId val="2112744248"/>
        <c:scaling>
          <c:orientation val="minMax"/>
          <c:min val="0.5"/>
        </c:scaling>
        <c:delete val="0"/>
        <c:axPos val="l"/>
        <c:majorGridlines/>
        <c:numFmt formatCode="0.00%" sourceLinked="1"/>
        <c:majorTickMark val="none"/>
        <c:minorTickMark val="none"/>
        <c:tickLblPos val="nextTo"/>
        <c:crossAx val="211274572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it-IT"/>
              <a:t>Valutazione media </a:t>
            </a:r>
            <a:r>
              <a:rPr lang="it-IT" baseline="0"/>
              <a:t>Indice Uffici</a:t>
            </a:r>
            <a:endParaRPr lang="it-IT"/>
          </a:p>
        </c:rich>
      </c:tx>
      <c:layout/>
      <c:overlay val="0"/>
    </c:title>
    <c:autoTitleDeleted val="0"/>
    <c:plotArea>
      <c:layout/>
      <c:lineChart>
        <c:grouping val="standard"/>
        <c:varyColors val="0"/>
        <c:ser>
          <c:idx val="0"/>
          <c:order val="0"/>
          <c:tx>
            <c:strRef>
              <c:f>Foglio1!$A$42</c:f>
              <c:strCache>
                <c:ptCount val="1"/>
                <c:pt idx="0">
                  <c:v>Domestica </c:v>
                </c:pt>
              </c:strCache>
            </c:strRef>
          </c:tx>
          <c:dLbls>
            <c:dLblPos val="t"/>
            <c:showLegendKey val="0"/>
            <c:showVal val="1"/>
            <c:showCatName val="0"/>
            <c:showSerName val="0"/>
            <c:showPercent val="0"/>
            <c:showBubbleSize val="0"/>
            <c:showLeaderLines val="0"/>
          </c:dLbls>
          <c:cat>
            <c:numRef>
              <c:f>Foglio1!$B$35:$E$35</c:f>
              <c:numCache>
                <c:formatCode>General</c:formatCode>
                <c:ptCount val="4"/>
                <c:pt idx="0">
                  <c:v>2008.0</c:v>
                </c:pt>
                <c:pt idx="1">
                  <c:v>2010.0</c:v>
                </c:pt>
                <c:pt idx="2">
                  <c:v>2012.0</c:v>
                </c:pt>
                <c:pt idx="3">
                  <c:v>2014.0</c:v>
                </c:pt>
              </c:numCache>
            </c:numRef>
          </c:cat>
          <c:val>
            <c:numRef>
              <c:f>Foglio1!$B$42:$E$42</c:f>
              <c:numCache>
                <c:formatCode>General</c:formatCode>
                <c:ptCount val="4"/>
                <c:pt idx="0">
                  <c:v>6.8</c:v>
                </c:pt>
                <c:pt idx="1">
                  <c:v>6.92</c:v>
                </c:pt>
                <c:pt idx="2">
                  <c:v>6.75</c:v>
                </c:pt>
                <c:pt idx="3">
                  <c:v>6.21</c:v>
                </c:pt>
              </c:numCache>
            </c:numRef>
          </c:val>
          <c:smooth val="0"/>
        </c:ser>
        <c:ser>
          <c:idx val="1"/>
          <c:order val="1"/>
          <c:tx>
            <c:strRef>
              <c:f>Foglio1!$A$43</c:f>
              <c:strCache>
                <c:ptCount val="1"/>
                <c:pt idx="0">
                  <c:v>Non domestica </c:v>
                </c:pt>
              </c:strCache>
            </c:strRef>
          </c:tx>
          <c:dLbls>
            <c:dLblPos val="b"/>
            <c:showLegendKey val="0"/>
            <c:showVal val="1"/>
            <c:showCatName val="0"/>
            <c:showSerName val="0"/>
            <c:showPercent val="0"/>
            <c:showBubbleSize val="0"/>
            <c:showLeaderLines val="0"/>
          </c:dLbls>
          <c:cat>
            <c:numRef>
              <c:f>Foglio1!$B$35:$E$35</c:f>
              <c:numCache>
                <c:formatCode>General</c:formatCode>
                <c:ptCount val="4"/>
                <c:pt idx="0">
                  <c:v>2008.0</c:v>
                </c:pt>
                <c:pt idx="1">
                  <c:v>2010.0</c:v>
                </c:pt>
                <c:pt idx="2">
                  <c:v>2012.0</c:v>
                </c:pt>
                <c:pt idx="3">
                  <c:v>2014.0</c:v>
                </c:pt>
              </c:numCache>
            </c:numRef>
          </c:cat>
          <c:val>
            <c:numRef>
              <c:f>Foglio1!$B$43:$E$43</c:f>
              <c:numCache>
                <c:formatCode>General</c:formatCode>
                <c:ptCount val="4"/>
                <c:pt idx="0">
                  <c:v>6.48</c:v>
                </c:pt>
                <c:pt idx="1">
                  <c:v>6.5</c:v>
                </c:pt>
                <c:pt idx="2">
                  <c:v>6.5</c:v>
                </c:pt>
                <c:pt idx="3">
                  <c:v>5.79</c:v>
                </c:pt>
              </c:numCache>
            </c:numRef>
          </c:val>
          <c:smooth val="0"/>
        </c:ser>
        <c:dLbls>
          <c:showLegendKey val="0"/>
          <c:showVal val="0"/>
          <c:showCatName val="0"/>
          <c:showSerName val="0"/>
          <c:showPercent val="0"/>
          <c:showBubbleSize val="0"/>
        </c:dLbls>
        <c:marker val="1"/>
        <c:smooth val="0"/>
        <c:axId val="2112640360"/>
        <c:axId val="2112643336"/>
      </c:lineChart>
      <c:catAx>
        <c:axId val="2112640360"/>
        <c:scaling>
          <c:orientation val="minMax"/>
        </c:scaling>
        <c:delete val="0"/>
        <c:axPos val="b"/>
        <c:numFmt formatCode="General" sourceLinked="1"/>
        <c:majorTickMark val="none"/>
        <c:minorTickMark val="none"/>
        <c:tickLblPos val="nextTo"/>
        <c:crossAx val="2112643336"/>
        <c:crosses val="autoZero"/>
        <c:auto val="1"/>
        <c:lblAlgn val="ctr"/>
        <c:lblOffset val="100"/>
        <c:noMultiLvlLbl val="0"/>
      </c:catAx>
      <c:valAx>
        <c:axId val="2112643336"/>
        <c:scaling>
          <c:orientation val="minMax"/>
          <c:min val="5.0"/>
        </c:scaling>
        <c:delete val="0"/>
        <c:axPos val="l"/>
        <c:majorGridlines/>
        <c:numFmt formatCode="General" sourceLinked="1"/>
        <c:majorTickMark val="none"/>
        <c:minorTickMark val="none"/>
        <c:tickLblPos val="nextTo"/>
        <c:crossAx val="211264036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it-IT"/>
              <a:t>Percentuale </a:t>
            </a:r>
            <a:r>
              <a:rPr lang="it-IT" baseline="0"/>
              <a:t>di soddisfazione Uffici</a:t>
            </a:r>
            <a:endParaRPr lang="it-IT"/>
          </a:p>
        </c:rich>
      </c:tx>
      <c:layout/>
      <c:overlay val="0"/>
    </c:title>
    <c:autoTitleDeleted val="0"/>
    <c:plotArea>
      <c:layout/>
      <c:lineChart>
        <c:grouping val="standard"/>
        <c:varyColors val="0"/>
        <c:ser>
          <c:idx val="0"/>
          <c:order val="0"/>
          <c:tx>
            <c:strRef>
              <c:f>Foglio1!$A$36</c:f>
              <c:strCache>
                <c:ptCount val="1"/>
                <c:pt idx="0">
                  <c:v>Domestica </c:v>
                </c:pt>
              </c:strCache>
            </c:strRef>
          </c:tx>
          <c:dLbls>
            <c:showLegendKey val="0"/>
            <c:showVal val="1"/>
            <c:showCatName val="0"/>
            <c:showSerName val="0"/>
            <c:showPercent val="0"/>
            <c:showBubbleSize val="0"/>
            <c:showLeaderLines val="0"/>
          </c:dLbls>
          <c:cat>
            <c:numRef>
              <c:f>Foglio1!$B$35:$E$35</c:f>
              <c:numCache>
                <c:formatCode>General</c:formatCode>
                <c:ptCount val="4"/>
                <c:pt idx="0">
                  <c:v>2008.0</c:v>
                </c:pt>
                <c:pt idx="1">
                  <c:v>2010.0</c:v>
                </c:pt>
                <c:pt idx="2">
                  <c:v>2012.0</c:v>
                </c:pt>
                <c:pt idx="3">
                  <c:v>2014.0</c:v>
                </c:pt>
              </c:numCache>
            </c:numRef>
          </c:cat>
          <c:val>
            <c:numRef>
              <c:f>Foglio1!$B$36:$E$36</c:f>
              <c:numCache>
                <c:formatCode>0.00%</c:formatCode>
                <c:ptCount val="4"/>
                <c:pt idx="0">
                  <c:v>0.737</c:v>
                </c:pt>
                <c:pt idx="1">
                  <c:v>0.809</c:v>
                </c:pt>
                <c:pt idx="2">
                  <c:v>0.726</c:v>
                </c:pt>
                <c:pt idx="3">
                  <c:v>0.746</c:v>
                </c:pt>
              </c:numCache>
            </c:numRef>
          </c:val>
          <c:smooth val="0"/>
        </c:ser>
        <c:ser>
          <c:idx val="1"/>
          <c:order val="1"/>
          <c:tx>
            <c:strRef>
              <c:f>Foglio1!$A$37</c:f>
              <c:strCache>
                <c:ptCount val="1"/>
                <c:pt idx="0">
                  <c:v>Non domestica </c:v>
                </c:pt>
              </c:strCache>
            </c:strRef>
          </c:tx>
          <c:dLbls>
            <c:dLblPos val="b"/>
            <c:showLegendKey val="0"/>
            <c:showVal val="1"/>
            <c:showCatName val="0"/>
            <c:showSerName val="0"/>
            <c:showPercent val="0"/>
            <c:showBubbleSize val="0"/>
            <c:showLeaderLines val="0"/>
          </c:dLbls>
          <c:cat>
            <c:numRef>
              <c:f>Foglio1!$B$35:$E$35</c:f>
              <c:numCache>
                <c:formatCode>General</c:formatCode>
                <c:ptCount val="4"/>
                <c:pt idx="0">
                  <c:v>2008.0</c:v>
                </c:pt>
                <c:pt idx="1">
                  <c:v>2010.0</c:v>
                </c:pt>
                <c:pt idx="2">
                  <c:v>2012.0</c:v>
                </c:pt>
                <c:pt idx="3">
                  <c:v>2014.0</c:v>
                </c:pt>
              </c:numCache>
            </c:numRef>
          </c:cat>
          <c:val>
            <c:numRef>
              <c:f>Foglio1!$B$37:$E$37</c:f>
              <c:numCache>
                <c:formatCode>0.00%</c:formatCode>
                <c:ptCount val="4"/>
                <c:pt idx="0">
                  <c:v>0.667</c:v>
                </c:pt>
                <c:pt idx="1">
                  <c:v>0.691</c:v>
                </c:pt>
                <c:pt idx="2">
                  <c:v>0.633</c:v>
                </c:pt>
                <c:pt idx="3">
                  <c:v>0.583</c:v>
                </c:pt>
              </c:numCache>
            </c:numRef>
          </c:val>
          <c:smooth val="0"/>
        </c:ser>
        <c:dLbls>
          <c:showLegendKey val="0"/>
          <c:showVal val="0"/>
          <c:showCatName val="0"/>
          <c:showSerName val="0"/>
          <c:showPercent val="0"/>
          <c:showBubbleSize val="0"/>
        </c:dLbls>
        <c:marker val="1"/>
        <c:smooth val="0"/>
        <c:axId val="2112541208"/>
        <c:axId val="2112519336"/>
      </c:lineChart>
      <c:catAx>
        <c:axId val="2112541208"/>
        <c:scaling>
          <c:orientation val="minMax"/>
        </c:scaling>
        <c:delete val="0"/>
        <c:axPos val="b"/>
        <c:numFmt formatCode="General" sourceLinked="1"/>
        <c:majorTickMark val="none"/>
        <c:minorTickMark val="none"/>
        <c:tickLblPos val="nextTo"/>
        <c:crossAx val="2112519336"/>
        <c:crosses val="autoZero"/>
        <c:auto val="1"/>
        <c:lblAlgn val="ctr"/>
        <c:lblOffset val="100"/>
        <c:noMultiLvlLbl val="0"/>
      </c:catAx>
      <c:valAx>
        <c:axId val="2112519336"/>
        <c:scaling>
          <c:orientation val="minMax"/>
          <c:min val="0.5"/>
        </c:scaling>
        <c:delete val="0"/>
        <c:axPos val="l"/>
        <c:majorGridlines/>
        <c:numFmt formatCode="0.00%" sourceLinked="1"/>
        <c:majorTickMark val="none"/>
        <c:minorTickMark val="none"/>
        <c:tickLblPos val="nextTo"/>
        <c:crossAx val="211254120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2"/>
                </a:solidFill>
              </a:defRPr>
            </a:pPr>
            <a:r>
              <a:rPr lang="en-US" sz="1401" dirty="0" err="1">
                <a:solidFill>
                  <a:schemeClr val="bg2"/>
                </a:solidFill>
              </a:rPr>
              <a:t>clienti</a:t>
            </a:r>
            <a:r>
              <a:rPr lang="en-US" sz="1401" dirty="0">
                <a:solidFill>
                  <a:schemeClr val="bg2"/>
                </a:solidFill>
              </a:rPr>
              <a:t> </a:t>
            </a:r>
            <a:r>
              <a:rPr lang="en-US" sz="1401" dirty="0" smtClean="0">
                <a:solidFill>
                  <a:schemeClr val="bg2"/>
                </a:solidFill>
              </a:rPr>
              <a:t>2014</a:t>
            </a:r>
            <a:br>
              <a:rPr lang="en-US" sz="1401" dirty="0" smtClean="0">
                <a:solidFill>
                  <a:schemeClr val="bg2"/>
                </a:solidFill>
              </a:rPr>
            </a:br>
            <a:r>
              <a:rPr lang="en-US" sz="1401" dirty="0" err="1" smtClean="0">
                <a:solidFill>
                  <a:schemeClr val="bg2"/>
                </a:solidFill>
              </a:rPr>
              <a:t>anche</a:t>
            </a:r>
            <a:r>
              <a:rPr lang="en-US" sz="1401" dirty="0" smtClean="0">
                <a:solidFill>
                  <a:schemeClr val="bg2"/>
                </a:solidFill>
              </a:rPr>
              <a:t> </a:t>
            </a:r>
            <a:r>
              <a:rPr lang="en-US" sz="1401" dirty="0" err="1">
                <a:solidFill>
                  <a:schemeClr val="bg2"/>
                </a:solidFill>
              </a:rPr>
              <a:t>servizi</a:t>
            </a:r>
            <a:r>
              <a:rPr lang="en-US" sz="1401" dirty="0" err="1" smtClean="0">
                <a:solidFill>
                  <a:schemeClr val="bg2"/>
                </a:solidFill>
              </a:rPr>
              <a:t>o</a:t>
            </a:r>
            <a:r>
              <a:rPr lang="en-US" sz="1401" dirty="0" smtClean="0">
                <a:solidFill>
                  <a:schemeClr val="bg2"/>
                </a:solidFill>
              </a:rPr>
              <a:t> </a:t>
            </a:r>
            <a:r>
              <a:rPr lang="en-US" sz="1401" dirty="0" err="1" smtClean="0">
                <a:solidFill>
                  <a:schemeClr val="bg2"/>
                </a:solidFill>
              </a:rPr>
              <a:t>acqua</a:t>
            </a:r>
            <a:r>
              <a:rPr lang="en-US" sz="1401" dirty="0" smtClean="0">
                <a:solidFill>
                  <a:schemeClr val="bg2"/>
                </a:solidFill>
              </a:rPr>
              <a:t>  90,9%</a:t>
            </a:r>
            <a:endParaRPr lang="en-US" sz="1400" dirty="0">
              <a:solidFill>
                <a:schemeClr val="bg2"/>
              </a:solidFill>
            </a:endParaRPr>
          </a:p>
        </c:rich>
      </c:tx>
      <c:layout>
        <c:manualLayout>
          <c:xMode val="edge"/>
          <c:yMode val="edge"/>
          <c:x val="0.0972610346017505"/>
          <c:y val="0.0275229357798165"/>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245885445941793"/>
          <c:w val="0.91518275754553"/>
          <c:h val="0.744866152393558"/>
        </c:manualLayout>
      </c:layout>
      <c:pie3DChart>
        <c:varyColors val="1"/>
        <c:ser>
          <c:idx val="0"/>
          <c:order val="0"/>
          <c:tx>
            <c:strRef>
              <c:f>Foglio1!$B$1</c:f>
              <c:strCache>
                <c:ptCount val="1"/>
                <c:pt idx="0">
                  <c:v>clienti anche servizio acqua</c:v>
                </c:pt>
              </c:strCache>
            </c:strRef>
          </c:tx>
          <c:spPr>
            <a:gradFill>
              <a:gsLst>
                <a:gs pos="0">
                  <a:srgbClr val="03D4A8"/>
                </a:gs>
                <a:gs pos="25000">
                  <a:srgbClr val="21D6E0"/>
                </a:gs>
                <a:gs pos="75000">
                  <a:srgbClr val="0087E6"/>
                </a:gs>
                <a:gs pos="100000">
                  <a:srgbClr val="005CBF"/>
                </a:gs>
              </a:gsLst>
              <a:lin ang="5400000" scaled="0"/>
            </a:gradFill>
            <a:effectLst>
              <a:outerShdw blurRad="50800" dist="50800" dir="5400000" algn="ctr" rotWithShape="0">
                <a:schemeClr val="tx2">
                  <a:lumMod val="50000"/>
                  <a:lumOff val="50000"/>
                </a:schemeClr>
              </a:outerShdw>
            </a:effectLst>
          </c:spPr>
          <c:dPt>
            <c:idx val="0"/>
            <c:bubble3D val="0"/>
          </c:dPt>
          <c:dPt>
            <c:idx val="1"/>
            <c:bubble3D val="0"/>
            <c:explosion val="15"/>
            <c:spPr>
              <a:solidFill>
                <a:srgbClr val="FF0005"/>
              </a:solidFill>
              <a:effectLst>
                <a:outerShdw blurRad="50800" dist="50800" dir="5400000" algn="ctr" rotWithShape="0">
                  <a:schemeClr val="tx2">
                    <a:lumMod val="50000"/>
                    <a:lumOff val="50000"/>
                  </a:schemeClr>
                </a:outerShdw>
              </a:effectLst>
            </c:spPr>
          </c:dPt>
          <c:cat>
            <c:strRef>
              <c:f>Foglio1!$A$2:$A$3</c:f>
              <c:strCache>
                <c:ptCount val="2"/>
                <c:pt idx="0">
                  <c:v>clienti anche servizio acqua</c:v>
                </c:pt>
                <c:pt idx="1">
                  <c:v>2° trim.</c:v>
                </c:pt>
              </c:strCache>
            </c:strRef>
          </c:cat>
          <c:val>
            <c:numRef>
              <c:f>Foglio1!$B$2:$B$3</c:f>
              <c:numCache>
                <c:formatCode>0.00%</c:formatCode>
                <c:ptCount val="2"/>
                <c:pt idx="0">
                  <c:v>0.909</c:v>
                </c:pt>
                <c:pt idx="1">
                  <c:v>0.091</c:v>
                </c:pt>
              </c:numCache>
            </c:numRef>
          </c:val>
        </c:ser>
        <c:dLbls>
          <c:showLegendKey val="0"/>
          <c:showVal val="0"/>
          <c:showCatName val="0"/>
          <c:showSerName val="0"/>
          <c:showPercent val="0"/>
          <c:showBubbleSize val="0"/>
          <c:showLeaderLines val="1"/>
        </c:dLbls>
      </c:pie3DChart>
      <c:spPr>
        <a:noFill/>
        <a:ln w="25425">
          <a:noFill/>
        </a:ln>
      </c:spPr>
    </c:plotArea>
    <c:plotVisOnly val="1"/>
    <c:dispBlanksAs val="zero"/>
    <c:showDLblsOverMax val="0"/>
  </c:chart>
  <c:spPr>
    <a:effectLst>
      <a:innerShdw blurRad="63500" dist="50800" dir="13500000">
        <a:prstClr val="black">
          <a:alpha val="50000"/>
        </a:prstClr>
      </a:innerShdw>
    </a:effectLst>
  </c:spPr>
  <c:txPr>
    <a:bodyPr/>
    <a:lstStyle/>
    <a:p>
      <a:pPr>
        <a:defRPr sz="1802"/>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effectLst>
          <a:outerShdw blurRad="50800" dist="50800" dir="5400000" algn="ctr" rotWithShape="0">
            <a:schemeClr val="bg2">
              <a:lumMod val="50000"/>
              <a:lumOff val="50000"/>
            </a:schemeClr>
          </a:outerShdw>
        </a:effectLst>
      </c:spPr>
    </c:floor>
    <c:sideWall>
      <c:thickness val="0"/>
    </c:sideWall>
    <c:backWall>
      <c:thickness val="0"/>
    </c:backWall>
    <c:plotArea>
      <c:layout/>
      <c:bar3DChart>
        <c:barDir val="bar"/>
        <c:grouping val="stacked"/>
        <c:varyColors val="0"/>
        <c:ser>
          <c:idx val="0"/>
          <c:order val="0"/>
          <c:tx>
            <c:strRef>
              <c:f>Foglio1!$B$1</c:f>
              <c:strCache>
                <c:ptCount val="1"/>
                <c:pt idx="0">
                  <c:v>Colonna1</c:v>
                </c:pt>
              </c:strCache>
            </c:strRef>
          </c:tx>
          <c:spPr>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prstMaterial="translucentPowder"/>
          </c:spPr>
          <c:invertIfNegative val="0"/>
          <c:dLbls>
            <c:txPr>
              <a:bodyPr/>
              <a:lstStyle/>
              <a:p>
                <a:pPr>
                  <a:defRPr sz="1498" baseline="0">
                    <a:solidFill>
                      <a:schemeClr val="bg2"/>
                    </a:solidFill>
                    <a:latin typeface="Times New Roman" pitchFamily="18" charset="0"/>
                  </a:defRPr>
                </a:pPr>
                <a:endParaRPr lang="it-IT"/>
              </a:p>
            </c:txPr>
            <c:showLegendKey val="0"/>
            <c:showVal val="1"/>
            <c:showCatName val="0"/>
            <c:showSerName val="0"/>
            <c:showPercent val="0"/>
            <c:showBubbleSize val="0"/>
            <c:showLeaderLines val="0"/>
          </c:dLbls>
          <c:cat>
            <c:strRef>
              <c:f>Foglio1!$A$2:$A$9</c:f>
              <c:strCache>
                <c:ptCount val="8"/>
                <c:pt idx="0">
                  <c:v>qualità dell'acqua</c:v>
                </c:pt>
                <c:pt idx="1">
                  <c:v>informazione su qualità e disponibilità acqua</c:v>
                </c:pt>
                <c:pt idx="2">
                  <c:v>chiarezza bolletta</c:v>
                </c:pt>
                <c:pt idx="3">
                  <c:v>nuovo metodo di fatturazione</c:v>
                </c:pt>
                <c:pt idx="4">
                  <c:v>tempi intervento</c:v>
                </c:pt>
                <c:pt idx="5">
                  <c:v>qualità sistema fognario</c:v>
                </c:pt>
                <c:pt idx="6">
                  <c:v>qualità pronto intervento perdite idriche</c:v>
                </c:pt>
                <c:pt idx="7">
                  <c:v>qualità pronto intervento emergenze fogniarie</c:v>
                </c:pt>
              </c:strCache>
            </c:strRef>
          </c:cat>
          <c:val>
            <c:numRef>
              <c:f>Foglio1!$B$2:$B$9</c:f>
              <c:numCache>
                <c:formatCode>General</c:formatCode>
                <c:ptCount val="8"/>
              </c:numCache>
            </c:numRef>
          </c:val>
        </c:ser>
        <c:ser>
          <c:idx val="1"/>
          <c:order val="1"/>
          <c:tx>
            <c:strRef>
              <c:f>Foglio1!$C$1</c:f>
              <c:strCache>
                <c:ptCount val="1"/>
                <c:pt idx="0">
                  <c:v>2012</c:v>
                </c:pt>
              </c:strCache>
            </c:strRef>
          </c:tx>
          <c:invertIfNegative val="0"/>
          <c:dLbls>
            <c:txPr>
              <a:bodyPr/>
              <a:lstStyle/>
              <a:p>
                <a:pPr>
                  <a:defRPr sz="1499">
                    <a:latin typeface="Times New Roman" pitchFamily="18" charset="0"/>
                    <a:cs typeface="Times New Roman" pitchFamily="18" charset="0"/>
                  </a:defRPr>
                </a:pPr>
                <a:endParaRPr lang="it-IT"/>
              </a:p>
            </c:txPr>
            <c:showLegendKey val="0"/>
            <c:showVal val="1"/>
            <c:showCatName val="0"/>
            <c:showSerName val="0"/>
            <c:showPercent val="0"/>
            <c:showBubbleSize val="0"/>
            <c:showLeaderLines val="0"/>
          </c:dLbls>
          <c:cat>
            <c:strRef>
              <c:f>Foglio1!$A$2:$A$9</c:f>
              <c:strCache>
                <c:ptCount val="8"/>
                <c:pt idx="0">
                  <c:v>qualità dell'acqua</c:v>
                </c:pt>
                <c:pt idx="1">
                  <c:v>informazione su qualità e disponibilità acqua</c:v>
                </c:pt>
                <c:pt idx="2">
                  <c:v>chiarezza bolletta</c:v>
                </c:pt>
                <c:pt idx="3">
                  <c:v>nuovo metodo di fatturazione</c:v>
                </c:pt>
                <c:pt idx="4">
                  <c:v>tempi intervento</c:v>
                </c:pt>
                <c:pt idx="5">
                  <c:v>qualità sistema fognario</c:v>
                </c:pt>
                <c:pt idx="6">
                  <c:v>qualità pronto intervento perdite idriche</c:v>
                </c:pt>
                <c:pt idx="7">
                  <c:v>qualità pronto intervento emergenze fogniarie</c:v>
                </c:pt>
              </c:strCache>
            </c:strRef>
          </c:cat>
          <c:val>
            <c:numRef>
              <c:f>Foglio1!$C$2:$C$9</c:f>
              <c:numCache>
                <c:formatCode>0.00%</c:formatCode>
                <c:ptCount val="8"/>
                <c:pt idx="0">
                  <c:v>0.755</c:v>
                </c:pt>
                <c:pt idx="1">
                  <c:v>0.721</c:v>
                </c:pt>
                <c:pt idx="2">
                  <c:v>0.689</c:v>
                </c:pt>
                <c:pt idx="3">
                  <c:v>0.863</c:v>
                </c:pt>
                <c:pt idx="4">
                  <c:v>0.823</c:v>
                </c:pt>
                <c:pt idx="5">
                  <c:v>0.642</c:v>
                </c:pt>
                <c:pt idx="6">
                  <c:v>0.765</c:v>
                </c:pt>
                <c:pt idx="7">
                  <c:v>0.693</c:v>
                </c:pt>
              </c:numCache>
            </c:numRef>
          </c:val>
        </c:ser>
        <c:ser>
          <c:idx val="2"/>
          <c:order val="2"/>
          <c:tx>
            <c:strRef>
              <c:f>Foglio1!$D$1</c:f>
              <c:strCache>
                <c:ptCount val="1"/>
                <c:pt idx="0">
                  <c:v>2015</c:v>
                </c:pt>
              </c:strCache>
            </c:strRef>
          </c:tx>
          <c:invertIfNegative val="0"/>
          <c:dLbls>
            <c:txPr>
              <a:bodyPr/>
              <a:lstStyle/>
              <a:p>
                <a:pPr>
                  <a:defRPr sz="1500">
                    <a:solidFill>
                      <a:schemeClr val="bg2"/>
                    </a:solidFill>
                    <a:latin typeface="Times New Roman" pitchFamily="18" charset="0"/>
                    <a:cs typeface="Times New Roman" pitchFamily="18" charset="0"/>
                  </a:defRPr>
                </a:pPr>
                <a:endParaRPr lang="it-IT"/>
              </a:p>
            </c:txPr>
            <c:showLegendKey val="0"/>
            <c:showVal val="1"/>
            <c:showCatName val="0"/>
            <c:showSerName val="0"/>
            <c:showPercent val="0"/>
            <c:showBubbleSize val="0"/>
            <c:showLeaderLines val="0"/>
          </c:dLbls>
          <c:cat>
            <c:strRef>
              <c:f>Foglio1!$A$2:$A$9</c:f>
              <c:strCache>
                <c:ptCount val="8"/>
                <c:pt idx="0">
                  <c:v>qualità dell'acqua</c:v>
                </c:pt>
                <c:pt idx="1">
                  <c:v>informazione su qualità e disponibilità acqua</c:v>
                </c:pt>
                <c:pt idx="2">
                  <c:v>chiarezza bolletta</c:v>
                </c:pt>
                <c:pt idx="3">
                  <c:v>nuovo metodo di fatturazione</c:v>
                </c:pt>
                <c:pt idx="4">
                  <c:v>tempi intervento</c:v>
                </c:pt>
                <c:pt idx="5">
                  <c:v>qualità sistema fognario</c:v>
                </c:pt>
                <c:pt idx="6">
                  <c:v>qualità pronto intervento perdite idriche</c:v>
                </c:pt>
                <c:pt idx="7">
                  <c:v>qualità pronto intervento emergenze fogniarie</c:v>
                </c:pt>
              </c:strCache>
            </c:strRef>
          </c:cat>
          <c:val>
            <c:numRef>
              <c:f>Foglio1!$D$2:$D$9</c:f>
              <c:numCache>
                <c:formatCode>0.00%</c:formatCode>
                <c:ptCount val="8"/>
                <c:pt idx="0">
                  <c:v>0.776</c:v>
                </c:pt>
                <c:pt idx="1">
                  <c:v>0.763</c:v>
                </c:pt>
                <c:pt idx="2">
                  <c:v>0.662</c:v>
                </c:pt>
                <c:pt idx="3">
                  <c:v>0.855</c:v>
                </c:pt>
                <c:pt idx="4">
                  <c:v>0.849</c:v>
                </c:pt>
                <c:pt idx="5">
                  <c:v>0.696</c:v>
                </c:pt>
                <c:pt idx="6">
                  <c:v>0.812</c:v>
                </c:pt>
                <c:pt idx="7">
                  <c:v>0.729</c:v>
                </c:pt>
              </c:numCache>
            </c:numRef>
          </c:val>
        </c:ser>
        <c:dLbls>
          <c:showLegendKey val="0"/>
          <c:showVal val="0"/>
          <c:showCatName val="0"/>
          <c:showSerName val="0"/>
          <c:showPercent val="0"/>
          <c:showBubbleSize val="0"/>
        </c:dLbls>
        <c:gapWidth val="150"/>
        <c:shape val="cylinder"/>
        <c:axId val="-2115516872"/>
        <c:axId val="-2115525912"/>
        <c:axId val="0"/>
      </c:bar3DChart>
      <c:catAx>
        <c:axId val="-2115516872"/>
        <c:scaling>
          <c:orientation val="minMax"/>
        </c:scaling>
        <c:delete val="0"/>
        <c:axPos val="l"/>
        <c:numFmt formatCode="General" sourceLinked="1"/>
        <c:majorTickMark val="out"/>
        <c:minorTickMark val="none"/>
        <c:tickLblPos val="nextTo"/>
        <c:txPr>
          <a:bodyPr/>
          <a:lstStyle/>
          <a:p>
            <a:pPr>
              <a:defRPr sz="1498" baseline="0">
                <a:solidFill>
                  <a:schemeClr val="bg2"/>
                </a:solidFill>
                <a:latin typeface="Times New Roman" pitchFamily="18" charset="0"/>
              </a:defRPr>
            </a:pPr>
            <a:endParaRPr lang="it-IT"/>
          </a:p>
        </c:txPr>
        <c:crossAx val="-2115525912"/>
        <c:crosses val="autoZero"/>
        <c:auto val="1"/>
        <c:lblAlgn val="ctr"/>
        <c:lblOffset val="100"/>
        <c:noMultiLvlLbl val="0"/>
      </c:catAx>
      <c:valAx>
        <c:axId val="-2115525912"/>
        <c:scaling>
          <c:orientation val="minMax"/>
        </c:scaling>
        <c:delete val="1"/>
        <c:axPos val="b"/>
        <c:majorGridlines/>
        <c:numFmt formatCode="General" sourceLinked="1"/>
        <c:majorTickMark val="out"/>
        <c:minorTickMark val="none"/>
        <c:tickLblPos val="nextTo"/>
        <c:crossAx val="-2115516872"/>
        <c:crosses val="autoZero"/>
        <c:crossBetween val="between"/>
      </c:valAx>
      <c:spPr>
        <a:noFill/>
        <a:ln w="25384">
          <a:noFill/>
        </a:ln>
      </c:spPr>
    </c:plotArea>
    <c:plotVisOnly val="1"/>
    <c:dispBlanksAs val="gap"/>
    <c:showDLblsOverMax val="0"/>
  </c:chart>
  <c:spPr>
    <a:noFill/>
    <a:ln>
      <a:solidFill>
        <a:srgbClr val="000000">
          <a:lumMod val="50000"/>
          <a:lumOff val="50000"/>
          <a:alpha val="70000"/>
        </a:srgbClr>
      </a:solidFill>
    </a:ln>
    <a:effectLst>
      <a:outerShdw blurRad="50800" dist="50800" dir="5400000" algn="ctr" rotWithShape="0">
        <a:srgbClr val="92D050"/>
      </a:outerShdw>
    </a:effectLst>
  </c:spPr>
  <c:txPr>
    <a:bodyPr/>
    <a:lstStyle/>
    <a:p>
      <a:pPr>
        <a:defRPr sz="1798"/>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gradFill>
          <a:gsLst>
            <a:gs pos="0">
              <a:schemeClr val="tx2">
                <a:lumMod val="85000"/>
                <a:lumOff val="15000"/>
              </a:schemeClr>
            </a:gs>
            <a:gs pos="35000">
              <a:schemeClr val="tx2">
                <a:lumMod val="85000"/>
                <a:lumOff val="15000"/>
              </a:schemeClr>
            </a:gs>
            <a:gs pos="64000">
              <a:schemeClr val="bg2">
                <a:lumMod val="65000"/>
                <a:lumOff val="35000"/>
              </a:schemeClr>
            </a:gs>
            <a:gs pos="81000">
              <a:schemeClr val="tx1">
                <a:lumMod val="75000"/>
              </a:schemeClr>
            </a:gs>
          </a:gsLst>
          <a:lin ang="5400000" scaled="0"/>
        </a:gradFill>
      </c:spPr>
    </c:sideWall>
    <c:backWall>
      <c:thickness val="0"/>
      <c:spPr>
        <a:gradFill>
          <a:gsLst>
            <a:gs pos="0">
              <a:schemeClr val="tx2">
                <a:lumMod val="85000"/>
                <a:lumOff val="15000"/>
              </a:schemeClr>
            </a:gs>
            <a:gs pos="35000">
              <a:schemeClr val="tx2">
                <a:lumMod val="85000"/>
                <a:lumOff val="15000"/>
              </a:schemeClr>
            </a:gs>
            <a:gs pos="64000">
              <a:schemeClr val="bg2">
                <a:lumMod val="65000"/>
                <a:lumOff val="35000"/>
              </a:schemeClr>
            </a:gs>
            <a:gs pos="81000">
              <a:schemeClr val="tx1">
                <a:lumMod val="75000"/>
              </a:schemeClr>
            </a:gs>
          </a:gsLst>
          <a:lin ang="5400000" scaled="0"/>
        </a:gradFill>
      </c:spPr>
    </c:backWall>
    <c:plotArea>
      <c:layout/>
      <c:bar3DChart>
        <c:barDir val="col"/>
        <c:grouping val="clustered"/>
        <c:varyColors val="0"/>
        <c:ser>
          <c:idx val="0"/>
          <c:order val="0"/>
          <c:tx>
            <c:strRef>
              <c:f>Foglio1!$B$1</c:f>
              <c:strCache>
                <c:ptCount val="1"/>
                <c:pt idx="0">
                  <c:v>2012</c:v>
                </c:pt>
              </c:strCache>
            </c:strRef>
          </c:tx>
          <c:spPr>
            <a:solidFill>
              <a:schemeClr val="tx1">
                <a:lumMod val="85000"/>
              </a:schemeClr>
            </a:solidFill>
          </c:spPr>
          <c:invertIfNegative val="0"/>
          <c:dLbls>
            <c:dLbl>
              <c:idx val="0"/>
              <c:layout>
                <c:manualLayout>
                  <c:x val="0.0272370764264176"/>
                  <c:y val="-0.0325739304251625"/>
                </c:manualLayout>
              </c:layout>
              <c:spPr/>
              <c:txPr>
                <a:bodyPr/>
                <a:lstStyle/>
                <a:p>
                  <a:pPr>
                    <a:defRPr sz="1398"/>
                  </a:pPr>
                  <a:endParaRPr lang="it-IT"/>
                </a:p>
              </c:txPr>
              <c:showLegendKey val="0"/>
              <c:showVal val="1"/>
              <c:showCatName val="0"/>
              <c:showSerName val="0"/>
              <c:showPercent val="0"/>
              <c:showBubbleSize val="0"/>
            </c:dLbl>
            <c:showLegendKey val="0"/>
            <c:showVal val="1"/>
            <c:showCatName val="0"/>
            <c:showSerName val="0"/>
            <c:showPercent val="0"/>
            <c:showBubbleSize val="0"/>
            <c:showLeaderLines val="0"/>
          </c:dLbls>
          <c:cat>
            <c:strRef>
              <c:f>Foglio1!$A$2</c:f>
              <c:strCache>
                <c:ptCount val="1"/>
                <c:pt idx="0">
                  <c:v>Categoria 1</c:v>
                </c:pt>
              </c:strCache>
            </c:strRef>
          </c:cat>
          <c:val>
            <c:numRef>
              <c:f>Foglio1!$B$2</c:f>
              <c:numCache>
                <c:formatCode>0.00%</c:formatCode>
                <c:ptCount val="1"/>
                <c:pt idx="0">
                  <c:v>0.809</c:v>
                </c:pt>
              </c:numCache>
            </c:numRef>
          </c:val>
        </c:ser>
        <c:ser>
          <c:idx val="1"/>
          <c:order val="1"/>
          <c:tx>
            <c:strRef>
              <c:f>Foglio1!$C$1</c:f>
              <c:strCache>
                <c:ptCount val="1"/>
                <c:pt idx="0">
                  <c:v>2014</c:v>
                </c:pt>
              </c:strCache>
            </c:strRef>
          </c:tx>
          <c:spPr>
            <a:solidFill>
              <a:schemeClr val="tx2">
                <a:lumMod val="50000"/>
                <a:lumOff val="50000"/>
              </a:schemeClr>
            </a:solidFill>
          </c:spPr>
          <c:invertIfNegative val="0"/>
          <c:dLbls>
            <c:dLbl>
              <c:idx val="0"/>
              <c:layout>
                <c:manualLayout>
                  <c:x val="0.0965678164209351"/>
                  <c:y val="-0.00361932560279583"/>
                </c:manualLayout>
              </c:layout>
              <c:showLegendKey val="0"/>
              <c:showVal val="1"/>
              <c:showCatName val="0"/>
              <c:showSerName val="0"/>
              <c:showPercent val="0"/>
              <c:showBubbleSize val="0"/>
            </c:dLbl>
            <c:txPr>
              <a:bodyPr/>
              <a:lstStyle/>
              <a:p>
                <a:pPr>
                  <a:defRPr sz="1398"/>
                </a:pPr>
                <a:endParaRPr lang="it-IT"/>
              </a:p>
            </c:txPr>
            <c:showLegendKey val="0"/>
            <c:showVal val="1"/>
            <c:showCatName val="0"/>
            <c:showSerName val="0"/>
            <c:showPercent val="0"/>
            <c:showBubbleSize val="0"/>
            <c:showLeaderLines val="0"/>
          </c:dLbls>
          <c:cat>
            <c:strRef>
              <c:f>Foglio1!$A$2</c:f>
              <c:strCache>
                <c:ptCount val="1"/>
                <c:pt idx="0">
                  <c:v>Categoria 1</c:v>
                </c:pt>
              </c:strCache>
            </c:strRef>
          </c:cat>
          <c:val>
            <c:numRef>
              <c:f>Foglio1!$C$2</c:f>
              <c:numCache>
                <c:formatCode>0.00%</c:formatCode>
                <c:ptCount val="1"/>
                <c:pt idx="0">
                  <c:v>0.789</c:v>
                </c:pt>
              </c:numCache>
            </c:numRef>
          </c:val>
        </c:ser>
        <c:dLbls>
          <c:showLegendKey val="0"/>
          <c:showVal val="0"/>
          <c:showCatName val="0"/>
          <c:showSerName val="0"/>
          <c:showPercent val="0"/>
          <c:showBubbleSize val="0"/>
        </c:dLbls>
        <c:gapWidth val="150"/>
        <c:shape val="cylinder"/>
        <c:axId val="-2115636232"/>
        <c:axId val="-2115718616"/>
        <c:axId val="0"/>
      </c:bar3DChart>
      <c:catAx>
        <c:axId val="-2115636232"/>
        <c:scaling>
          <c:orientation val="minMax"/>
        </c:scaling>
        <c:delete val="1"/>
        <c:axPos val="b"/>
        <c:majorTickMark val="out"/>
        <c:minorTickMark val="none"/>
        <c:tickLblPos val="nextTo"/>
        <c:crossAx val="-2115718616"/>
        <c:crosses val="autoZero"/>
        <c:auto val="1"/>
        <c:lblAlgn val="ctr"/>
        <c:lblOffset val="100"/>
        <c:noMultiLvlLbl val="0"/>
      </c:catAx>
      <c:valAx>
        <c:axId val="-2115718616"/>
        <c:scaling>
          <c:orientation val="minMax"/>
        </c:scaling>
        <c:delete val="1"/>
        <c:axPos val="l"/>
        <c:majorGridlines/>
        <c:numFmt formatCode="0.00%" sourceLinked="1"/>
        <c:majorTickMark val="out"/>
        <c:minorTickMark val="none"/>
        <c:tickLblPos val="nextTo"/>
        <c:crossAx val="-2115636232"/>
        <c:crosses val="autoZero"/>
        <c:crossBetween val="between"/>
      </c:valAx>
      <c:spPr>
        <a:noFill/>
        <a:ln w="25363">
          <a:noFill/>
        </a:ln>
      </c:spPr>
    </c:plotArea>
    <c:legend>
      <c:legendPos val="r"/>
      <c:layout/>
      <c:overlay val="0"/>
      <c:txPr>
        <a:bodyPr/>
        <a:lstStyle/>
        <a:p>
          <a:pPr>
            <a:defRPr>
              <a:solidFill>
                <a:schemeClr val="bg2"/>
              </a:solidFill>
            </a:defRPr>
          </a:pPr>
          <a:endParaRPr lang="it-IT"/>
        </a:p>
      </c:txPr>
    </c:legend>
    <c:plotVisOnly val="1"/>
    <c:dispBlanksAs val="gap"/>
    <c:showDLblsOverMax val="0"/>
  </c:chart>
  <c:txPr>
    <a:bodyPr/>
    <a:lstStyle/>
    <a:p>
      <a:pPr>
        <a:defRPr sz="1797"/>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gradFill>
          <a:gsLst>
            <a:gs pos="0">
              <a:schemeClr val="tx2">
                <a:lumMod val="85000"/>
                <a:lumOff val="15000"/>
              </a:schemeClr>
            </a:gs>
            <a:gs pos="55000">
              <a:schemeClr val="tx2">
                <a:lumMod val="85000"/>
                <a:lumOff val="15000"/>
              </a:schemeClr>
            </a:gs>
            <a:gs pos="83000">
              <a:schemeClr val="bg2">
                <a:lumMod val="65000"/>
                <a:lumOff val="35000"/>
              </a:schemeClr>
            </a:gs>
            <a:gs pos="95000">
              <a:schemeClr val="tx1">
                <a:lumMod val="75000"/>
              </a:schemeClr>
            </a:gs>
          </a:gsLst>
          <a:lin ang="5400000" scaled="0"/>
        </a:gradFill>
      </c:spPr>
    </c:sideWall>
    <c:backWall>
      <c:thickness val="0"/>
      <c:spPr>
        <a:gradFill>
          <a:gsLst>
            <a:gs pos="0">
              <a:schemeClr val="tx2">
                <a:lumMod val="85000"/>
                <a:lumOff val="15000"/>
              </a:schemeClr>
            </a:gs>
            <a:gs pos="55000">
              <a:schemeClr val="tx2">
                <a:lumMod val="85000"/>
                <a:lumOff val="15000"/>
              </a:schemeClr>
            </a:gs>
            <a:gs pos="83000">
              <a:schemeClr val="bg2">
                <a:lumMod val="65000"/>
                <a:lumOff val="35000"/>
              </a:schemeClr>
            </a:gs>
            <a:gs pos="95000">
              <a:schemeClr val="tx1">
                <a:lumMod val="75000"/>
              </a:schemeClr>
            </a:gs>
          </a:gsLst>
          <a:lin ang="5400000" scaled="0"/>
        </a:gradFill>
      </c:spPr>
    </c:backWall>
    <c:plotArea>
      <c:layout>
        <c:manualLayout>
          <c:layoutTarget val="inner"/>
          <c:xMode val="edge"/>
          <c:yMode val="edge"/>
          <c:x val="0.275943010335699"/>
          <c:y val="0.0201666687839022"/>
          <c:w val="0.614239997302264"/>
          <c:h val="0.945261899015123"/>
        </c:manualLayout>
      </c:layout>
      <c:bar3DChart>
        <c:barDir val="bar"/>
        <c:grouping val="clustered"/>
        <c:varyColors val="0"/>
        <c:ser>
          <c:idx val="0"/>
          <c:order val="0"/>
          <c:tx>
            <c:strRef>
              <c:f>Foglio1!$B$1</c:f>
              <c:strCache>
                <c:ptCount val="1"/>
                <c:pt idx="0">
                  <c:v>2014</c:v>
                </c:pt>
              </c:strCache>
            </c:strRef>
          </c:tx>
          <c:invertIfNegative val="0"/>
          <c:dLbls>
            <c:txPr>
              <a:bodyPr/>
              <a:lstStyle/>
              <a:p>
                <a:pPr>
                  <a:defRPr sz="1399">
                    <a:solidFill>
                      <a:schemeClr val="accent1">
                        <a:lumMod val="40000"/>
                        <a:lumOff val="60000"/>
                      </a:schemeClr>
                    </a:solidFill>
                  </a:defRPr>
                </a:pPr>
                <a:endParaRPr lang="it-IT"/>
              </a:p>
            </c:txPr>
            <c:showLegendKey val="0"/>
            <c:showVal val="1"/>
            <c:showCatName val="0"/>
            <c:showSerName val="0"/>
            <c:showPercent val="0"/>
            <c:showBubbleSize val="0"/>
            <c:showLeaderLines val="0"/>
          </c:dLbls>
          <c:cat>
            <c:strRef>
              <c:f>Foglio1!$A$2:$A$7</c:f>
              <c:strCache>
                <c:ptCount val="6"/>
                <c:pt idx="0">
                  <c:v>Igiene personale</c:v>
                </c:pt>
                <c:pt idx="1">
                  <c:v>Pulizia casa</c:v>
                </c:pt>
                <c:pt idx="2">
                  <c:v>Cucinare</c:v>
                </c:pt>
                <c:pt idx="3">
                  <c:v>Innaffiare</c:v>
                </c:pt>
                <c:pt idx="4">
                  <c:v>Bere</c:v>
                </c:pt>
                <c:pt idx="5">
                  <c:v>Altro</c:v>
                </c:pt>
              </c:strCache>
            </c:strRef>
          </c:cat>
          <c:val>
            <c:numRef>
              <c:f>Foglio1!$B$2:$B$7</c:f>
              <c:numCache>
                <c:formatCode>General</c:formatCode>
                <c:ptCount val="6"/>
                <c:pt idx="0">
                  <c:v>40.87</c:v>
                </c:pt>
                <c:pt idx="1">
                  <c:v>25.04</c:v>
                </c:pt>
                <c:pt idx="2">
                  <c:v>22.3</c:v>
                </c:pt>
                <c:pt idx="3">
                  <c:v>6.78</c:v>
                </c:pt>
                <c:pt idx="4">
                  <c:v>5.95</c:v>
                </c:pt>
                <c:pt idx="5">
                  <c:v>3.13</c:v>
                </c:pt>
              </c:numCache>
            </c:numRef>
          </c:val>
        </c:ser>
        <c:ser>
          <c:idx val="1"/>
          <c:order val="1"/>
          <c:tx>
            <c:strRef>
              <c:f>Foglio1!$C$1</c:f>
              <c:strCache>
                <c:ptCount val="1"/>
                <c:pt idx="0">
                  <c:v>2012</c:v>
                </c:pt>
              </c:strCache>
            </c:strRef>
          </c:tx>
          <c:spPr>
            <a:solidFill>
              <a:srgbClr val="C00000"/>
            </a:solidFill>
          </c:spPr>
          <c:invertIfNegative val="0"/>
          <c:dLbls>
            <c:txPr>
              <a:bodyPr/>
              <a:lstStyle/>
              <a:p>
                <a:pPr>
                  <a:defRPr sz="1399">
                    <a:solidFill>
                      <a:schemeClr val="tx1"/>
                    </a:solidFill>
                  </a:defRPr>
                </a:pPr>
                <a:endParaRPr lang="it-IT"/>
              </a:p>
            </c:txPr>
            <c:showLegendKey val="0"/>
            <c:showVal val="1"/>
            <c:showCatName val="0"/>
            <c:showSerName val="0"/>
            <c:showPercent val="0"/>
            <c:showBubbleSize val="0"/>
            <c:showLeaderLines val="0"/>
          </c:dLbls>
          <c:cat>
            <c:strRef>
              <c:f>Foglio1!$A$2:$A$7</c:f>
              <c:strCache>
                <c:ptCount val="6"/>
                <c:pt idx="0">
                  <c:v>Igiene personale</c:v>
                </c:pt>
                <c:pt idx="1">
                  <c:v>Pulizia casa</c:v>
                </c:pt>
                <c:pt idx="2">
                  <c:v>Cucinare</c:v>
                </c:pt>
                <c:pt idx="3">
                  <c:v>Innaffiare</c:v>
                </c:pt>
                <c:pt idx="4">
                  <c:v>Bere</c:v>
                </c:pt>
                <c:pt idx="5">
                  <c:v>Altro</c:v>
                </c:pt>
              </c:strCache>
            </c:strRef>
          </c:cat>
          <c:val>
            <c:numRef>
              <c:f>Foglio1!$C$2:$C$7</c:f>
              <c:numCache>
                <c:formatCode>General</c:formatCode>
                <c:ptCount val="6"/>
                <c:pt idx="0">
                  <c:v>39.95</c:v>
                </c:pt>
                <c:pt idx="1">
                  <c:v>24.18</c:v>
                </c:pt>
                <c:pt idx="2">
                  <c:v>21.4</c:v>
                </c:pt>
                <c:pt idx="3">
                  <c:v>6.5</c:v>
                </c:pt>
                <c:pt idx="4">
                  <c:v>4.67</c:v>
                </c:pt>
                <c:pt idx="5">
                  <c:v>2.6</c:v>
                </c:pt>
              </c:numCache>
            </c:numRef>
          </c:val>
        </c:ser>
        <c:dLbls>
          <c:showLegendKey val="0"/>
          <c:showVal val="0"/>
          <c:showCatName val="0"/>
          <c:showSerName val="0"/>
          <c:showPercent val="0"/>
          <c:showBubbleSize val="0"/>
        </c:dLbls>
        <c:gapWidth val="150"/>
        <c:shape val="box"/>
        <c:axId val="2069712776"/>
        <c:axId val="2069715816"/>
        <c:axId val="0"/>
      </c:bar3DChart>
      <c:catAx>
        <c:axId val="2069712776"/>
        <c:scaling>
          <c:orientation val="minMax"/>
        </c:scaling>
        <c:delete val="0"/>
        <c:axPos val="l"/>
        <c:numFmt formatCode="General" sourceLinked="1"/>
        <c:majorTickMark val="out"/>
        <c:minorTickMark val="none"/>
        <c:tickLblPos val="nextTo"/>
        <c:txPr>
          <a:bodyPr/>
          <a:lstStyle/>
          <a:p>
            <a:pPr>
              <a:defRPr sz="1800">
                <a:solidFill>
                  <a:schemeClr val="tx1"/>
                </a:solidFill>
              </a:defRPr>
            </a:pPr>
            <a:endParaRPr lang="it-IT"/>
          </a:p>
        </c:txPr>
        <c:crossAx val="2069715816"/>
        <c:crosses val="autoZero"/>
        <c:auto val="1"/>
        <c:lblAlgn val="ctr"/>
        <c:lblOffset val="100"/>
        <c:noMultiLvlLbl val="0"/>
      </c:catAx>
      <c:valAx>
        <c:axId val="2069715816"/>
        <c:scaling>
          <c:orientation val="minMax"/>
        </c:scaling>
        <c:delete val="1"/>
        <c:axPos val="b"/>
        <c:majorGridlines/>
        <c:numFmt formatCode="General" sourceLinked="1"/>
        <c:majorTickMark val="out"/>
        <c:minorTickMark val="none"/>
        <c:tickLblPos val="nextTo"/>
        <c:crossAx val="2069712776"/>
        <c:crosses val="autoZero"/>
        <c:crossBetween val="between"/>
      </c:valAx>
      <c:spPr>
        <a:gradFill>
          <a:gsLst>
            <a:gs pos="0">
              <a:schemeClr val="tx2">
                <a:lumMod val="85000"/>
                <a:lumOff val="15000"/>
              </a:schemeClr>
            </a:gs>
            <a:gs pos="35000">
              <a:schemeClr val="tx2">
                <a:lumMod val="85000"/>
                <a:lumOff val="15000"/>
              </a:schemeClr>
            </a:gs>
            <a:gs pos="64000">
              <a:schemeClr val="bg2">
                <a:lumMod val="65000"/>
                <a:lumOff val="35000"/>
              </a:schemeClr>
            </a:gs>
            <a:gs pos="81000">
              <a:schemeClr val="tx1">
                <a:lumMod val="75000"/>
              </a:schemeClr>
            </a:gs>
          </a:gsLst>
          <a:lin ang="5400000" scaled="0"/>
        </a:gradFill>
      </c:spPr>
    </c:plotArea>
    <c:legend>
      <c:legendPos val="r"/>
      <c:layout/>
      <c:overlay val="0"/>
      <c:txPr>
        <a:bodyPr/>
        <a:lstStyle/>
        <a:p>
          <a:pPr>
            <a:defRPr>
              <a:solidFill>
                <a:schemeClr val="bg2"/>
              </a:solidFill>
            </a:defRPr>
          </a:pPr>
          <a:endParaRPr lang="it-IT"/>
        </a:p>
      </c:txPr>
    </c:legend>
    <c:plotVisOnly val="1"/>
    <c:dispBlanksAs val="gap"/>
    <c:showDLblsOverMax val="0"/>
  </c:chart>
  <c:txPr>
    <a:bodyPr/>
    <a:lstStyle/>
    <a:p>
      <a:pPr>
        <a:defRPr sz="1799"/>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bg2"/>
                </a:solidFill>
                <a:latin typeface="Arial" pitchFamily="34" charset="0"/>
                <a:cs typeface="Arial" pitchFamily="34" charset="0"/>
              </a:defRPr>
            </a:pPr>
            <a:r>
              <a:rPr lang="en-US" sz="1400" dirty="0" err="1">
                <a:solidFill>
                  <a:schemeClr val="bg2"/>
                </a:solidFill>
                <a:latin typeface="Arial" pitchFamily="34" charset="0"/>
                <a:cs typeface="Arial" pitchFamily="34" charset="0"/>
              </a:rPr>
              <a:t>clienti</a:t>
            </a:r>
            <a:r>
              <a:rPr lang="en-US" sz="1400" dirty="0">
                <a:solidFill>
                  <a:schemeClr val="bg2"/>
                </a:solidFill>
                <a:latin typeface="Arial" pitchFamily="34" charset="0"/>
                <a:cs typeface="Arial" pitchFamily="34" charset="0"/>
              </a:rPr>
              <a:t> </a:t>
            </a:r>
            <a:r>
              <a:rPr lang="en-US" sz="1400" dirty="0" smtClean="0">
                <a:solidFill>
                  <a:schemeClr val="bg2"/>
                </a:solidFill>
                <a:latin typeface="Arial" pitchFamily="34" charset="0"/>
                <a:cs typeface="Arial" pitchFamily="34" charset="0"/>
              </a:rPr>
              <a:t>2008</a:t>
            </a:r>
            <a:br>
              <a:rPr lang="en-US" sz="1400" dirty="0" smtClean="0">
                <a:solidFill>
                  <a:schemeClr val="bg2"/>
                </a:solidFill>
                <a:latin typeface="Arial" pitchFamily="34" charset="0"/>
                <a:cs typeface="Arial" pitchFamily="34" charset="0"/>
              </a:rPr>
            </a:br>
            <a:r>
              <a:rPr lang="en-US" sz="1400" dirty="0" err="1" smtClean="0">
                <a:solidFill>
                  <a:schemeClr val="bg2"/>
                </a:solidFill>
                <a:latin typeface="Arial" pitchFamily="34" charset="0"/>
                <a:cs typeface="Arial" pitchFamily="34" charset="0"/>
              </a:rPr>
              <a:t>anche</a:t>
            </a:r>
            <a:r>
              <a:rPr lang="en-US" sz="1400" dirty="0" smtClean="0">
                <a:solidFill>
                  <a:schemeClr val="bg2"/>
                </a:solidFill>
                <a:latin typeface="Arial" pitchFamily="34" charset="0"/>
                <a:cs typeface="Arial" pitchFamily="34" charset="0"/>
              </a:rPr>
              <a:t> </a:t>
            </a:r>
            <a:r>
              <a:rPr lang="en-US" sz="1400" dirty="0" err="1">
                <a:solidFill>
                  <a:schemeClr val="bg2"/>
                </a:solidFill>
                <a:latin typeface="Arial" pitchFamily="34" charset="0"/>
                <a:cs typeface="Arial" pitchFamily="34" charset="0"/>
              </a:rPr>
              <a:t>servizio</a:t>
            </a:r>
            <a:r>
              <a:rPr lang="en-US" sz="1400" dirty="0" smtClean="0">
                <a:solidFill>
                  <a:schemeClr val="bg2"/>
                </a:solidFill>
                <a:latin typeface="Arial" pitchFamily="34" charset="0"/>
                <a:cs typeface="Arial" pitchFamily="34" charset="0"/>
              </a:rPr>
              <a:t> </a:t>
            </a:r>
            <a:r>
              <a:rPr lang="en-US" sz="1400" dirty="0" err="1" smtClean="0">
                <a:solidFill>
                  <a:schemeClr val="bg2"/>
                </a:solidFill>
                <a:latin typeface="Arial" pitchFamily="34" charset="0"/>
                <a:cs typeface="Arial" pitchFamily="34" charset="0"/>
              </a:rPr>
              <a:t>acqua</a:t>
            </a:r>
            <a:r>
              <a:rPr lang="en-US" sz="1400" dirty="0" smtClean="0">
                <a:solidFill>
                  <a:schemeClr val="bg2"/>
                </a:solidFill>
                <a:latin typeface="Arial" pitchFamily="34" charset="0"/>
                <a:cs typeface="Arial" pitchFamily="34" charset="0"/>
              </a:rPr>
              <a:t>  89,80%</a:t>
            </a:r>
            <a:endParaRPr lang="en-US" sz="1200" dirty="0">
              <a:solidFill>
                <a:schemeClr val="bg2"/>
              </a:solidFill>
              <a:latin typeface="Arial" pitchFamily="34" charset="0"/>
              <a:cs typeface="Arial"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245885445941793"/>
          <c:w val="0.91518275754553"/>
          <c:h val="0.744866152393558"/>
        </c:manualLayout>
      </c:layout>
      <c:pie3DChart>
        <c:varyColors val="1"/>
        <c:ser>
          <c:idx val="0"/>
          <c:order val="0"/>
          <c:tx>
            <c:strRef>
              <c:f>Foglio1!$B$1</c:f>
              <c:strCache>
                <c:ptCount val="1"/>
                <c:pt idx="0">
                  <c:v>clienti anche servizio acqua</c:v>
                </c:pt>
              </c:strCache>
            </c:strRef>
          </c:tx>
          <c:spPr>
            <a:gradFill>
              <a:gsLst>
                <a:gs pos="0">
                  <a:srgbClr val="03D4A8"/>
                </a:gs>
                <a:gs pos="25000">
                  <a:srgbClr val="21D6E0"/>
                </a:gs>
                <a:gs pos="75000">
                  <a:srgbClr val="0087E6"/>
                </a:gs>
                <a:gs pos="100000">
                  <a:srgbClr val="005CBF"/>
                </a:gs>
              </a:gsLst>
              <a:lin ang="5400000" scaled="0"/>
            </a:gradFill>
            <a:effectLst>
              <a:outerShdw blurRad="50800" dist="50800" dir="5400000" algn="ctr" rotWithShape="0">
                <a:schemeClr val="tx2">
                  <a:lumMod val="50000"/>
                  <a:lumOff val="50000"/>
                </a:schemeClr>
              </a:outerShdw>
            </a:effectLst>
          </c:spPr>
          <c:dPt>
            <c:idx val="0"/>
            <c:bubble3D val="0"/>
          </c:dPt>
          <c:dPt>
            <c:idx val="1"/>
            <c:bubble3D val="0"/>
            <c:explosion val="15"/>
            <c:spPr>
              <a:solidFill>
                <a:srgbClr val="FF0005"/>
              </a:solidFill>
              <a:effectLst>
                <a:outerShdw blurRad="50800" dist="50800" dir="5400000" algn="ctr" rotWithShape="0">
                  <a:schemeClr val="tx2">
                    <a:lumMod val="50000"/>
                    <a:lumOff val="50000"/>
                  </a:schemeClr>
                </a:outerShdw>
              </a:effectLst>
            </c:spPr>
          </c:dPt>
          <c:cat>
            <c:strRef>
              <c:f>Foglio1!$A$2:$A$3</c:f>
              <c:strCache>
                <c:ptCount val="2"/>
                <c:pt idx="0">
                  <c:v>clienti anche servizio acqua</c:v>
                </c:pt>
                <c:pt idx="1">
                  <c:v>2° trim.</c:v>
                </c:pt>
              </c:strCache>
            </c:strRef>
          </c:cat>
          <c:val>
            <c:numRef>
              <c:f>Foglio1!$B$2:$B$3</c:f>
              <c:numCache>
                <c:formatCode>0.00%</c:formatCode>
                <c:ptCount val="2"/>
                <c:pt idx="0">
                  <c:v>0.898</c:v>
                </c:pt>
                <c:pt idx="1">
                  <c:v>0.102</c:v>
                </c:pt>
              </c:numCache>
            </c:numRef>
          </c:val>
        </c:ser>
        <c:dLbls>
          <c:showLegendKey val="0"/>
          <c:showVal val="0"/>
          <c:showCatName val="0"/>
          <c:showSerName val="0"/>
          <c:showPercent val="0"/>
          <c:showBubbleSize val="0"/>
          <c:showLeaderLines val="1"/>
        </c:dLbls>
      </c:pie3DChart>
      <c:spPr>
        <a:noFill/>
        <a:ln w="26026">
          <a:noFill/>
        </a:ln>
      </c:spPr>
    </c:plotArea>
    <c:plotVisOnly val="1"/>
    <c:dispBlanksAs val="zero"/>
    <c:showDLblsOverMax val="0"/>
  </c:chart>
  <c:spPr>
    <a:effectLst>
      <a:innerShdw blurRad="63500" dist="50800" dir="13500000">
        <a:prstClr val="black">
          <a:alpha val="50000"/>
        </a:prstClr>
      </a:innerShdw>
    </a:effectLst>
  </c:spPr>
  <c:txPr>
    <a:bodyPr/>
    <a:lstStyle/>
    <a:p>
      <a:pPr>
        <a:defRPr sz="1844"/>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bg2"/>
                </a:solidFill>
                <a:latin typeface="Arial" pitchFamily="34" charset="0"/>
                <a:cs typeface="Arial" pitchFamily="34" charset="0"/>
              </a:defRPr>
            </a:pPr>
            <a:r>
              <a:rPr lang="en-US" sz="1400" dirty="0" err="1">
                <a:solidFill>
                  <a:schemeClr val="bg2"/>
                </a:solidFill>
                <a:latin typeface="Arial" pitchFamily="34" charset="0"/>
                <a:cs typeface="Arial" pitchFamily="34" charset="0"/>
              </a:rPr>
              <a:t>clienti</a:t>
            </a:r>
            <a:r>
              <a:rPr lang="en-US" sz="1400" dirty="0">
                <a:solidFill>
                  <a:schemeClr val="bg2"/>
                </a:solidFill>
                <a:latin typeface="Arial" pitchFamily="34" charset="0"/>
                <a:cs typeface="Arial" pitchFamily="34" charset="0"/>
              </a:rPr>
              <a:t> </a:t>
            </a:r>
            <a:r>
              <a:rPr lang="en-US" sz="1400" dirty="0" smtClean="0">
                <a:solidFill>
                  <a:schemeClr val="bg2"/>
                </a:solidFill>
                <a:latin typeface="Arial" pitchFamily="34" charset="0"/>
                <a:cs typeface="Arial" pitchFamily="34" charset="0"/>
              </a:rPr>
              <a:t>2010</a:t>
            </a:r>
            <a:br>
              <a:rPr lang="en-US" sz="1400" dirty="0" smtClean="0">
                <a:solidFill>
                  <a:schemeClr val="bg2"/>
                </a:solidFill>
                <a:latin typeface="Arial" pitchFamily="34" charset="0"/>
                <a:cs typeface="Arial" pitchFamily="34" charset="0"/>
              </a:rPr>
            </a:br>
            <a:r>
              <a:rPr lang="en-US" sz="1400" dirty="0" err="1" smtClean="0">
                <a:solidFill>
                  <a:schemeClr val="bg2"/>
                </a:solidFill>
                <a:latin typeface="Arial" pitchFamily="34" charset="0"/>
                <a:cs typeface="Arial" pitchFamily="34" charset="0"/>
              </a:rPr>
              <a:t>anche</a:t>
            </a:r>
            <a:r>
              <a:rPr lang="en-US" sz="1400" dirty="0" smtClean="0">
                <a:solidFill>
                  <a:schemeClr val="bg2"/>
                </a:solidFill>
                <a:latin typeface="Arial" pitchFamily="34" charset="0"/>
                <a:cs typeface="Arial" pitchFamily="34" charset="0"/>
              </a:rPr>
              <a:t> </a:t>
            </a:r>
            <a:r>
              <a:rPr lang="en-US" sz="1400" dirty="0" err="1">
                <a:solidFill>
                  <a:schemeClr val="bg2"/>
                </a:solidFill>
                <a:latin typeface="Arial" pitchFamily="34" charset="0"/>
                <a:cs typeface="Arial" pitchFamily="34" charset="0"/>
              </a:rPr>
              <a:t>servizio</a:t>
            </a:r>
            <a:r>
              <a:rPr lang="en-US" sz="1400" dirty="0" smtClean="0">
                <a:solidFill>
                  <a:schemeClr val="bg2"/>
                </a:solidFill>
                <a:latin typeface="Arial" pitchFamily="34" charset="0"/>
                <a:cs typeface="Arial" pitchFamily="34" charset="0"/>
              </a:rPr>
              <a:t> </a:t>
            </a:r>
            <a:r>
              <a:rPr lang="en-US" sz="1400" dirty="0" err="1" smtClean="0">
                <a:solidFill>
                  <a:schemeClr val="bg2"/>
                </a:solidFill>
                <a:latin typeface="Arial" pitchFamily="34" charset="0"/>
                <a:cs typeface="Arial" pitchFamily="34" charset="0"/>
              </a:rPr>
              <a:t>acqua</a:t>
            </a:r>
            <a:r>
              <a:rPr lang="en-US" sz="1400" dirty="0" smtClean="0">
                <a:solidFill>
                  <a:schemeClr val="bg2"/>
                </a:solidFill>
                <a:latin typeface="Arial" pitchFamily="34" charset="0"/>
                <a:cs typeface="Arial" pitchFamily="34" charset="0"/>
              </a:rPr>
              <a:t>  80,90%</a:t>
            </a:r>
            <a:endParaRPr lang="en-US" sz="1400" dirty="0">
              <a:solidFill>
                <a:schemeClr val="bg2"/>
              </a:solidFill>
              <a:latin typeface="Arial" pitchFamily="34" charset="0"/>
              <a:cs typeface="Arial"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245885445941793"/>
          <c:w val="0.91518275754553"/>
          <c:h val="0.744866152393558"/>
        </c:manualLayout>
      </c:layout>
      <c:pie3DChart>
        <c:varyColors val="1"/>
        <c:ser>
          <c:idx val="0"/>
          <c:order val="0"/>
          <c:tx>
            <c:strRef>
              <c:f>Foglio1!$B$1</c:f>
              <c:strCache>
                <c:ptCount val="1"/>
                <c:pt idx="0">
                  <c:v>clienti anche servizio acqua</c:v>
                </c:pt>
              </c:strCache>
            </c:strRef>
          </c:tx>
          <c:spPr>
            <a:gradFill>
              <a:gsLst>
                <a:gs pos="0">
                  <a:srgbClr val="03D4A8"/>
                </a:gs>
                <a:gs pos="25000">
                  <a:srgbClr val="21D6E0"/>
                </a:gs>
                <a:gs pos="75000">
                  <a:srgbClr val="0087E6"/>
                </a:gs>
                <a:gs pos="100000">
                  <a:srgbClr val="005CBF"/>
                </a:gs>
              </a:gsLst>
              <a:lin ang="5400000" scaled="0"/>
            </a:gradFill>
            <a:effectLst>
              <a:outerShdw blurRad="50800" dist="50800" dir="5400000" algn="ctr" rotWithShape="0">
                <a:schemeClr val="tx2">
                  <a:lumMod val="50000"/>
                  <a:lumOff val="50000"/>
                </a:schemeClr>
              </a:outerShdw>
            </a:effectLst>
          </c:spPr>
          <c:dPt>
            <c:idx val="0"/>
            <c:bubble3D val="0"/>
          </c:dPt>
          <c:dPt>
            <c:idx val="1"/>
            <c:bubble3D val="0"/>
            <c:explosion val="13"/>
            <c:spPr>
              <a:solidFill>
                <a:srgbClr val="FF0005"/>
              </a:solidFill>
              <a:effectLst>
                <a:outerShdw blurRad="50800" dist="50800" dir="5400000" algn="ctr" rotWithShape="0">
                  <a:schemeClr val="tx2">
                    <a:lumMod val="50000"/>
                    <a:lumOff val="50000"/>
                  </a:schemeClr>
                </a:outerShdw>
              </a:effectLst>
            </c:spPr>
          </c:dPt>
          <c:cat>
            <c:strRef>
              <c:f>Foglio1!$A$2:$A$3</c:f>
              <c:strCache>
                <c:ptCount val="2"/>
                <c:pt idx="0">
                  <c:v>clienti anche servizio acqua</c:v>
                </c:pt>
                <c:pt idx="1">
                  <c:v>2° trim.</c:v>
                </c:pt>
              </c:strCache>
            </c:strRef>
          </c:cat>
          <c:val>
            <c:numRef>
              <c:f>Foglio1!$B$2:$B$3</c:f>
              <c:numCache>
                <c:formatCode>0.00%</c:formatCode>
                <c:ptCount val="2"/>
                <c:pt idx="0">
                  <c:v>0.809</c:v>
                </c:pt>
                <c:pt idx="1">
                  <c:v>0.191</c:v>
                </c:pt>
              </c:numCache>
            </c:numRef>
          </c:val>
        </c:ser>
        <c:dLbls>
          <c:showLegendKey val="0"/>
          <c:showVal val="0"/>
          <c:showCatName val="0"/>
          <c:showSerName val="0"/>
          <c:showPercent val="0"/>
          <c:showBubbleSize val="0"/>
          <c:showLeaderLines val="1"/>
        </c:dLbls>
      </c:pie3DChart>
      <c:spPr>
        <a:noFill/>
        <a:ln w="22968">
          <a:noFill/>
        </a:ln>
      </c:spPr>
    </c:plotArea>
    <c:plotVisOnly val="1"/>
    <c:dispBlanksAs val="zero"/>
    <c:showDLblsOverMax val="0"/>
  </c:chart>
  <c:spPr>
    <a:effectLst>
      <a:innerShdw blurRad="63500" dist="50800" dir="13500000">
        <a:prstClr val="black">
          <a:alpha val="50000"/>
        </a:prstClr>
      </a:innerShdw>
    </a:effectLst>
  </c:spPr>
  <c:txPr>
    <a:bodyPr/>
    <a:lstStyle/>
    <a:p>
      <a:pPr>
        <a:defRPr sz="1628"/>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891" tIns="45446" rIns="90891" bIns="45446" numCol="1" anchor="t" anchorCtr="0" compatLnSpc="1">
            <a:prstTxWarp prst="textNoShape">
              <a:avLst/>
            </a:prstTxWarp>
          </a:bodyPr>
          <a:lstStyle>
            <a:lvl1pPr defTabSz="909638">
              <a:defRPr sz="1200" b="0"/>
            </a:lvl1pPr>
          </a:lstStyle>
          <a:p>
            <a:endParaRPr lang="it-IT"/>
          </a:p>
        </p:txBody>
      </p:sp>
      <p:sp>
        <p:nvSpPr>
          <p:cNvPr id="59395" name="Rectangle 3"/>
          <p:cNvSpPr>
            <a:spLocks noGrp="1" noChangeArrowheads="1"/>
          </p:cNvSpPr>
          <p:nvPr>
            <p:ph type="dt" sz="quarter" idx="1"/>
          </p:nvPr>
        </p:nvSpPr>
        <p:spPr bwMode="auto">
          <a:xfrm>
            <a:off x="3821113" y="0"/>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891" tIns="45446" rIns="90891" bIns="45446" numCol="1" anchor="t" anchorCtr="0" compatLnSpc="1">
            <a:prstTxWarp prst="textNoShape">
              <a:avLst/>
            </a:prstTxWarp>
          </a:bodyPr>
          <a:lstStyle>
            <a:lvl1pPr algn="r" defTabSz="909638">
              <a:defRPr sz="1200" b="0"/>
            </a:lvl1pPr>
          </a:lstStyle>
          <a:p>
            <a:endParaRPr lang="it-IT"/>
          </a:p>
        </p:txBody>
      </p:sp>
      <p:sp>
        <p:nvSpPr>
          <p:cNvPr id="59396" name="Rectangle 4"/>
          <p:cNvSpPr>
            <a:spLocks noGrp="1" noChangeArrowheads="1"/>
          </p:cNvSpPr>
          <p:nvPr>
            <p:ph type="ftr" sz="quarter" idx="2"/>
          </p:nvPr>
        </p:nvSpPr>
        <p:spPr bwMode="auto">
          <a:xfrm>
            <a:off x="0" y="9385300"/>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891" tIns="45446" rIns="90891" bIns="45446" numCol="1" anchor="b" anchorCtr="0" compatLnSpc="1">
            <a:prstTxWarp prst="textNoShape">
              <a:avLst/>
            </a:prstTxWarp>
          </a:bodyPr>
          <a:lstStyle>
            <a:lvl1pPr defTabSz="909638">
              <a:defRPr sz="1200" b="0"/>
            </a:lvl1pPr>
          </a:lstStyle>
          <a:p>
            <a:endParaRPr lang="it-IT"/>
          </a:p>
        </p:txBody>
      </p:sp>
      <p:sp>
        <p:nvSpPr>
          <p:cNvPr id="59397" name="Rectangle 5"/>
          <p:cNvSpPr>
            <a:spLocks noGrp="1" noChangeArrowheads="1"/>
          </p:cNvSpPr>
          <p:nvPr>
            <p:ph type="sldNum" sz="quarter" idx="3"/>
          </p:nvPr>
        </p:nvSpPr>
        <p:spPr bwMode="auto">
          <a:xfrm>
            <a:off x="3821113" y="9385300"/>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891" tIns="45446" rIns="90891" bIns="45446" numCol="1" anchor="b" anchorCtr="0" compatLnSpc="1">
            <a:prstTxWarp prst="textNoShape">
              <a:avLst/>
            </a:prstTxWarp>
          </a:bodyPr>
          <a:lstStyle>
            <a:lvl1pPr algn="r" defTabSz="909638">
              <a:defRPr sz="1200" b="0"/>
            </a:lvl1pPr>
          </a:lstStyle>
          <a:p>
            <a:fld id="{C336598F-C3CC-2F4A-8DF8-6EB97837388F}" type="slidenum">
              <a:rPr lang="it-IT"/>
              <a:pPr/>
              <a:t>‹n.›</a:t>
            </a:fld>
            <a:endParaRPr lang="it-IT"/>
          </a:p>
        </p:txBody>
      </p:sp>
    </p:spTree>
    <p:extLst>
      <p:ext uri="{BB962C8B-B14F-4D97-AF65-F5344CB8AC3E}">
        <p14:creationId xmlns:p14="http://schemas.microsoft.com/office/powerpoint/2010/main" val="3081121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479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891" tIns="45446" rIns="90891" bIns="45446" numCol="1" anchor="t" anchorCtr="0" compatLnSpc="1">
            <a:prstTxWarp prst="textNoShape">
              <a:avLst/>
            </a:prstTxWarp>
          </a:bodyPr>
          <a:lstStyle>
            <a:lvl1pPr defTabSz="909638">
              <a:defRPr sz="1200" b="0"/>
            </a:lvl1pPr>
          </a:lstStyle>
          <a:p>
            <a:endParaRPr lang="it-IT"/>
          </a:p>
        </p:txBody>
      </p:sp>
      <p:sp>
        <p:nvSpPr>
          <p:cNvPr id="135171" name="Rectangle 3"/>
          <p:cNvSpPr>
            <a:spLocks noGrp="1" noChangeArrowheads="1"/>
          </p:cNvSpPr>
          <p:nvPr>
            <p:ph type="dt" idx="1"/>
          </p:nvPr>
        </p:nvSpPr>
        <p:spPr bwMode="auto">
          <a:xfrm>
            <a:off x="3856038" y="0"/>
            <a:ext cx="28717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891" tIns="45446" rIns="90891" bIns="45446" numCol="1" anchor="t" anchorCtr="0" compatLnSpc="1">
            <a:prstTxWarp prst="textNoShape">
              <a:avLst/>
            </a:prstTxWarp>
          </a:bodyPr>
          <a:lstStyle>
            <a:lvl1pPr algn="r" defTabSz="909638">
              <a:defRPr sz="1200" b="0"/>
            </a:lvl1pPr>
          </a:lstStyle>
          <a:p>
            <a:endParaRPr lang="it-IT"/>
          </a:p>
        </p:txBody>
      </p:sp>
      <p:sp>
        <p:nvSpPr>
          <p:cNvPr id="135172" name="Rectangle 4"/>
          <p:cNvSpPr>
            <a:spLocks noGrp="1" noRot="1" noChangeAspect="1" noChangeArrowheads="1" noTextEdit="1"/>
          </p:cNvSpPr>
          <p:nvPr>
            <p:ph type="sldImg" idx="2"/>
          </p:nvPr>
        </p:nvSpPr>
        <p:spPr bwMode="auto">
          <a:xfrm>
            <a:off x="887413" y="758825"/>
            <a:ext cx="4954587" cy="37163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35173" name="Rectangle 5"/>
          <p:cNvSpPr>
            <a:spLocks noGrp="1" noChangeArrowheads="1"/>
          </p:cNvSpPr>
          <p:nvPr>
            <p:ph type="body" sz="quarter" idx="3"/>
          </p:nvPr>
        </p:nvSpPr>
        <p:spPr bwMode="auto">
          <a:xfrm>
            <a:off x="906463" y="4702175"/>
            <a:ext cx="49149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891" tIns="45446" rIns="90891" bIns="45446"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5174" name="Rectangle 6"/>
          <p:cNvSpPr>
            <a:spLocks noGrp="1" noChangeArrowheads="1"/>
          </p:cNvSpPr>
          <p:nvPr>
            <p:ph type="ftr" sz="quarter" idx="4"/>
          </p:nvPr>
        </p:nvSpPr>
        <p:spPr bwMode="auto">
          <a:xfrm>
            <a:off x="0" y="9404350"/>
            <a:ext cx="2947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891" tIns="45446" rIns="90891" bIns="45446" numCol="1" anchor="b" anchorCtr="0" compatLnSpc="1">
            <a:prstTxWarp prst="textNoShape">
              <a:avLst/>
            </a:prstTxWarp>
          </a:bodyPr>
          <a:lstStyle>
            <a:lvl1pPr defTabSz="909638">
              <a:defRPr sz="1200" b="0"/>
            </a:lvl1pPr>
          </a:lstStyle>
          <a:p>
            <a:endParaRPr lang="it-IT"/>
          </a:p>
        </p:txBody>
      </p:sp>
      <p:sp>
        <p:nvSpPr>
          <p:cNvPr id="135175" name="Rectangle 7"/>
          <p:cNvSpPr>
            <a:spLocks noGrp="1" noChangeArrowheads="1"/>
          </p:cNvSpPr>
          <p:nvPr>
            <p:ph type="sldNum" sz="quarter" idx="5"/>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891" tIns="45446" rIns="90891" bIns="45446" numCol="1" anchor="b" anchorCtr="0" compatLnSpc="1">
            <a:prstTxWarp prst="textNoShape">
              <a:avLst/>
            </a:prstTxWarp>
          </a:bodyPr>
          <a:lstStyle>
            <a:lvl1pPr algn="r" defTabSz="909638">
              <a:defRPr sz="1200" b="0"/>
            </a:lvl1pPr>
          </a:lstStyle>
          <a:p>
            <a:fld id="{D7108F34-F945-E04D-AAC9-3B657AB870B0}" type="slidenum">
              <a:rPr lang="it-IT"/>
              <a:pPr/>
              <a:t>‹n.›</a:t>
            </a:fld>
            <a:endParaRPr lang="it-IT"/>
          </a:p>
        </p:txBody>
      </p:sp>
    </p:spTree>
    <p:extLst>
      <p:ext uri="{BB962C8B-B14F-4D97-AF65-F5344CB8AC3E}">
        <p14:creationId xmlns:p14="http://schemas.microsoft.com/office/powerpoint/2010/main" val="23689735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a:t>
            </a:fld>
            <a:endParaRPr lang="it-IT"/>
          </a:p>
        </p:txBody>
      </p:sp>
    </p:spTree>
    <p:extLst>
      <p:ext uri="{BB962C8B-B14F-4D97-AF65-F5344CB8AC3E}">
        <p14:creationId xmlns:p14="http://schemas.microsoft.com/office/powerpoint/2010/main" val="23998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11</a:t>
            </a:fld>
            <a:endParaRPr lang="it-IT"/>
          </a:p>
        </p:txBody>
      </p:sp>
    </p:spTree>
    <p:extLst>
      <p:ext uri="{BB962C8B-B14F-4D97-AF65-F5344CB8AC3E}">
        <p14:creationId xmlns:p14="http://schemas.microsoft.com/office/powerpoint/2010/main" val="1801687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12</a:t>
            </a:fld>
            <a:endParaRPr lang="it-IT"/>
          </a:p>
        </p:txBody>
      </p:sp>
    </p:spTree>
    <p:extLst>
      <p:ext uri="{BB962C8B-B14F-4D97-AF65-F5344CB8AC3E}">
        <p14:creationId xmlns:p14="http://schemas.microsoft.com/office/powerpoint/2010/main" val="386660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13</a:t>
            </a:fld>
            <a:endParaRPr lang="it-IT"/>
          </a:p>
        </p:txBody>
      </p:sp>
    </p:spTree>
    <p:extLst>
      <p:ext uri="{BB962C8B-B14F-4D97-AF65-F5344CB8AC3E}">
        <p14:creationId xmlns:p14="http://schemas.microsoft.com/office/powerpoint/2010/main" val="317769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14</a:t>
            </a:fld>
            <a:endParaRPr lang="it-IT"/>
          </a:p>
        </p:txBody>
      </p:sp>
    </p:spTree>
    <p:extLst>
      <p:ext uri="{BB962C8B-B14F-4D97-AF65-F5344CB8AC3E}">
        <p14:creationId xmlns:p14="http://schemas.microsoft.com/office/powerpoint/2010/main" val="317769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r>
              <a:rPr lang="it-IT" baseline="0" dirty="0" smtClean="0"/>
              <a:t> nuova</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15</a:t>
            </a:fld>
            <a:endParaRPr lang="it-IT"/>
          </a:p>
        </p:txBody>
      </p:sp>
    </p:spTree>
    <p:extLst>
      <p:ext uri="{BB962C8B-B14F-4D97-AF65-F5344CB8AC3E}">
        <p14:creationId xmlns:p14="http://schemas.microsoft.com/office/powerpoint/2010/main" val="411308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16</a:t>
            </a:fld>
            <a:endParaRPr lang="it-IT"/>
          </a:p>
        </p:txBody>
      </p:sp>
    </p:spTree>
    <p:extLst>
      <p:ext uri="{BB962C8B-B14F-4D97-AF65-F5344CB8AC3E}">
        <p14:creationId xmlns:p14="http://schemas.microsoft.com/office/powerpoint/2010/main" val="4113083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17</a:t>
            </a:fld>
            <a:endParaRPr lang="it-IT"/>
          </a:p>
        </p:txBody>
      </p:sp>
    </p:spTree>
    <p:extLst>
      <p:ext uri="{BB962C8B-B14F-4D97-AF65-F5344CB8AC3E}">
        <p14:creationId xmlns:p14="http://schemas.microsoft.com/office/powerpoint/2010/main" val="2240596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18</a:t>
            </a:fld>
            <a:endParaRPr lang="it-IT"/>
          </a:p>
        </p:txBody>
      </p:sp>
    </p:spTree>
    <p:extLst>
      <p:ext uri="{BB962C8B-B14F-4D97-AF65-F5344CB8AC3E}">
        <p14:creationId xmlns:p14="http://schemas.microsoft.com/office/powerpoint/2010/main" val="3448330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19</a:t>
            </a:fld>
            <a:endParaRPr lang="it-IT"/>
          </a:p>
        </p:txBody>
      </p:sp>
    </p:spTree>
    <p:extLst>
      <p:ext uri="{BB962C8B-B14F-4D97-AF65-F5344CB8AC3E}">
        <p14:creationId xmlns:p14="http://schemas.microsoft.com/office/powerpoint/2010/main" val="202470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20</a:t>
            </a:fld>
            <a:endParaRPr lang="it-IT"/>
          </a:p>
        </p:txBody>
      </p:sp>
    </p:spTree>
    <p:extLst>
      <p:ext uri="{BB962C8B-B14F-4D97-AF65-F5344CB8AC3E}">
        <p14:creationId xmlns:p14="http://schemas.microsoft.com/office/powerpoint/2010/main" val="273745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a:t>
            </a:fld>
            <a:endParaRPr lang="it-IT"/>
          </a:p>
        </p:txBody>
      </p:sp>
    </p:spTree>
    <p:extLst>
      <p:ext uri="{BB962C8B-B14F-4D97-AF65-F5344CB8AC3E}">
        <p14:creationId xmlns:p14="http://schemas.microsoft.com/office/powerpoint/2010/main" val="610073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21</a:t>
            </a:fld>
            <a:endParaRPr lang="it-IT"/>
          </a:p>
        </p:txBody>
      </p:sp>
    </p:spTree>
    <p:extLst>
      <p:ext uri="{BB962C8B-B14F-4D97-AF65-F5344CB8AC3E}">
        <p14:creationId xmlns:p14="http://schemas.microsoft.com/office/powerpoint/2010/main" val="273745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22</a:t>
            </a:fld>
            <a:endParaRPr lang="it-IT"/>
          </a:p>
        </p:txBody>
      </p:sp>
    </p:spTree>
    <p:extLst>
      <p:ext uri="{BB962C8B-B14F-4D97-AF65-F5344CB8AC3E}">
        <p14:creationId xmlns:p14="http://schemas.microsoft.com/office/powerpoint/2010/main" val="273745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23</a:t>
            </a:fld>
            <a:endParaRPr lang="it-IT"/>
          </a:p>
        </p:txBody>
      </p:sp>
    </p:spTree>
    <p:extLst>
      <p:ext uri="{BB962C8B-B14F-4D97-AF65-F5344CB8AC3E}">
        <p14:creationId xmlns:p14="http://schemas.microsoft.com/office/powerpoint/2010/main" val="2625724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p>
          <a:p>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24</a:t>
            </a:fld>
            <a:endParaRPr lang="it-IT"/>
          </a:p>
        </p:txBody>
      </p:sp>
    </p:spTree>
    <p:extLst>
      <p:ext uri="{BB962C8B-B14F-4D97-AF65-F5344CB8AC3E}">
        <p14:creationId xmlns:p14="http://schemas.microsoft.com/office/powerpoint/2010/main" val="1529932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25</a:t>
            </a:fld>
            <a:endParaRPr lang="it-IT"/>
          </a:p>
        </p:txBody>
      </p:sp>
    </p:spTree>
    <p:extLst>
      <p:ext uri="{BB962C8B-B14F-4D97-AF65-F5344CB8AC3E}">
        <p14:creationId xmlns:p14="http://schemas.microsoft.com/office/powerpoint/2010/main" val="3470216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26</a:t>
            </a:fld>
            <a:endParaRPr lang="it-IT"/>
          </a:p>
        </p:txBody>
      </p:sp>
    </p:spTree>
    <p:extLst>
      <p:ext uri="{BB962C8B-B14F-4D97-AF65-F5344CB8AC3E}">
        <p14:creationId xmlns:p14="http://schemas.microsoft.com/office/powerpoint/2010/main" val="2564693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27</a:t>
            </a:fld>
            <a:endParaRPr lang="it-IT"/>
          </a:p>
        </p:txBody>
      </p:sp>
    </p:spTree>
    <p:extLst>
      <p:ext uri="{BB962C8B-B14F-4D97-AF65-F5344CB8AC3E}">
        <p14:creationId xmlns:p14="http://schemas.microsoft.com/office/powerpoint/2010/main" val="2611363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C279017F-9A9B-264A-8D13-57EE1AD87D30}" type="slidenum">
              <a:rPr lang="it-IT"/>
              <a:pPr/>
              <a:t>28</a:t>
            </a:fld>
            <a:endParaRPr lang="it-IT"/>
          </a:p>
        </p:txBody>
      </p:sp>
      <p:sp>
        <p:nvSpPr>
          <p:cNvPr id="305154" name="Rectangle 8"/>
          <p:cNvSpPr txBox="1">
            <a:spLocks noGrp="1" noChangeArrowheads="1"/>
          </p:cNvSpPr>
          <p:nvPr/>
        </p:nvSpPr>
        <p:spPr bwMode="auto">
          <a:xfrm>
            <a:off x="3857625" y="9402763"/>
            <a:ext cx="28686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720" tIns="45360" rIns="90720" bIns="4536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algn="r">
              <a:buClr>
                <a:srgbClr val="000000"/>
              </a:buClr>
              <a:buSzPct val="100000"/>
              <a:buFont typeface="Times New Roman" charset="0"/>
              <a:buNone/>
            </a:pPr>
            <a:fld id="{919B5980-6D66-4E4F-8840-B0BF6322CE88}" type="slidenum">
              <a:rPr lang="it-IT" sz="1200" b="0">
                <a:solidFill>
                  <a:srgbClr val="000000"/>
                </a:solidFill>
                <a:cs typeface="Arial Unicode MS" charset="0"/>
              </a:rPr>
              <a:pPr algn="r">
                <a:buClr>
                  <a:srgbClr val="000000"/>
                </a:buClr>
                <a:buSzPct val="100000"/>
                <a:buFont typeface="Times New Roman" charset="0"/>
                <a:buNone/>
              </a:pPr>
              <a:t>28</a:t>
            </a:fld>
            <a:endParaRPr lang="it-IT" sz="1200" b="0">
              <a:solidFill>
                <a:srgbClr val="000000"/>
              </a:solidFill>
              <a:cs typeface="Arial Unicode MS" charset="0"/>
            </a:endParaRPr>
          </a:p>
        </p:txBody>
      </p:sp>
      <p:sp>
        <p:nvSpPr>
          <p:cNvPr id="305155" name="Text Box 1"/>
          <p:cNvSpPr txBox="1">
            <a:spLocks noChangeArrowheads="1"/>
          </p:cNvSpPr>
          <p:nvPr/>
        </p:nvSpPr>
        <p:spPr bwMode="auto">
          <a:xfrm>
            <a:off x="3857625" y="9402763"/>
            <a:ext cx="2870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720" tIns="45360" rIns="90720" bIns="4536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algn="r">
              <a:buClr>
                <a:srgbClr val="000000"/>
              </a:buClr>
              <a:buSzPct val="100000"/>
              <a:buFont typeface="Times New Roman" charset="0"/>
              <a:buNone/>
            </a:pPr>
            <a:fld id="{9BEC11C9-5A70-A647-9826-F1B78F3FFD54}" type="slidenum">
              <a:rPr lang="it-IT" sz="1200" b="0">
                <a:solidFill>
                  <a:srgbClr val="000000"/>
                </a:solidFill>
                <a:cs typeface="Arial Unicode MS" charset="0"/>
              </a:rPr>
              <a:pPr algn="r">
                <a:buClr>
                  <a:srgbClr val="000000"/>
                </a:buClr>
                <a:buSzPct val="100000"/>
                <a:buFont typeface="Times New Roman" charset="0"/>
                <a:buNone/>
              </a:pPr>
              <a:t>28</a:t>
            </a:fld>
            <a:endParaRPr lang="it-IT" sz="1200" b="0">
              <a:solidFill>
                <a:srgbClr val="000000"/>
              </a:solidFill>
              <a:cs typeface="Arial Unicode MS" charset="0"/>
            </a:endParaRPr>
          </a:p>
        </p:txBody>
      </p:sp>
      <p:sp>
        <p:nvSpPr>
          <p:cNvPr id="305156" name="Text Box 2"/>
          <p:cNvSpPr txBox="1">
            <a:spLocks noChangeArrowheads="1"/>
          </p:cNvSpPr>
          <p:nvPr/>
        </p:nvSpPr>
        <p:spPr bwMode="auto">
          <a:xfrm>
            <a:off x="3857625" y="9402763"/>
            <a:ext cx="287178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720" tIns="45360" rIns="90720" bIns="4536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algn="r">
              <a:buClr>
                <a:srgbClr val="000000"/>
              </a:buClr>
              <a:buSzPct val="100000"/>
              <a:buFont typeface="Times New Roman" charset="0"/>
              <a:buNone/>
            </a:pPr>
            <a:fld id="{1DF35A89-41B1-2346-B33D-AE257CBA957E}" type="slidenum">
              <a:rPr lang="it-IT" sz="1200" b="0">
                <a:solidFill>
                  <a:srgbClr val="FFFFFF"/>
                </a:solidFill>
                <a:ea typeface="MS Gothic" charset="0"/>
                <a:cs typeface="MS Gothic" charset="0"/>
              </a:rPr>
              <a:pPr algn="r">
                <a:buClr>
                  <a:srgbClr val="000000"/>
                </a:buClr>
                <a:buSzPct val="100000"/>
                <a:buFont typeface="Times New Roman" charset="0"/>
                <a:buNone/>
              </a:pPr>
              <a:t>28</a:t>
            </a:fld>
            <a:endParaRPr lang="it-IT" sz="1200" b="0">
              <a:solidFill>
                <a:srgbClr val="FFFFFF"/>
              </a:solidFill>
              <a:ea typeface="MS Gothic" charset="0"/>
              <a:cs typeface="MS Gothic" charset="0"/>
            </a:endParaRPr>
          </a:p>
        </p:txBody>
      </p:sp>
      <p:sp>
        <p:nvSpPr>
          <p:cNvPr id="305157" name="Text Box 3"/>
          <p:cNvSpPr txBox="1">
            <a:spLocks noChangeArrowheads="1"/>
          </p:cNvSpPr>
          <p:nvPr/>
        </p:nvSpPr>
        <p:spPr bwMode="auto">
          <a:xfrm>
            <a:off x="901700" y="741363"/>
            <a:ext cx="4941888" cy="3705225"/>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charset="0"/>
              <a:buNone/>
            </a:pPr>
            <a:endParaRPr lang="it-IT" b="0">
              <a:solidFill>
                <a:schemeClr val="bg1"/>
              </a:solidFill>
              <a:ea typeface="MS Gothic" charset="0"/>
              <a:cs typeface="MS Gothic" charset="0"/>
            </a:endParaRPr>
          </a:p>
        </p:txBody>
      </p:sp>
      <p:sp>
        <p:nvSpPr>
          <p:cNvPr id="305158" name="Rectangle 4"/>
          <p:cNvSpPr>
            <a:spLocks noGrp="1" noChangeArrowheads="1"/>
          </p:cNvSpPr>
          <p:nvPr>
            <p:ph type="body"/>
          </p:nvPr>
        </p:nvSpPr>
        <p:spPr bwMode="auto">
          <a:xfrm>
            <a:off x="906463" y="4702175"/>
            <a:ext cx="4914900" cy="4572000"/>
          </a:xfrm>
          <a:prstGeom prst="rect">
            <a:avLst/>
          </a:prstGeom>
          <a:solidFill>
            <a:srgbClr val="FFFFFF"/>
          </a:solidFill>
          <a:ln w="9360">
            <a:solidFill>
              <a:srgbClr val="000000"/>
            </a:solidFill>
            <a:miter lim="800000"/>
            <a:headEnd/>
            <a:tailEnd/>
          </a:ln>
          <a:extLst>
            <a:ext uri="{FAA26D3D-D897-4be2-8F04-BA451C77F1D7}">
              <ma14:placeholderFlag xmlns:ma14="http://schemas.microsoft.com/office/mac/drawingml/2011/main" val="1"/>
            </a:ext>
          </a:extLst>
        </p:spPr>
        <p:txBody>
          <a:bodyPr wrap="none" lIns="90720" tIns="45360" rIns="90720" bIns="45360" anchor="ctr"/>
          <a:lstStyle/>
          <a:p>
            <a:r>
              <a:rPr lang="it-IT" dirty="0" smtClean="0"/>
              <a:t>2015</a:t>
            </a:r>
            <a:endParaRPr 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29</a:t>
            </a:fld>
            <a:endParaRPr lang="it-IT"/>
          </a:p>
        </p:txBody>
      </p:sp>
    </p:spTree>
    <p:extLst>
      <p:ext uri="{BB962C8B-B14F-4D97-AF65-F5344CB8AC3E}">
        <p14:creationId xmlns:p14="http://schemas.microsoft.com/office/powerpoint/2010/main" val="4254510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30</a:t>
            </a:fld>
            <a:endParaRPr lang="it-IT"/>
          </a:p>
        </p:txBody>
      </p:sp>
    </p:spTree>
    <p:extLst>
      <p:ext uri="{BB962C8B-B14F-4D97-AF65-F5344CB8AC3E}">
        <p14:creationId xmlns:p14="http://schemas.microsoft.com/office/powerpoint/2010/main" val="54738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a:t>
            </a:fld>
            <a:endParaRPr lang="it-IT"/>
          </a:p>
        </p:txBody>
      </p:sp>
    </p:spTree>
    <p:extLst>
      <p:ext uri="{BB962C8B-B14F-4D97-AF65-F5344CB8AC3E}">
        <p14:creationId xmlns:p14="http://schemas.microsoft.com/office/powerpoint/2010/main" val="375457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31</a:t>
            </a:fld>
            <a:endParaRPr lang="it-IT"/>
          </a:p>
        </p:txBody>
      </p:sp>
    </p:spTree>
    <p:extLst>
      <p:ext uri="{BB962C8B-B14F-4D97-AF65-F5344CB8AC3E}">
        <p14:creationId xmlns:p14="http://schemas.microsoft.com/office/powerpoint/2010/main" val="3515166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32</a:t>
            </a:fld>
            <a:endParaRPr lang="it-IT"/>
          </a:p>
        </p:txBody>
      </p:sp>
    </p:spTree>
    <p:extLst>
      <p:ext uri="{BB962C8B-B14F-4D97-AF65-F5344CB8AC3E}">
        <p14:creationId xmlns:p14="http://schemas.microsoft.com/office/powerpoint/2010/main" val="2251620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33</a:t>
            </a:fld>
            <a:endParaRPr lang="it-IT"/>
          </a:p>
        </p:txBody>
      </p:sp>
    </p:spTree>
    <p:extLst>
      <p:ext uri="{BB962C8B-B14F-4D97-AF65-F5344CB8AC3E}">
        <p14:creationId xmlns:p14="http://schemas.microsoft.com/office/powerpoint/2010/main" val="462115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34</a:t>
            </a:fld>
            <a:endParaRPr lang="it-IT"/>
          </a:p>
        </p:txBody>
      </p:sp>
    </p:spTree>
    <p:extLst>
      <p:ext uri="{BB962C8B-B14F-4D97-AF65-F5344CB8AC3E}">
        <p14:creationId xmlns:p14="http://schemas.microsoft.com/office/powerpoint/2010/main" val="3394815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35</a:t>
            </a:fld>
            <a:endParaRPr lang="it-IT"/>
          </a:p>
        </p:txBody>
      </p:sp>
    </p:spTree>
    <p:extLst>
      <p:ext uri="{BB962C8B-B14F-4D97-AF65-F5344CB8AC3E}">
        <p14:creationId xmlns:p14="http://schemas.microsoft.com/office/powerpoint/2010/main" val="1304374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36</a:t>
            </a:fld>
            <a:endParaRPr lang="it-IT"/>
          </a:p>
        </p:txBody>
      </p:sp>
    </p:spTree>
    <p:extLst>
      <p:ext uri="{BB962C8B-B14F-4D97-AF65-F5344CB8AC3E}">
        <p14:creationId xmlns:p14="http://schemas.microsoft.com/office/powerpoint/2010/main" val="2403451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37</a:t>
            </a:fld>
            <a:endParaRPr lang="it-IT"/>
          </a:p>
        </p:txBody>
      </p:sp>
    </p:spTree>
    <p:extLst>
      <p:ext uri="{BB962C8B-B14F-4D97-AF65-F5344CB8AC3E}">
        <p14:creationId xmlns:p14="http://schemas.microsoft.com/office/powerpoint/2010/main" val="3851467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38</a:t>
            </a:fld>
            <a:endParaRPr lang="it-IT"/>
          </a:p>
        </p:txBody>
      </p:sp>
    </p:spTree>
    <p:extLst>
      <p:ext uri="{BB962C8B-B14F-4D97-AF65-F5344CB8AC3E}">
        <p14:creationId xmlns:p14="http://schemas.microsoft.com/office/powerpoint/2010/main" val="592037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39</a:t>
            </a:fld>
            <a:endParaRPr lang="it-IT"/>
          </a:p>
        </p:txBody>
      </p:sp>
    </p:spTree>
    <p:extLst>
      <p:ext uri="{BB962C8B-B14F-4D97-AF65-F5344CB8AC3E}">
        <p14:creationId xmlns:p14="http://schemas.microsoft.com/office/powerpoint/2010/main" val="1541650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40</a:t>
            </a:fld>
            <a:endParaRPr lang="it-IT"/>
          </a:p>
        </p:txBody>
      </p:sp>
    </p:spTree>
    <p:extLst>
      <p:ext uri="{BB962C8B-B14F-4D97-AF65-F5344CB8AC3E}">
        <p14:creationId xmlns:p14="http://schemas.microsoft.com/office/powerpoint/2010/main" val="179421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4</a:t>
            </a:fld>
            <a:endParaRPr lang="it-IT"/>
          </a:p>
        </p:txBody>
      </p:sp>
    </p:spTree>
    <p:extLst>
      <p:ext uri="{BB962C8B-B14F-4D97-AF65-F5344CB8AC3E}">
        <p14:creationId xmlns:p14="http://schemas.microsoft.com/office/powerpoint/2010/main" val="4005714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41</a:t>
            </a:fld>
            <a:endParaRPr lang="it-IT"/>
          </a:p>
        </p:txBody>
      </p:sp>
    </p:spTree>
    <p:extLst>
      <p:ext uri="{BB962C8B-B14F-4D97-AF65-F5344CB8AC3E}">
        <p14:creationId xmlns:p14="http://schemas.microsoft.com/office/powerpoint/2010/main" val="2320860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42</a:t>
            </a:fld>
            <a:endParaRPr lang="it-IT"/>
          </a:p>
        </p:txBody>
      </p:sp>
    </p:spTree>
    <p:extLst>
      <p:ext uri="{BB962C8B-B14F-4D97-AF65-F5344CB8AC3E}">
        <p14:creationId xmlns:p14="http://schemas.microsoft.com/office/powerpoint/2010/main" val="2320860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7A2AB4A-4937-AF42-B058-BADF719224CA}" type="slidenum">
              <a:rPr lang="it-IT"/>
              <a:pPr/>
              <a:t>44</a:t>
            </a:fld>
            <a:endParaRPr lang="it-IT"/>
          </a:p>
        </p:txBody>
      </p:sp>
      <p:sp>
        <p:nvSpPr>
          <p:cNvPr id="398338"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C4581ABC-4741-4D4C-8BD6-CD2D25BB10C3}" type="slidenum">
              <a:rPr lang="it-IT" sz="1200" b="0"/>
              <a:pPr algn="r"/>
              <a:t>44</a:t>
            </a:fld>
            <a:endParaRPr lang="it-IT" sz="1200" b="0"/>
          </a:p>
        </p:txBody>
      </p:sp>
      <p:sp>
        <p:nvSpPr>
          <p:cNvPr id="398339"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8340"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398341"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F1369CD0-D8F4-164A-A8AB-E80BFE57C051}" type="slidenum">
              <a:rPr lang="it-IT" sz="1200" b="0"/>
              <a:pPr algn="r"/>
              <a:t>44</a:t>
            </a:fld>
            <a:endParaRPr lang="it-IT" sz="1200" b="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8D29D2E-F56B-DB42-863A-C348EC3737D9}" type="slidenum">
              <a:rPr lang="it-IT"/>
              <a:pPr/>
              <a:t>45</a:t>
            </a:fld>
            <a:endParaRPr lang="it-IT"/>
          </a:p>
        </p:txBody>
      </p:sp>
      <p:sp>
        <p:nvSpPr>
          <p:cNvPr id="406530"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421FC289-EB2E-3C48-8FAE-0CD22F3FF273}" type="slidenum">
              <a:rPr lang="it-IT" sz="1200" b="0"/>
              <a:pPr algn="r"/>
              <a:t>45</a:t>
            </a:fld>
            <a:endParaRPr lang="it-IT" sz="1200" b="0"/>
          </a:p>
        </p:txBody>
      </p:sp>
      <p:sp>
        <p:nvSpPr>
          <p:cNvPr id="406531"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6532"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06533"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0709A572-E9DB-FB40-A9A3-6CF9AEA77C6E}" type="slidenum">
              <a:rPr lang="it-IT" sz="1200" b="0"/>
              <a:pPr algn="r"/>
              <a:t>45</a:t>
            </a:fld>
            <a:endParaRPr lang="it-IT" sz="1200" b="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8D29D2E-F56B-DB42-863A-C348EC3737D9}" type="slidenum">
              <a:rPr lang="it-IT"/>
              <a:pPr/>
              <a:t>46</a:t>
            </a:fld>
            <a:endParaRPr lang="it-IT"/>
          </a:p>
        </p:txBody>
      </p:sp>
      <p:sp>
        <p:nvSpPr>
          <p:cNvPr id="406530"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421FC289-EB2E-3C48-8FAE-0CD22F3FF273}" type="slidenum">
              <a:rPr lang="it-IT" sz="1200" b="0"/>
              <a:pPr algn="r"/>
              <a:t>46</a:t>
            </a:fld>
            <a:endParaRPr lang="it-IT" sz="1200" b="0"/>
          </a:p>
        </p:txBody>
      </p:sp>
      <p:sp>
        <p:nvSpPr>
          <p:cNvPr id="406531"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6532"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06533"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0709A572-E9DB-FB40-A9A3-6CF9AEA77C6E}" type="slidenum">
              <a:rPr lang="it-IT" sz="1200" b="0"/>
              <a:pPr algn="r"/>
              <a:t>46</a:t>
            </a:fld>
            <a:endParaRPr lang="it-IT" sz="1200" b="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DB6E1BC-2260-9947-8872-3D093D26EF1C}" type="slidenum">
              <a:rPr lang="it-IT"/>
              <a:pPr/>
              <a:t>47</a:t>
            </a:fld>
            <a:endParaRPr lang="it-IT"/>
          </a:p>
        </p:txBody>
      </p:sp>
      <p:sp>
        <p:nvSpPr>
          <p:cNvPr id="410626"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463313F2-7C27-F441-898D-45A9BC928841}" type="slidenum">
              <a:rPr lang="it-IT" sz="1200" b="0"/>
              <a:pPr algn="r"/>
              <a:t>47</a:t>
            </a:fld>
            <a:endParaRPr lang="it-IT" sz="1200" b="0"/>
          </a:p>
        </p:txBody>
      </p:sp>
      <p:sp>
        <p:nvSpPr>
          <p:cNvPr id="410627"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0628"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10629"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56AA9CC8-A5EF-5D4F-AB74-426B624B20DB}" type="slidenum">
              <a:rPr lang="it-IT" sz="1200" b="0"/>
              <a:pPr algn="r"/>
              <a:t>47</a:t>
            </a:fld>
            <a:endParaRPr lang="it-IT" sz="1200" b="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FE5B2E7B-5FC8-8844-B81D-0AB3C40CC891}" type="slidenum">
              <a:rPr lang="it-IT"/>
              <a:pPr/>
              <a:t>48</a:t>
            </a:fld>
            <a:endParaRPr lang="it-IT"/>
          </a:p>
        </p:txBody>
      </p:sp>
      <p:sp>
        <p:nvSpPr>
          <p:cNvPr id="412674"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04A8EECB-8F1B-F441-95F5-3C996CE5F9C1}" type="slidenum">
              <a:rPr lang="it-IT" sz="1200" b="0"/>
              <a:pPr algn="r"/>
              <a:t>48</a:t>
            </a:fld>
            <a:endParaRPr lang="it-IT" sz="1200" b="0"/>
          </a:p>
        </p:txBody>
      </p:sp>
      <p:sp>
        <p:nvSpPr>
          <p:cNvPr id="412675"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2676"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12677"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35BD0B21-1079-1342-A4C9-82A8A71679F4}" type="slidenum">
              <a:rPr lang="it-IT" sz="1200" b="0"/>
              <a:pPr algn="r"/>
              <a:t>48</a:t>
            </a:fld>
            <a:endParaRPr lang="it-IT" sz="1200" b="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8D34D8E-1963-C547-9A7B-CC9D7A12727E}" type="slidenum">
              <a:rPr lang="it-IT"/>
              <a:pPr/>
              <a:t>49</a:t>
            </a:fld>
            <a:endParaRPr lang="it-IT"/>
          </a:p>
        </p:txBody>
      </p:sp>
      <p:sp>
        <p:nvSpPr>
          <p:cNvPr id="414722"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16FAA951-C663-F341-81AA-A83271CC67F8}" type="slidenum">
              <a:rPr lang="it-IT" sz="1200" b="0"/>
              <a:pPr algn="r"/>
              <a:t>49</a:t>
            </a:fld>
            <a:endParaRPr lang="it-IT" sz="1200" b="0"/>
          </a:p>
        </p:txBody>
      </p:sp>
      <p:sp>
        <p:nvSpPr>
          <p:cNvPr id="414723"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4724"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14725"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63D3DD2A-CDE3-174D-B4B0-AA0614C7D014}" type="slidenum">
              <a:rPr lang="it-IT" sz="1200" b="0"/>
              <a:pPr algn="r"/>
              <a:t>49</a:t>
            </a:fld>
            <a:endParaRPr lang="it-IT" sz="1200" b="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F2798BF-274C-7647-B6F2-52905460232D}" type="slidenum">
              <a:rPr lang="it-IT"/>
              <a:pPr/>
              <a:t>50</a:t>
            </a:fld>
            <a:endParaRPr lang="it-IT"/>
          </a:p>
        </p:txBody>
      </p:sp>
      <p:sp>
        <p:nvSpPr>
          <p:cNvPr id="429058"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FD472500-5FD1-D546-B390-AADEDF5F953E}" type="slidenum">
              <a:rPr lang="it-IT" sz="1200" b="0"/>
              <a:pPr algn="r"/>
              <a:t>50</a:t>
            </a:fld>
            <a:endParaRPr lang="it-IT" sz="1200" b="0"/>
          </a:p>
        </p:txBody>
      </p:sp>
      <p:sp>
        <p:nvSpPr>
          <p:cNvPr id="429059"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29060"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29061"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58E49056-9325-0542-BD63-9A6CED3E3E10}" type="slidenum">
              <a:rPr lang="it-IT" sz="1200" b="0"/>
              <a:pPr algn="r"/>
              <a:t>50</a:t>
            </a:fld>
            <a:endParaRPr lang="it-IT" sz="1200" b="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58AC295-26C8-7C46-81F6-298E0E04AD1F}" type="slidenum">
              <a:rPr lang="it-IT"/>
              <a:pPr/>
              <a:t>51</a:t>
            </a:fld>
            <a:endParaRPr lang="it-IT"/>
          </a:p>
        </p:txBody>
      </p:sp>
      <p:sp>
        <p:nvSpPr>
          <p:cNvPr id="437250"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E7EF813B-63D0-B14F-87BF-336828CE3C8E}" type="slidenum">
              <a:rPr lang="it-IT" sz="1200" b="0"/>
              <a:pPr algn="r"/>
              <a:t>51</a:t>
            </a:fld>
            <a:endParaRPr lang="it-IT" sz="1200" b="0"/>
          </a:p>
        </p:txBody>
      </p:sp>
      <p:sp>
        <p:nvSpPr>
          <p:cNvPr id="437251"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7252"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37253"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56B30BF5-68EE-AC43-9BA3-F3A403460DE1}" type="slidenum">
              <a:rPr lang="it-IT" sz="1200" b="0"/>
              <a:pPr algn="r"/>
              <a:t>51</a:t>
            </a:fld>
            <a:endParaRPr lang="it-IT"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 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5</a:t>
            </a:fld>
            <a:endParaRPr lang="it-IT"/>
          </a:p>
        </p:txBody>
      </p:sp>
    </p:spTree>
    <p:extLst>
      <p:ext uri="{BB962C8B-B14F-4D97-AF65-F5344CB8AC3E}">
        <p14:creationId xmlns:p14="http://schemas.microsoft.com/office/powerpoint/2010/main" val="3401937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58AC295-26C8-7C46-81F6-298E0E04AD1F}" type="slidenum">
              <a:rPr lang="it-IT"/>
              <a:pPr/>
              <a:t>52</a:t>
            </a:fld>
            <a:endParaRPr lang="it-IT"/>
          </a:p>
        </p:txBody>
      </p:sp>
      <p:sp>
        <p:nvSpPr>
          <p:cNvPr id="437250"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E7EF813B-63D0-B14F-87BF-336828CE3C8E}" type="slidenum">
              <a:rPr lang="it-IT" sz="1200" b="0"/>
              <a:pPr algn="r"/>
              <a:t>52</a:t>
            </a:fld>
            <a:endParaRPr lang="it-IT" sz="1200" b="0"/>
          </a:p>
        </p:txBody>
      </p:sp>
      <p:sp>
        <p:nvSpPr>
          <p:cNvPr id="437251"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7252"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37253"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56B30BF5-68EE-AC43-9BA3-F3A403460DE1}" type="slidenum">
              <a:rPr lang="it-IT" sz="1200" b="0"/>
              <a:pPr algn="r"/>
              <a:t>52</a:t>
            </a:fld>
            <a:endParaRPr lang="it-IT" sz="1200" b="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CD24B62-FBA3-9446-9DA6-577BE24074DF}" type="slidenum">
              <a:rPr lang="it-IT"/>
              <a:pPr/>
              <a:t>53</a:t>
            </a:fld>
            <a:endParaRPr lang="it-IT"/>
          </a:p>
        </p:txBody>
      </p:sp>
      <p:sp>
        <p:nvSpPr>
          <p:cNvPr id="441346"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068D9225-38CC-374A-870C-8E97743980DE}" type="slidenum">
              <a:rPr lang="it-IT" sz="1200" b="0"/>
              <a:pPr algn="r"/>
              <a:t>53</a:t>
            </a:fld>
            <a:endParaRPr lang="it-IT" sz="1200" b="0"/>
          </a:p>
        </p:txBody>
      </p:sp>
      <p:sp>
        <p:nvSpPr>
          <p:cNvPr id="441347"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1348"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41349"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89762F63-5E30-9D43-BFF4-78CE179288A9}" type="slidenum">
              <a:rPr lang="it-IT" sz="1200" b="0"/>
              <a:pPr algn="r"/>
              <a:t>53</a:t>
            </a:fld>
            <a:endParaRPr lang="it-IT" sz="1200" b="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3DE889C-DEDA-CF44-9496-50A868257D29}" type="slidenum">
              <a:rPr lang="it-IT"/>
              <a:pPr/>
              <a:t>54</a:t>
            </a:fld>
            <a:endParaRPr lang="it-IT"/>
          </a:p>
        </p:txBody>
      </p:sp>
      <p:sp>
        <p:nvSpPr>
          <p:cNvPr id="443394"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8121D98C-7F27-9445-96DD-5BAF29F41135}" type="slidenum">
              <a:rPr lang="it-IT" sz="1200" b="0"/>
              <a:pPr algn="r"/>
              <a:t>54</a:t>
            </a:fld>
            <a:endParaRPr lang="it-IT" sz="1200" b="0"/>
          </a:p>
        </p:txBody>
      </p:sp>
      <p:sp>
        <p:nvSpPr>
          <p:cNvPr id="443395"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3396"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43397"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3454A5D5-8817-F54F-B29E-E40432D91837}" type="slidenum">
              <a:rPr lang="it-IT" sz="1200" b="0"/>
              <a:pPr algn="r"/>
              <a:t>54</a:t>
            </a:fld>
            <a:endParaRPr lang="it-IT" sz="1200" b="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D43AE43-4973-BC40-93BC-CF01EEBFA77D}" type="slidenum">
              <a:rPr lang="it-IT"/>
              <a:pPr/>
              <a:t>55</a:t>
            </a:fld>
            <a:endParaRPr lang="it-IT"/>
          </a:p>
        </p:txBody>
      </p:sp>
      <p:sp>
        <p:nvSpPr>
          <p:cNvPr id="445442"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E04A59CC-9BE6-5845-95B4-E9AE18C4F133}" type="slidenum">
              <a:rPr lang="it-IT" sz="1200" b="0"/>
              <a:pPr algn="r"/>
              <a:t>55</a:t>
            </a:fld>
            <a:endParaRPr lang="it-IT" sz="1200" b="0"/>
          </a:p>
        </p:txBody>
      </p:sp>
      <p:sp>
        <p:nvSpPr>
          <p:cNvPr id="445443"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5444"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45445"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9204259C-68CD-2C43-B9AB-1DBAE9F15030}" type="slidenum">
              <a:rPr lang="it-IT" sz="1200" b="0"/>
              <a:pPr algn="r"/>
              <a:t>55</a:t>
            </a:fld>
            <a:endParaRPr lang="it-IT" sz="1200" b="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D50DB8E-C129-B041-A819-F70ADF21A354}" type="slidenum">
              <a:rPr lang="it-IT"/>
              <a:pPr/>
              <a:t>56</a:t>
            </a:fld>
            <a:endParaRPr lang="it-IT"/>
          </a:p>
        </p:txBody>
      </p:sp>
      <p:sp>
        <p:nvSpPr>
          <p:cNvPr id="418818"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B674CF8D-CED8-EB4B-B868-2D7D28743B6C}" type="slidenum">
              <a:rPr lang="it-IT" sz="1200" b="0"/>
              <a:pPr algn="r"/>
              <a:t>56</a:t>
            </a:fld>
            <a:endParaRPr lang="it-IT" sz="1200" b="0"/>
          </a:p>
        </p:txBody>
      </p:sp>
      <p:sp>
        <p:nvSpPr>
          <p:cNvPr id="418819"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8820"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18821"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0B81FFBE-CBB5-7241-B3FC-734784CF77A9}" type="slidenum">
              <a:rPr lang="it-IT" sz="1200" b="0"/>
              <a:pPr algn="r"/>
              <a:t>56</a:t>
            </a:fld>
            <a:endParaRPr lang="it-IT" sz="1200" b="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D50DB8E-C129-B041-A819-F70ADF21A354}" type="slidenum">
              <a:rPr lang="it-IT"/>
              <a:pPr/>
              <a:t>57</a:t>
            </a:fld>
            <a:endParaRPr lang="it-IT"/>
          </a:p>
        </p:txBody>
      </p:sp>
      <p:sp>
        <p:nvSpPr>
          <p:cNvPr id="418818"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B674CF8D-CED8-EB4B-B868-2D7D28743B6C}" type="slidenum">
              <a:rPr lang="it-IT" sz="1200" b="0"/>
              <a:pPr algn="r"/>
              <a:t>57</a:t>
            </a:fld>
            <a:endParaRPr lang="it-IT" sz="1200" b="0"/>
          </a:p>
        </p:txBody>
      </p:sp>
      <p:sp>
        <p:nvSpPr>
          <p:cNvPr id="418819"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8820"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18821"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0B81FFBE-CBB5-7241-B3FC-734784CF77A9}" type="slidenum">
              <a:rPr lang="it-IT" sz="1200" b="0"/>
              <a:pPr algn="r"/>
              <a:t>57</a:t>
            </a:fld>
            <a:endParaRPr lang="it-IT" sz="1200" b="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9CF9862-E3DD-354B-ABB4-E7DF35B8BB13}" type="slidenum">
              <a:rPr lang="it-IT"/>
              <a:pPr/>
              <a:t>58</a:t>
            </a:fld>
            <a:endParaRPr lang="it-IT"/>
          </a:p>
        </p:txBody>
      </p:sp>
      <p:sp>
        <p:nvSpPr>
          <p:cNvPr id="422914"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464EAAD6-E877-D140-8031-D124D713F93E}" type="slidenum">
              <a:rPr lang="it-IT" sz="1200" b="0"/>
              <a:pPr algn="r"/>
              <a:t>58</a:t>
            </a:fld>
            <a:endParaRPr lang="it-IT" sz="1200" b="0"/>
          </a:p>
        </p:txBody>
      </p:sp>
      <p:sp>
        <p:nvSpPr>
          <p:cNvPr id="422915"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22916"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22917"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3B13E6CB-42FA-0341-BA37-8AD70B0520EF}" type="slidenum">
              <a:rPr lang="it-IT" sz="1200" b="0"/>
              <a:pPr algn="r"/>
              <a:t>58</a:t>
            </a:fld>
            <a:endParaRPr lang="it-IT" sz="1200" b="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4E3E11F-ACE2-5F49-9837-60E6229517C0}" type="slidenum">
              <a:rPr lang="it-IT"/>
              <a:pPr/>
              <a:t>59</a:t>
            </a:fld>
            <a:endParaRPr lang="it-IT"/>
          </a:p>
        </p:txBody>
      </p:sp>
      <p:sp>
        <p:nvSpPr>
          <p:cNvPr id="449538"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827DB581-2573-5E45-8BC7-0897E0535BEB}" type="slidenum">
              <a:rPr lang="it-IT" sz="1200" b="0"/>
              <a:pPr algn="r"/>
              <a:t>59</a:t>
            </a:fld>
            <a:endParaRPr lang="it-IT" sz="1200" b="0"/>
          </a:p>
        </p:txBody>
      </p:sp>
      <p:sp>
        <p:nvSpPr>
          <p:cNvPr id="449539"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9540"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endParaRPr lang="it-IT" dirty="0"/>
          </a:p>
        </p:txBody>
      </p:sp>
      <p:sp>
        <p:nvSpPr>
          <p:cNvPr id="449541"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A2497F9D-A5B7-D544-AF3E-E0A3403109D2}" type="slidenum">
              <a:rPr lang="it-IT" sz="1200" b="0"/>
              <a:pPr algn="r"/>
              <a:t>59</a:t>
            </a:fld>
            <a:endParaRPr lang="it-IT" sz="1200" b="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4E3E11F-ACE2-5F49-9837-60E6229517C0}" type="slidenum">
              <a:rPr lang="it-IT"/>
              <a:pPr/>
              <a:t>60</a:t>
            </a:fld>
            <a:endParaRPr lang="it-IT"/>
          </a:p>
        </p:txBody>
      </p:sp>
      <p:sp>
        <p:nvSpPr>
          <p:cNvPr id="449538"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827DB581-2573-5E45-8BC7-0897E0535BEB}" type="slidenum">
              <a:rPr lang="it-IT" sz="1200" b="0"/>
              <a:pPr algn="r"/>
              <a:t>60</a:t>
            </a:fld>
            <a:endParaRPr lang="it-IT" sz="1200" b="0"/>
          </a:p>
        </p:txBody>
      </p:sp>
      <p:sp>
        <p:nvSpPr>
          <p:cNvPr id="449539"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9540"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49541"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A2497F9D-A5B7-D544-AF3E-E0A3403109D2}" type="slidenum">
              <a:rPr lang="it-IT" sz="1200" b="0"/>
              <a:pPr algn="r"/>
              <a:t>60</a:t>
            </a:fld>
            <a:endParaRPr lang="it-IT" sz="1200" b="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765D939-3621-7243-98EB-B480C5C2F621}" type="slidenum">
              <a:rPr lang="it-IT"/>
              <a:pPr/>
              <a:t>61</a:t>
            </a:fld>
            <a:endParaRPr lang="it-IT"/>
          </a:p>
        </p:txBody>
      </p:sp>
      <p:sp>
        <p:nvSpPr>
          <p:cNvPr id="453634"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7E961A1E-2192-FF48-851C-32E9DEC285CE}" type="slidenum">
              <a:rPr lang="it-IT" sz="1200" b="0"/>
              <a:pPr algn="r"/>
              <a:t>61</a:t>
            </a:fld>
            <a:endParaRPr lang="it-IT" sz="1200" b="0"/>
          </a:p>
        </p:txBody>
      </p:sp>
      <p:sp>
        <p:nvSpPr>
          <p:cNvPr id="453635"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3636"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53637"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3DB8ABB4-ADA8-C64E-B1CE-21D73A311288}" type="slidenum">
              <a:rPr lang="it-IT" sz="1200" b="0"/>
              <a:pPr algn="r"/>
              <a:t>61</a:t>
            </a:fld>
            <a:endParaRPr lang="it-IT"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7</a:t>
            </a:fld>
            <a:endParaRPr lang="it-IT"/>
          </a:p>
        </p:txBody>
      </p:sp>
    </p:spTree>
    <p:extLst>
      <p:ext uri="{BB962C8B-B14F-4D97-AF65-F5344CB8AC3E}">
        <p14:creationId xmlns:p14="http://schemas.microsoft.com/office/powerpoint/2010/main" val="17242702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62</a:t>
            </a:fld>
            <a:endParaRPr lang="it-IT"/>
          </a:p>
        </p:txBody>
      </p:sp>
    </p:spTree>
    <p:extLst>
      <p:ext uri="{BB962C8B-B14F-4D97-AF65-F5344CB8AC3E}">
        <p14:creationId xmlns:p14="http://schemas.microsoft.com/office/powerpoint/2010/main" val="9181871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146186C-712D-D047-A281-DDFF52C2817D}" type="slidenum">
              <a:rPr lang="it-IT"/>
              <a:pPr/>
              <a:t>63</a:t>
            </a:fld>
            <a:endParaRPr lang="it-IT"/>
          </a:p>
        </p:txBody>
      </p:sp>
      <p:sp>
        <p:nvSpPr>
          <p:cNvPr id="427010"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CBD0228F-517B-544A-9DE9-598FF5B3BE36}" type="slidenum">
              <a:rPr lang="it-IT" sz="1200" b="0"/>
              <a:pPr algn="r"/>
              <a:t>63</a:t>
            </a:fld>
            <a:endParaRPr lang="it-IT" sz="1200" b="0"/>
          </a:p>
        </p:txBody>
      </p:sp>
      <p:sp>
        <p:nvSpPr>
          <p:cNvPr id="427011"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27012"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27013"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2A523C35-908F-1A46-96FB-8676065CB5DE}" type="slidenum">
              <a:rPr lang="it-IT" sz="1200" b="0"/>
              <a:pPr algn="r"/>
              <a:t>63</a:t>
            </a:fld>
            <a:endParaRPr lang="it-IT" sz="1200" b="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030D5572-8BF3-8C49-A011-B16F52F475D5}" type="slidenum">
              <a:rPr lang="it-IT"/>
              <a:pPr/>
              <a:t>64</a:t>
            </a:fld>
            <a:endParaRPr lang="it-IT"/>
          </a:p>
        </p:txBody>
      </p:sp>
      <p:sp>
        <p:nvSpPr>
          <p:cNvPr id="457730" name="Rectangle 7"/>
          <p:cNvSpPr txBox="1">
            <a:spLocks noGrp="1" noChangeArrowheads="1"/>
          </p:cNvSpPr>
          <p:nvPr/>
        </p:nvSpPr>
        <p:spPr bwMode="auto">
          <a:xfrm>
            <a:off x="3856038" y="9404350"/>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1026F715-D9E7-344B-A368-C735B813CEC4}" type="slidenum">
              <a:rPr lang="it-IT" sz="1200" b="0"/>
              <a:pPr algn="r"/>
              <a:t>64</a:t>
            </a:fld>
            <a:endParaRPr lang="it-IT" sz="1200" b="0"/>
          </a:p>
        </p:txBody>
      </p:sp>
      <p:sp>
        <p:nvSpPr>
          <p:cNvPr id="457731" name="Segnaposto immagine diapositiva 1"/>
          <p:cNvSpPr>
            <a:spLocks noGrp="1" noRot="1" noChangeAspect="1" noTextEdit="1"/>
          </p:cNvSpPr>
          <p:nvPr>
            <p:ph type="sldImg"/>
          </p:nvPr>
        </p:nvSpPr>
        <p:spPr bwMode="auto">
          <a:xfrm>
            <a:off x="887413" y="758825"/>
            <a:ext cx="4954587"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7732" name="Segnaposto note 2"/>
          <p:cNvSpPr>
            <a:spLocks noGrp="1"/>
          </p:cNvSpPr>
          <p:nvPr>
            <p:ph type="body" idx="1"/>
          </p:nvPr>
        </p:nvSpPr>
        <p:spPr bwMode="auto">
          <a:xfrm>
            <a:off x="906463" y="4702175"/>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57733" name="Segnaposto numero diapositiva 3"/>
          <p:cNvSpPr txBox="1">
            <a:spLocks noGrp="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D2405B7D-D78E-FF42-B7B7-D086553CB1C5}" type="slidenum">
              <a:rPr lang="it-IT" sz="1200" b="0"/>
              <a:pPr algn="r"/>
              <a:t>64</a:t>
            </a:fld>
            <a:endParaRPr lang="it-IT" sz="1200" b="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65</a:t>
            </a:fld>
            <a:endParaRPr lang="it-IT"/>
          </a:p>
        </p:txBody>
      </p:sp>
    </p:spTree>
    <p:extLst>
      <p:ext uri="{BB962C8B-B14F-4D97-AF65-F5344CB8AC3E}">
        <p14:creationId xmlns:p14="http://schemas.microsoft.com/office/powerpoint/2010/main" val="2399843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66</a:t>
            </a:fld>
            <a:endParaRPr lang="it-IT"/>
          </a:p>
        </p:txBody>
      </p:sp>
    </p:spTree>
    <p:extLst>
      <p:ext uri="{BB962C8B-B14F-4D97-AF65-F5344CB8AC3E}">
        <p14:creationId xmlns:p14="http://schemas.microsoft.com/office/powerpoint/2010/main" val="4897541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aggiornato</a:t>
            </a:r>
            <a:endParaRPr lang="it-IT" dirty="0"/>
          </a:p>
        </p:txBody>
      </p:sp>
      <p:sp>
        <p:nvSpPr>
          <p:cNvPr id="4" name="Segnaposto numero diapositiva 3"/>
          <p:cNvSpPr>
            <a:spLocks noGrp="1"/>
          </p:cNvSpPr>
          <p:nvPr>
            <p:ph type="sldNum" sz="quarter" idx="10"/>
          </p:nvPr>
        </p:nvSpPr>
        <p:spPr/>
        <p:txBody>
          <a:bodyPr/>
          <a:lstStyle/>
          <a:p>
            <a:fld id="{EAC599CC-66DD-7643-B0DB-8E513B6CA51E}" type="slidenum">
              <a:rPr lang="it-IT" smtClean="0">
                <a:solidFill>
                  <a:prstClr val="black"/>
                </a:solidFill>
                <a:latin typeface="Calibri"/>
              </a:rPr>
              <a:pPr/>
              <a:t>67</a:t>
            </a:fld>
            <a:endParaRPr lang="it-IT">
              <a:solidFill>
                <a:prstClr val="black"/>
              </a:solidFill>
              <a:latin typeface="Calibri"/>
            </a:endParaRPr>
          </a:p>
        </p:txBody>
      </p:sp>
    </p:spTree>
    <p:extLst>
      <p:ext uri="{BB962C8B-B14F-4D97-AF65-F5344CB8AC3E}">
        <p14:creationId xmlns:p14="http://schemas.microsoft.com/office/powerpoint/2010/main" val="10316796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9ABC192-5038-BD4E-A039-4AB575E12C8F}" type="slidenum">
              <a:rPr lang="it-IT"/>
              <a:pPr/>
              <a:t>68</a:t>
            </a:fld>
            <a:endParaRPr lang="it-IT"/>
          </a:p>
        </p:txBody>
      </p:sp>
      <p:sp>
        <p:nvSpPr>
          <p:cNvPr id="459778" name="Rectangle 7"/>
          <p:cNvSpPr txBox="1">
            <a:spLocks noGrp="1" noChangeArrowheads="1"/>
          </p:cNvSpPr>
          <p:nvPr/>
        </p:nvSpPr>
        <p:spPr bwMode="auto">
          <a:xfrm>
            <a:off x="3856039" y="9404351"/>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C7738D3F-050D-E94F-8740-EA93E1B37C1B}" type="slidenum">
              <a:rPr lang="it-IT" sz="1200" b="0"/>
              <a:pPr algn="r"/>
              <a:t>68</a:t>
            </a:fld>
            <a:endParaRPr lang="it-IT" sz="1200" b="0"/>
          </a:p>
        </p:txBody>
      </p:sp>
      <p:sp>
        <p:nvSpPr>
          <p:cNvPr id="459779" name="Segnaposto immagine diapositiva 1"/>
          <p:cNvSpPr>
            <a:spLocks noGrp="1" noRot="1" noChangeAspect="1" noTextEdit="1"/>
          </p:cNvSpPr>
          <p:nvPr>
            <p:ph type="sldImg"/>
          </p:nvPr>
        </p:nvSpPr>
        <p:spPr bwMode="auto">
          <a:xfrm>
            <a:off x="887413" y="758825"/>
            <a:ext cx="4953000"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9780" name="Segnaposto note 2"/>
          <p:cNvSpPr>
            <a:spLocks noGrp="1"/>
          </p:cNvSpPr>
          <p:nvPr>
            <p:ph type="body" idx="1"/>
          </p:nvPr>
        </p:nvSpPr>
        <p:spPr bwMode="auto">
          <a:xfrm>
            <a:off x="906464" y="4702176"/>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59781" name="Segnaposto numero diapositiva 3"/>
          <p:cNvSpPr txBox="1">
            <a:spLocks noGrp="1"/>
          </p:cNvSpPr>
          <p:nvPr/>
        </p:nvSpPr>
        <p:spPr bwMode="auto">
          <a:xfrm>
            <a:off x="3856039" y="9404351"/>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8478D7D1-5F46-BF46-B732-7396BA674178}" type="slidenum">
              <a:rPr lang="it-IT" sz="1200" b="0"/>
              <a:pPr algn="r"/>
              <a:t>68</a:t>
            </a:fld>
            <a:endParaRPr lang="it-IT" sz="1200" b="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56818C8-B8C5-D14D-92EC-BA2C26BB9FC1}" type="slidenum">
              <a:rPr lang="it-IT"/>
              <a:pPr/>
              <a:t>69</a:t>
            </a:fld>
            <a:endParaRPr lang="it-IT"/>
          </a:p>
        </p:txBody>
      </p:sp>
      <p:sp>
        <p:nvSpPr>
          <p:cNvPr id="463874" name="Rectangle 7"/>
          <p:cNvSpPr txBox="1">
            <a:spLocks noGrp="1" noChangeArrowheads="1"/>
          </p:cNvSpPr>
          <p:nvPr/>
        </p:nvSpPr>
        <p:spPr bwMode="auto">
          <a:xfrm>
            <a:off x="3856039" y="9404351"/>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56C63708-8FDC-9045-B19E-54F1B135AEF4}" type="slidenum">
              <a:rPr lang="it-IT" sz="1200" b="0"/>
              <a:pPr algn="r"/>
              <a:t>69</a:t>
            </a:fld>
            <a:endParaRPr lang="it-IT" sz="1200" b="0"/>
          </a:p>
        </p:txBody>
      </p:sp>
      <p:sp>
        <p:nvSpPr>
          <p:cNvPr id="463875" name="Segnaposto immagine diapositiva 1"/>
          <p:cNvSpPr>
            <a:spLocks noGrp="1" noRot="1" noChangeAspect="1" noTextEdit="1"/>
          </p:cNvSpPr>
          <p:nvPr>
            <p:ph type="sldImg"/>
          </p:nvPr>
        </p:nvSpPr>
        <p:spPr bwMode="auto">
          <a:xfrm>
            <a:off x="887413" y="758825"/>
            <a:ext cx="4953000"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3876" name="Segnaposto note 2"/>
          <p:cNvSpPr>
            <a:spLocks noGrp="1"/>
          </p:cNvSpPr>
          <p:nvPr>
            <p:ph type="body" idx="1"/>
          </p:nvPr>
        </p:nvSpPr>
        <p:spPr bwMode="auto">
          <a:xfrm>
            <a:off x="906464" y="4702176"/>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63877" name="Segnaposto numero diapositiva 3"/>
          <p:cNvSpPr txBox="1">
            <a:spLocks noGrp="1"/>
          </p:cNvSpPr>
          <p:nvPr/>
        </p:nvSpPr>
        <p:spPr bwMode="auto">
          <a:xfrm>
            <a:off x="3856039" y="9404351"/>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083170F6-BF39-FE4F-83B6-F2624C1F6CB0}" type="slidenum">
              <a:rPr lang="it-IT" sz="1200" b="0"/>
              <a:pPr algn="r"/>
              <a:t>69</a:t>
            </a:fld>
            <a:endParaRPr lang="it-IT" sz="1200" b="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B400079-F01D-DB44-99D7-78A14EDA11BD}" type="slidenum">
              <a:rPr lang="it-IT"/>
              <a:pPr/>
              <a:t>70</a:t>
            </a:fld>
            <a:endParaRPr lang="it-IT"/>
          </a:p>
        </p:txBody>
      </p:sp>
      <p:sp>
        <p:nvSpPr>
          <p:cNvPr id="461826" name="Rectangle 7"/>
          <p:cNvSpPr txBox="1">
            <a:spLocks noGrp="1" noChangeArrowheads="1"/>
          </p:cNvSpPr>
          <p:nvPr/>
        </p:nvSpPr>
        <p:spPr bwMode="auto">
          <a:xfrm>
            <a:off x="3856039" y="9404351"/>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08DFA74C-C0F5-A442-A01A-9F8C0544822E}" type="slidenum">
              <a:rPr lang="it-IT" sz="1200" b="0"/>
              <a:pPr algn="r"/>
              <a:t>70</a:t>
            </a:fld>
            <a:endParaRPr lang="it-IT" sz="1200" b="0"/>
          </a:p>
        </p:txBody>
      </p:sp>
      <p:sp>
        <p:nvSpPr>
          <p:cNvPr id="461827" name="Segnaposto immagine diapositiva 1"/>
          <p:cNvSpPr>
            <a:spLocks noGrp="1" noRot="1" noChangeAspect="1" noTextEdit="1"/>
          </p:cNvSpPr>
          <p:nvPr>
            <p:ph type="sldImg"/>
          </p:nvPr>
        </p:nvSpPr>
        <p:spPr bwMode="auto">
          <a:xfrm>
            <a:off x="887413" y="758825"/>
            <a:ext cx="4953000"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1828" name="Segnaposto note 2"/>
          <p:cNvSpPr>
            <a:spLocks noGrp="1"/>
          </p:cNvSpPr>
          <p:nvPr>
            <p:ph type="body" idx="1"/>
          </p:nvPr>
        </p:nvSpPr>
        <p:spPr bwMode="auto">
          <a:xfrm>
            <a:off x="906464" y="4702176"/>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61829" name="Segnaposto numero diapositiva 3"/>
          <p:cNvSpPr txBox="1">
            <a:spLocks noGrp="1"/>
          </p:cNvSpPr>
          <p:nvPr/>
        </p:nvSpPr>
        <p:spPr bwMode="auto">
          <a:xfrm>
            <a:off x="3856039" y="9404351"/>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BA3C5054-52DB-6E41-BD3F-8E8D8896C72F}" type="slidenum">
              <a:rPr lang="it-IT" sz="1200" b="0"/>
              <a:pPr algn="r"/>
              <a:t>70</a:t>
            </a:fld>
            <a:endParaRPr lang="it-IT" sz="1200" b="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FFB1958-3F52-5C44-8168-F9DB0A96888C}" type="slidenum">
              <a:rPr lang="it-IT"/>
              <a:pPr/>
              <a:t>71</a:t>
            </a:fld>
            <a:endParaRPr lang="it-IT"/>
          </a:p>
        </p:txBody>
      </p:sp>
      <p:sp>
        <p:nvSpPr>
          <p:cNvPr id="465922" name="Rectangle 7"/>
          <p:cNvSpPr txBox="1">
            <a:spLocks noGrp="1" noChangeArrowheads="1"/>
          </p:cNvSpPr>
          <p:nvPr/>
        </p:nvSpPr>
        <p:spPr bwMode="auto">
          <a:xfrm>
            <a:off x="3856039" y="9404351"/>
            <a:ext cx="28717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761E46D6-1A5F-654D-9337-6BB6A4105320}" type="slidenum">
              <a:rPr lang="it-IT" sz="1200" b="0"/>
              <a:pPr algn="r"/>
              <a:t>71</a:t>
            </a:fld>
            <a:endParaRPr lang="it-IT" sz="1200" b="0"/>
          </a:p>
        </p:txBody>
      </p:sp>
      <p:sp>
        <p:nvSpPr>
          <p:cNvPr id="465923" name="Segnaposto immagine diapositiva 1"/>
          <p:cNvSpPr>
            <a:spLocks noGrp="1" noRot="1" noChangeAspect="1" noTextEdit="1"/>
          </p:cNvSpPr>
          <p:nvPr>
            <p:ph type="sldImg"/>
          </p:nvPr>
        </p:nvSpPr>
        <p:spPr bwMode="auto">
          <a:xfrm>
            <a:off x="887413" y="758825"/>
            <a:ext cx="4953000" cy="37163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5924" name="Segnaposto note 2"/>
          <p:cNvSpPr>
            <a:spLocks noGrp="1"/>
          </p:cNvSpPr>
          <p:nvPr>
            <p:ph type="body" idx="1"/>
          </p:nvPr>
        </p:nvSpPr>
        <p:spPr bwMode="auto">
          <a:xfrm>
            <a:off x="906464" y="4702176"/>
            <a:ext cx="4914900" cy="44751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
        <p:nvSpPr>
          <p:cNvPr id="465925" name="Segnaposto numero diapositiva 3"/>
          <p:cNvSpPr txBox="1">
            <a:spLocks noGrp="1"/>
          </p:cNvSpPr>
          <p:nvPr/>
        </p:nvSpPr>
        <p:spPr bwMode="auto">
          <a:xfrm>
            <a:off x="3856039" y="9404351"/>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53B7B271-4E7D-6C42-B606-51E1566BED8E}" type="slidenum">
              <a:rPr lang="it-IT" sz="1200" b="0"/>
              <a:pPr algn="r"/>
              <a:t>71</a:t>
            </a:fld>
            <a:endParaRPr lang="it-IT"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8</a:t>
            </a:fld>
            <a:endParaRPr lang="it-IT"/>
          </a:p>
        </p:txBody>
      </p:sp>
    </p:spTree>
    <p:extLst>
      <p:ext uri="{BB962C8B-B14F-4D97-AF65-F5344CB8AC3E}">
        <p14:creationId xmlns:p14="http://schemas.microsoft.com/office/powerpoint/2010/main" val="3697108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EAC599CC-66DD-7643-B0DB-8E513B6CA51E}" type="slidenum">
              <a:rPr lang="it-IT" smtClean="0"/>
              <a:t>72</a:t>
            </a:fld>
            <a:endParaRPr lang="it-IT"/>
          </a:p>
        </p:txBody>
      </p:sp>
    </p:spTree>
    <p:extLst>
      <p:ext uri="{BB962C8B-B14F-4D97-AF65-F5344CB8AC3E}">
        <p14:creationId xmlns:p14="http://schemas.microsoft.com/office/powerpoint/2010/main" val="37159870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EAC599CC-66DD-7643-B0DB-8E513B6CA51E}" type="slidenum">
              <a:rPr lang="it-IT" smtClean="0"/>
              <a:t>73</a:t>
            </a:fld>
            <a:endParaRPr lang="it-IT"/>
          </a:p>
        </p:txBody>
      </p:sp>
    </p:spTree>
    <p:extLst>
      <p:ext uri="{BB962C8B-B14F-4D97-AF65-F5344CB8AC3E}">
        <p14:creationId xmlns:p14="http://schemas.microsoft.com/office/powerpoint/2010/main" val="33257932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74</a:t>
            </a:fld>
            <a:endParaRPr lang="it-IT"/>
          </a:p>
        </p:txBody>
      </p:sp>
    </p:spTree>
    <p:extLst>
      <p:ext uri="{BB962C8B-B14F-4D97-AF65-F5344CB8AC3E}">
        <p14:creationId xmlns:p14="http://schemas.microsoft.com/office/powerpoint/2010/main" val="9369848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75</a:t>
            </a:fld>
            <a:endParaRPr lang="it-IT"/>
          </a:p>
        </p:txBody>
      </p:sp>
    </p:spTree>
    <p:extLst>
      <p:ext uri="{BB962C8B-B14F-4D97-AF65-F5344CB8AC3E}">
        <p14:creationId xmlns:p14="http://schemas.microsoft.com/office/powerpoint/2010/main" val="42789689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77</a:t>
            </a:fld>
            <a:endParaRPr lang="it-IT"/>
          </a:p>
        </p:txBody>
      </p:sp>
    </p:spTree>
    <p:extLst>
      <p:ext uri="{BB962C8B-B14F-4D97-AF65-F5344CB8AC3E}">
        <p14:creationId xmlns:p14="http://schemas.microsoft.com/office/powerpoint/2010/main" val="34138571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78</a:t>
            </a:fld>
            <a:endParaRPr lang="it-IT"/>
          </a:p>
        </p:txBody>
      </p:sp>
    </p:spTree>
    <p:extLst>
      <p:ext uri="{BB962C8B-B14F-4D97-AF65-F5344CB8AC3E}">
        <p14:creationId xmlns:p14="http://schemas.microsoft.com/office/powerpoint/2010/main" val="25682786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79</a:t>
            </a:fld>
            <a:endParaRPr lang="it-IT"/>
          </a:p>
        </p:txBody>
      </p:sp>
    </p:spTree>
    <p:extLst>
      <p:ext uri="{BB962C8B-B14F-4D97-AF65-F5344CB8AC3E}">
        <p14:creationId xmlns:p14="http://schemas.microsoft.com/office/powerpoint/2010/main" val="34138571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80</a:t>
            </a:fld>
            <a:endParaRPr lang="it-IT"/>
          </a:p>
        </p:txBody>
      </p:sp>
    </p:spTree>
    <p:extLst>
      <p:ext uri="{BB962C8B-B14F-4D97-AF65-F5344CB8AC3E}">
        <p14:creationId xmlns:p14="http://schemas.microsoft.com/office/powerpoint/2010/main" val="25682786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81</a:t>
            </a:fld>
            <a:endParaRPr lang="it-IT"/>
          </a:p>
        </p:txBody>
      </p:sp>
    </p:spTree>
    <p:extLst>
      <p:ext uri="{BB962C8B-B14F-4D97-AF65-F5344CB8AC3E}">
        <p14:creationId xmlns:p14="http://schemas.microsoft.com/office/powerpoint/2010/main" val="29733887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82</a:t>
            </a:fld>
            <a:endParaRPr lang="it-IT"/>
          </a:p>
        </p:txBody>
      </p:sp>
    </p:spTree>
    <p:extLst>
      <p:ext uri="{BB962C8B-B14F-4D97-AF65-F5344CB8AC3E}">
        <p14:creationId xmlns:p14="http://schemas.microsoft.com/office/powerpoint/2010/main" val="131269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9</a:t>
            </a:fld>
            <a:endParaRPr lang="it-IT"/>
          </a:p>
        </p:txBody>
      </p:sp>
    </p:spTree>
    <p:extLst>
      <p:ext uri="{BB962C8B-B14F-4D97-AF65-F5344CB8AC3E}">
        <p14:creationId xmlns:p14="http://schemas.microsoft.com/office/powerpoint/2010/main" val="31268706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83</a:t>
            </a:fld>
            <a:endParaRPr lang="it-IT"/>
          </a:p>
        </p:txBody>
      </p:sp>
    </p:spTree>
    <p:extLst>
      <p:ext uri="{BB962C8B-B14F-4D97-AF65-F5344CB8AC3E}">
        <p14:creationId xmlns:p14="http://schemas.microsoft.com/office/powerpoint/2010/main" val="40059001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84</a:t>
            </a:fld>
            <a:endParaRPr lang="it-IT"/>
          </a:p>
        </p:txBody>
      </p:sp>
    </p:spTree>
    <p:extLst>
      <p:ext uri="{BB962C8B-B14F-4D97-AF65-F5344CB8AC3E}">
        <p14:creationId xmlns:p14="http://schemas.microsoft.com/office/powerpoint/2010/main" val="16634579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85</a:t>
            </a:fld>
            <a:endParaRPr lang="it-IT"/>
          </a:p>
        </p:txBody>
      </p:sp>
    </p:spTree>
    <p:extLst>
      <p:ext uri="{BB962C8B-B14F-4D97-AF65-F5344CB8AC3E}">
        <p14:creationId xmlns:p14="http://schemas.microsoft.com/office/powerpoint/2010/main" val="7851013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OK</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86</a:t>
            </a:fld>
            <a:endParaRPr lang="it-IT"/>
          </a:p>
        </p:txBody>
      </p:sp>
    </p:spTree>
    <p:extLst>
      <p:ext uri="{BB962C8B-B14F-4D97-AF65-F5344CB8AC3E}">
        <p14:creationId xmlns:p14="http://schemas.microsoft.com/office/powerpoint/2010/main" val="13446050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CC29E17-BE55-054F-95CB-B1E3FE21AF57}" type="slidenum">
              <a:rPr lang="it-IT"/>
              <a:pPr/>
              <a:t>87</a:t>
            </a:fld>
            <a:endParaRPr lang="it-IT"/>
          </a:p>
        </p:txBody>
      </p:sp>
      <p:sp>
        <p:nvSpPr>
          <p:cNvPr id="309250"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498018F7-CF3A-C243-948A-FBB071D02F7C}" type="slidenum">
              <a:rPr lang="it-IT" sz="1200" b="0"/>
              <a:pPr algn="r"/>
              <a:t>87</a:t>
            </a:fld>
            <a:endParaRPr lang="it-IT" sz="1200" b="0"/>
          </a:p>
        </p:txBody>
      </p:sp>
      <p:sp>
        <p:nvSpPr>
          <p:cNvPr id="309251"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9252"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endParaRPr lang="it-IT"/>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9D417C-1FEB-9143-B4EB-AA805EF451BD}" type="slidenum">
              <a:rPr lang="it-IT"/>
              <a:pPr/>
              <a:t>88</a:t>
            </a:fld>
            <a:endParaRPr lang="it-IT"/>
          </a:p>
        </p:txBody>
      </p:sp>
      <p:sp>
        <p:nvSpPr>
          <p:cNvPr id="311298"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76D56E3A-3F57-E34D-B313-637754C73AF7}" type="slidenum">
              <a:rPr lang="it-IT" sz="1200" b="0"/>
              <a:pPr algn="r"/>
              <a:t>88</a:t>
            </a:fld>
            <a:endParaRPr lang="it-IT" sz="1200" b="0"/>
          </a:p>
        </p:txBody>
      </p:sp>
      <p:sp>
        <p:nvSpPr>
          <p:cNvPr id="311299"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1300"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73068EB-E021-C349-A70A-66EA53B7D96F}" type="slidenum">
              <a:rPr lang="it-IT"/>
              <a:pPr/>
              <a:t>89</a:t>
            </a:fld>
            <a:endParaRPr lang="it-IT"/>
          </a:p>
        </p:txBody>
      </p:sp>
      <p:sp>
        <p:nvSpPr>
          <p:cNvPr id="313346"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7896AB39-CA35-F943-92D5-22BB3F85B292}" type="slidenum">
              <a:rPr lang="it-IT" sz="1200" b="0"/>
              <a:pPr algn="r"/>
              <a:t>89</a:t>
            </a:fld>
            <a:endParaRPr lang="it-IT" sz="1200" b="0"/>
          </a:p>
        </p:txBody>
      </p:sp>
      <p:sp>
        <p:nvSpPr>
          <p:cNvPr id="313347"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3348"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692210A-F4D2-1940-B450-6E39A3C5C131}" type="slidenum">
              <a:rPr lang="it-IT"/>
              <a:pPr/>
              <a:t>90</a:t>
            </a:fld>
            <a:endParaRPr lang="it-IT"/>
          </a:p>
        </p:txBody>
      </p:sp>
      <p:sp>
        <p:nvSpPr>
          <p:cNvPr id="317442"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9E4FD47D-BCA3-9C42-B77A-2141C9FC80E9}" type="slidenum">
              <a:rPr lang="it-IT" sz="1200" b="0"/>
              <a:pPr algn="r"/>
              <a:t>90</a:t>
            </a:fld>
            <a:endParaRPr lang="it-IT" sz="1200" b="0"/>
          </a:p>
        </p:txBody>
      </p:sp>
      <p:sp>
        <p:nvSpPr>
          <p:cNvPr id="317443"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44"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E4679DE-5924-5A47-A8D5-8EF6B0D0CE61}" type="slidenum">
              <a:rPr lang="it-IT"/>
              <a:pPr/>
              <a:t>91</a:t>
            </a:fld>
            <a:endParaRPr lang="it-IT"/>
          </a:p>
        </p:txBody>
      </p:sp>
      <p:sp>
        <p:nvSpPr>
          <p:cNvPr id="319490"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3349005C-565B-0742-8619-A160D41194BB}" type="slidenum">
              <a:rPr lang="it-IT" sz="1200" b="0"/>
              <a:pPr algn="r"/>
              <a:t>91</a:t>
            </a:fld>
            <a:endParaRPr lang="it-IT" sz="1200" b="0"/>
          </a:p>
        </p:txBody>
      </p:sp>
      <p:sp>
        <p:nvSpPr>
          <p:cNvPr id="319491"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9492"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BBACDF-F6A6-4B4B-8E5D-868D70AAAC0F}" type="slidenum">
              <a:rPr lang="it-IT"/>
              <a:pPr/>
              <a:t>92</a:t>
            </a:fld>
            <a:endParaRPr lang="it-IT"/>
          </a:p>
        </p:txBody>
      </p:sp>
      <p:sp>
        <p:nvSpPr>
          <p:cNvPr id="325634"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DAF08162-843E-4643-A7AA-413794571C9A}" type="slidenum">
              <a:rPr lang="it-IT" sz="1200" b="0"/>
              <a:pPr algn="r"/>
              <a:t>92</a:t>
            </a:fld>
            <a:endParaRPr lang="it-IT" sz="1200" b="0"/>
          </a:p>
        </p:txBody>
      </p:sp>
      <p:sp>
        <p:nvSpPr>
          <p:cNvPr id="325635"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5636"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2015</a:t>
            </a:r>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10</a:t>
            </a:fld>
            <a:endParaRPr lang="it-IT"/>
          </a:p>
        </p:txBody>
      </p:sp>
    </p:spTree>
    <p:extLst>
      <p:ext uri="{BB962C8B-B14F-4D97-AF65-F5344CB8AC3E}">
        <p14:creationId xmlns:p14="http://schemas.microsoft.com/office/powerpoint/2010/main" val="31085632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93</a:t>
            </a:fld>
            <a:endParaRPr lang="it-IT"/>
          </a:p>
        </p:txBody>
      </p:sp>
    </p:spTree>
    <p:extLst>
      <p:ext uri="{BB962C8B-B14F-4D97-AF65-F5344CB8AC3E}">
        <p14:creationId xmlns:p14="http://schemas.microsoft.com/office/powerpoint/2010/main" val="25984082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D1E1CB4-0AE5-A34E-B892-FC5C30585399}" type="slidenum">
              <a:rPr lang="it-IT"/>
              <a:pPr/>
              <a:t>94</a:t>
            </a:fld>
            <a:endParaRPr lang="it-IT"/>
          </a:p>
        </p:txBody>
      </p:sp>
      <p:sp>
        <p:nvSpPr>
          <p:cNvPr id="385026"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B2E7118B-AFB1-7B45-A08F-4381B96D431D}" type="slidenum">
              <a:rPr lang="it-IT" sz="1200" b="0"/>
              <a:pPr algn="r"/>
              <a:t>94</a:t>
            </a:fld>
            <a:endParaRPr lang="it-IT" sz="1200" b="0"/>
          </a:p>
        </p:txBody>
      </p:sp>
      <p:sp>
        <p:nvSpPr>
          <p:cNvPr id="385027"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5028"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endParaRPr lang="it-IT"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24751A7-FAB9-2C4E-B862-FF846D684AC4}" type="slidenum">
              <a:rPr lang="it-IT"/>
              <a:pPr/>
              <a:t>95</a:t>
            </a:fld>
            <a:endParaRPr lang="it-IT"/>
          </a:p>
        </p:txBody>
      </p:sp>
      <p:sp>
        <p:nvSpPr>
          <p:cNvPr id="323586"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DD69B7F1-82C0-7049-8967-8CB078F1697B}" type="slidenum">
              <a:rPr lang="it-IT" sz="1200" b="0"/>
              <a:pPr algn="r"/>
              <a:t>95</a:t>
            </a:fld>
            <a:endParaRPr lang="it-IT" sz="1200" b="0"/>
          </a:p>
        </p:txBody>
      </p:sp>
      <p:sp>
        <p:nvSpPr>
          <p:cNvPr id="323587"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3588"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0942B5B-7C57-8745-9EFD-904B1541C690}" type="slidenum">
              <a:rPr lang="it-IT"/>
              <a:pPr/>
              <a:t>97</a:t>
            </a:fld>
            <a:endParaRPr lang="it-IT"/>
          </a:p>
        </p:txBody>
      </p:sp>
      <p:sp>
        <p:nvSpPr>
          <p:cNvPr id="329730"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4A337B29-9338-BA45-8AA6-94C1BBDED72E}" type="slidenum">
              <a:rPr lang="it-IT" sz="1200" b="0"/>
              <a:pPr algn="r"/>
              <a:t>97</a:t>
            </a:fld>
            <a:endParaRPr lang="it-IT" sz="1200" b="0"/>
          </a:p>
        </p:txBody>
      </p:sp>
      <p:sp>
        <p:nvSpPr>
          <p:cNvPr id="329731"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9732"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A7AE18-A8F4-C04B-812A-F0A586BA3F87}" type="slidenum">
              <a:rPr lang="it-IT"/>
              <a:pPr/>
              <a:t>98</a:t>
            </a:fld>
            <a:endParaRPr lang="it-IT"/>
          </a:p>
        </p:txBody>
      </p:sp>
      <p:sp>
        <p:nvSpPr>
          <p:cNvPr id="333826"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CC9C077B-09B7-C642-8EEA-373A8A89EA0C}" type="slidenum">
              <a:rPr lang="it-IT" sz="1200" b="0"/>
              <a:pPr algn="r"/>
              <a:t>98</a:t>
            </a:fld>
            <a:endParaRPr lang="it-IT" sz="1200" b="0"/>
          </a:p>
        </p:txBody>
      </p:sp>
      <p:sp>
        <p:nvSpPr>
          <p:cNvPr id="333827"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3828"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46A28C-CB2A-0F44-993B-E570E413E72F}" type="slidenum">
              <a:rPr lang="it-IT"/>
              <a:pPr/>
              <a:t>99</a:t>
            </a:fld>
            <a:endParaRPr lang="it-IT"/>
          </a:p>
        </p:txBody>
      </p:sp>
      <p:sp>
        <p:nvSpPr>
          <p:cNvPr id="335874"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12BD59FE-4CE0-1245-8554-8C4E50A77E98}" type="slidenum">
              <a:rPr lang="it-IT" sz="1200" b="0"/>
              <a:pPr algn="r"/>
              <a:t>99</a:t>
            </a:fld>
            <a:endParaRPr lang="it-IT" sz="1200" b="0"/>
          </a:p>
        </p:txBody>
      </p:sp>
      <p:sp>
        <p:nvSpPr>
          <p:cNvPr id="335875"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5876"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endParaRPr lang="it-IT"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46A28C-CB2A-0F44-993B-E570E413E72F}" type="slidenum">
              <a:rPr lang="it-IT"/>
              <a:pPr/>
              <a:t>100</a:t>
            </a:fld>
            <a:endParaRPr lang="it-IT"/>
          </a:p>
        </p:txBody>
      </p:sp>
      <p:sp>
        <p:nvSpPr>
          <p:cNvPr id="335874"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12BD59FE-4CE0-1245-8554-8C4E50A77E98}" type="slidenum">
              <a:rPr lang="it-IT" sz="1200" b="0"/>
              <a:pPr algn="r"/>
              <a:t>100</a:t>
            </a:fld>
            <a:endParaRPr lang="it-IT" sz="1200" b="0"/>
          </a:p>
        </p:txBody>
      </p:sp>
      <p:sp>
        <p:nvSpPr>
          <p:cNvPr id="335875"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5876"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endParaRPr lang="it-IT"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108F34-F945-E04D-AAC9-3B657AB870B0}" type="slidenum">
              <a:rPr lang="it-IT" smtClean="0"/>
              <a:pPr/>
              <a:t>101</a:t>
            </a:fld>
            <a:endParaRPr lang="it-IT"/>
          </a:p>
        </p:txBody>
      </p:sp>
    </p:spTree>
    <p:extLst>
      <p:ext uri="{BB962C8B-B14F-4D97-AF65-F5344CB8AC3E}">
        <p14:creationId xmlns:p14="http://schemas.microsoft.com/office/powerpoint/2010/main" val="53743842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9D417C-1FEB-9143-B4EB-AA805EF451BD}" type="slidenum">
              <a:rPr lang="it-IT"/>
              <a:pPr/>
              <a:t>102</a:t>
            </a:fld>
            <a:endParaRPr lang="it-IT"/>
          </a:p>
        </p:txBody>
      </p:sp>
      <p:sp>
        <p:nvSpPr>
          <p:cNvPr id="311298" name="Rectangle 7"/>
          <p:cNvSpPr txBox="1">
            <a:spLocks noGrp="1" noChangeArrowheads="1"/>
          </p:cNvSpPr>
          <p:nvPr/>
        </p:nvSpPr>
        <p:spPr bwMode="auto">
          <a:xfrm>
            <a:off x="3856038" y="9404350"/>
            <a:ext cx="2871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91" tIns="45446" rIns="90891" bIns="45446" anchor="b"/>
          <a:lstStyle>
            <a:lvl1pPr defTabSz="909638">
              <a:defRPr>
                <a:solidFill>
                  <a:schemeClr val="tx1"/>
                </a:solidFill>
                <a:latin typeface="Arial" charset="0"/>
                <a:ea typeface="ＭＳ Ｐゴシック" charset="0"/>
              </a:defRPr>
            </a:lvl1pPr>
            <a:lvl2pPr marL="742950" indent="-285750" defTabSz="909638">
              <a:defRPr>
                <a:solidFill>
                  <a:schemeClr val="tx1"/>
                </a:solidFill>
                <a:latin typeface="Arial" charset="0"/>
                <a:ea typeface="ＭＳ Ｐゴシック" charset="0"/>
              </a:defRPr>
            </a:lvl2pPr>
            <a:lvl3pPr marL="1143000" indent="-228600" defTabSz="909638">
              <a:defRPr>
                <a:solidFill>
                  <a:schemeClr val="tx1"/>
                </a:solidFill>
                <a:latin typeface="Arial" charset="0"/>
                <a:ea typeface="ＭＳ Ｐゴシック" charset="0"/>
              </a:defRPr>
            </a:lvl3pPr>
            <a:lvl4pPr marL="1600200" indent="-228600" defTabSz="909638">
              <a:defRPr>
                <a:solidFill>
                  <a:schemeClr val="tx1"/>
                </a:solidFill>
                <a:latin typeface="Arial" charset="0"/>
                <a:ea typeface="ＭＳ Ｐゴシック" charset="0"/>
              </a:defRPr>
            </a:lvl4pPr>
            <a:lvl5pPr marL="2057400" indent="-228600" defTabSz="909638">
              <a:defRPr>
                <a:solidFill>
                  <a:schemeClr val="tx1"/>
                </a:solidFill>
                <a:latin typeface="Arial" charset="0"/>
                <a:ea typeface="ＭＳ Ｐゴシック" charset="0"/>
              </a:defRPr>
            </a:lvl5pPr>
            <a:lvl6pPr marL="2514600" indent="-228600" defTabSz="909638" fontAlgn="base">
              <a:spcBef>
                <a:spcPct val="0"/>
              </a:spcBef>
              <a:spcAft>
                <a:spcPct val="0"/>
              </a:spcAft>
              <a:defRPr>
                <a:solidFill>
                  <a:schemeClr val="tx1"/>
                </a:solidFill>
                <a:latin typeface="Arial" charset="0"/>
                <a:ea typeface="ＭＳ Ｐゴシック" charset="0"/>
              </a:defRPr>
            </a:lvl6pPr>
            <a:lvl7pPr marL="2971800" indent="-228600" defTabSz="909638" fontAlgn="base">
              <a:spcBef>
                <a:spcPct val="0"/>
              </a:spcBef>
              <a:spcAft>
                <a:spcPct val="0"/>
              </a:spcAft>
              <a:defRPr>
                <a:solidFill>
                  <a:schemeClr val="tx1"/>
                </a:solidFill>
                <a:latin typeface="Arial" charset="0"/>
                <a:ea typeface="ＭＳ Ｐゴシック" charset="0"/>
              </a:defRPr>
            </a:lvl7pPr>
            <a:lvl8pPr marL="3429000" indent="-228600" defTabSz="909638" fontAlgn="base">
              <a:spcBef>
                <a:spcPct val="0"/>
              </a:spcBef>
              <a:spcAft>
                <a:spcPct val="0"/>
              </a:spcAft>
              <a:defRPr>
                <a:solidFill>
                  <a:schemeClr val="tx1"/>
                </a:solidFill>
                <a:latin typeface="Arial" charset="0"/>
                <a:ea typeface="ＭＳ Ｐゴシック" charset="0"/>
              </a:defRPr>
            </a:lvl8pPr>
            <a:lvl9pPr marL="3886200" indent="-228600" defTabSz="909638" fontAlgn="base">
              <a:spcBef>
                <a:spcPct val="0"/>
              </a:spcBef>
              <a:spcAft>
                <a:spcPct val="0"/>
              </a:spcAft>
              <a:defRPr>
                <a:solidFill>
                  <a:schemeClr val="tx1"/>
                </a:solidFill>
                <a:latin typeface="Arial" charset="0"/>
                <a:ea typeface="ＭＳ Ｐゴシック" charset="0"/>
              </a:defRPr>
            </a:lvl9pPr>
          </a:lstStyle>
          <a:p>
            <a:pPr algn="r"/>
            <a:fld id="{76D56E3A-3F57-E34D-B313-637754C73AF7}" type="slidenum">
              <a:rPr lang="it-IT" sz="1200" b="0"/>
              <a:pPr algn="r"/>
              <a:t>102</a:t>
            </a:fld>
            <a:endParaRPr lang="it-IT" sz="1200" b="0"/>
          </a:p>
        </p:txBody>
      </p:sp>
      <p:sp>
        <p:nvSpPr>
          <p:cNvPr id="311299" name="Rectangle 2"/>
          <p:cNvSpPr>
            <a:spLocks noGrp="1" noRot="1" noChangeAspect="1" noChangeArrowheads="1" noTextEdit="1"/>
          </p:cNvSpPr>
          <p:nvPr>
            <p:ph type="sldImg"/>
          </p:nvPr>
        </p:nvSpPr>
        <p:spPr bwMode="auto">
          <a:xfrm>
            <a:off x="901700" y="741363"/>
            <a:ext cx="4940300" cy="37052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1300" name="Rectangle 3"/>
          <p:cNvSpPr>
            <a:spLocks noGrp="1" noChangeArrowheads="1"/>
          </p:cNvSpPr>
          <p:nvPr>
            <p:ph type="body" idx="1"/>
          </p:nvPr>
        </p:nvSpPr>
        <p:spPr bwMode="auto">
          <a:xfrm>
            <a:off x="674688" y="4692650"/>
            <a:ext cx="5394325" cy="4446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891" tIns="45446" rIns="90891" bIns="45446"/>
          <a:lstStyle/>
          <a:p>
            <a:r>
              <a:rPr lang="it-IT" dirty="0" smtClean="0"/>
              <a:t>ok</a:t>
            </a: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vert="horz"/>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82023215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3683883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03194411"/>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vert="horz"/>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987901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89753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962453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64197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28762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660110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20241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10680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vert="horz"/>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46879956"/>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980170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30842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896625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D679DC1-4B1A-F949-A516-D98951FF7EB6}" type="datetimeFigureOut">
              <a:rPr lang="it-IT" smtClean="0">
                <a:solidFill>
                  <a:prstClr val="black">
                    <a:tint val="75000"/>
                  </a:prstClr>
                </a:solidFill>
                <a:latin typeface="Calibri"/>
              </a:rPr>
              <a:pPr/>
              <a:t>01/06/15</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EF6B6945-C24D-7B4D-97BA-0E4A50340834}"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352719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vert="horz"/>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716594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ext uri="{BB962C8B-B14F-4D97-AF65-F5344CB8AC3E}">
        <p14:creationId xmlns:p14="http://schemas.microsoft.com/office/powerpoint/2010/main" val="204098323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4958992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91304350"/>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Tree>
    <p:extLst>
      <p:ext uri="{BB962C8B-B14F-4D97-AF65-F5344CB8AC3E}">
        <p14:creationId xmlns:p14="http://schemas.microsoft.com/office/powerpoint/2010/main" val="242293114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88733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176332354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231624111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Freeform 4"/>
          <p:cNvSpPr>
            <a:spLocks/>
          </p:cNvSpPr>
          <p:nvPr userDrawn="1"/>
        </p:nvSpPr>
        <p:spPr bwMode="auto">
          <a:xfrm>
            <a:off x="-685800" y="-838200"/>
            <a:ext cx="10152063" cy="2000250"/>
          </a:xfrm>
          <a:custGeom>
            <a:avLst/>
            <a:gdLst>
              <a:gd name="T0" fmla="+- 0 10000 10000"/>
              <a:gd name="T1" fmla="*/ T0 w 10000"/>
              <a:gd name="T2" fmla="+- 0 10000 10000"/>
              <a:gd name="T3" fmla="*/ 10000 h 10000"/>
              <a:gd name="T4" fmla="+- 0 20000 10000"/>
              <a:gd name="T5" fmla="*/ T4 w 10000"/>
              <a:gd name="T6" fmla="+- 0 10000 10000"/>
              <a:gd name="T7" fmla="*/ 10000 h 10000"/>
              <a:gd name="T8" fmla="+- 0 20000 10000"/>
              <a:gd name="T9" fmla="*/ T8 w 10000"/>
              <a:gd name="T10" fmla="+- 0 20000 10000"/>
              <a:gd name="T11" fmla="*/ 20000 h 10000"/>
              <a:gd name="T12" fmla="+- 0 10000 10000"/>
              <a:gd name="T13" fmla="*/ T12 w 10000"/>
              <a:gd name="T14" fmla="+- 0 20000 10000"/>
              <a:gd name="T15" fmla="*/ 20000 h 10000"/>
              <a:gd name="T16" fmla="+- 0 10000 10000"/>
              <a:gd name="T17" fmla="*/ T16 w 10000"/>
              <a:gd name="T18" fmla="+- 0 10000 10000"/>
              <a:gd name="T19" fmla="*/ 10000 h 10000"/>
            </a:gdLst>
            <a:ahLst/>
            <a:cxnLst>
              <a:cxn ang="0">
                <a:pos x="T1" y="T3"/>
              </a:cxn>
              <a:cxn ang="0">
                <a:pos x="T5" y="T7"/>
              </a:cxn>
              <a:cxn ang="0">
                <a:pos x="T9" y="T11"/>
              </a:cxn>
              <a:cxn ang="0">
                <a:pos x="T13" y="T15"/>
              </a:cxn>
              <a:cxn ang="0">
                <a:pos x="T17" y="T19"/>
              </a:cxn>
            </a:cxnLst>
            <a:rect l="0" t="0" r="r" b="b"/>
            <a:pathLst>
              <a:path w="10000" h="10000">
                <a:moveTo>
                  <a:pt x="0" y="0"/>
                </a:moveTo>
                <a:lnTo>
                  <a:pt x="10000" y="0"/>
                </a:lnTo>
                <a:lnTo>
                  <a:pt x="10000" y="10000"/>
                </a:lnTo>
                <a:lnTo>
                  <a:pt x="0" y="10000"/>
                </a:lnTo>
                <a:close/>
                <a:moveTo>
                  <a:pt x="0" y="0"/>
                </a:moveTo>
              </a:path>
            </a:pathLst>
          </a:custGeom>
          <a:solidFill>
            <a:srgbClr val="B7B7FB">
              <a:alpha val="80000"/>
            </a:srgbClr>
          </a:solidFill>
          <a:ln>
            <a:noFill/>
          </a:ln>
          <a:effectLst/>
          <a:extLst>
            <a:ext uri="{91240B29-F687-4f45-9708-019B960494DF}">
              <a14:hiddenLine xmlns:a14="http://schemas.microsoft.com/office/drawing/2010/main" w="25400">
                <a:solidFill>
                  <a:srgbClr val="000000">
                    <a:alpha val="48871"/>
                  </a:srgbClr>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grpSp>
        <p:nvGrpSpPr>
          <p:cNvPr id="4114" name="Group 18"/>
          <p:cNvGrpSpPr>
            <a:grpSpLocks/>
          </p:cNvGrpSpPr>
          <p:nvPr/>
        </p:nvGrpSpPr>
        <p:grpSpPr bwMode="auto">
          <a:xfrm>
            <a:off x="8172450" y="5864225"/>
            <a:ext cx="1222375" cy="1222375"/>
            <a:chOff x="5005" y="3591"/>
            <a:chExt cx="856" cy="856"/>
          </a:xfrm>
        </p:grpSpPr>
        <p:sp>
          <p:nvSpPr>
            <p:cNvPr id="4115" name="Freeform 19"/>
            <p:cNvSpPr>
              <a:spLocks/>
            </p:cNvSpPr>
            <p:nvPr/>
          </p:nvSpPr>
          <p:spPr bwMode="auto">
            <a:xfrm>
              <a:off x="5005" y="3591"/>
              <a:ext cx="856" cy="856"/>
            </a:xfrm>
            <a:custGeom>
              <a:avLst/>
              <a:gdLst>
                <a:gd name="T0" fmla="+- 0 18221 10444"/>
                <a:gd name="T1" fmla="*/ T0 w 9111"/>
                <a:gd name="T2" fmla="+- 0 11778 10444"/>
                <a:gd name="T3" fmla="*/ 11778 h 9111"/>
                <a:gd name="T4" fmla="+- 0 18221 10444"/>
                <a:gd name="T5" fmla="*/ T4 w 9111"/>
                <a:gd name="T6" fmla="+- 0 18221 10444"/>
                <a:gd name="T7" fmla="*/ 18221 h 9111"/>
                <a:gd name="T8" fmla="+- 0 11778 10444"/>
                <a:gd name="T9" fmla="*/ T8 w 9111"/>
                <a:gd name="T10" fmla="+- 0 18221 10444"/>
                <a:gd name="T11" fmla="*/ 18221 h 9111"/>
                <a:gd name="T12" fmla="+- 0 11778 10444"/>
                <a:gd name="T13" fmla="*/ T12 w 9111"/>
                <a:gd name="T14" fmla="+- 0 11778 10444"/>
                <a:gd name="T15" fmla="*/ 11778 h 9111"/>
                <a:gd name="T16" fmla="+- 0 18221 10444"/>
                <a:gd name="T17" fmla="*/ T16 w 9111"/>
                <a:gd name="T18" fmla="+- 0 11778 10444"/>
                <a:gd name="T19" fmla="*/ 11778 h 9111"/>
              </a:gdLst>
              <a:ahLst/>
              <a:cxnLst>
                <a:cxn ang="0">
                  <a:pos x="T1" y="T3"/>
                </a:cxn>
                <a:cxn ang="0">
                  <a:pos x="T5" y="T7"/>
                </a:cxn>
                <a:cxn ang="0">
                  <a:pos x="T9" y="T11"/>
                </a:cxn>
                <a:cxn ang="0">
                  <a:pos x="T13" y="T15"/>
                </a:cxn>
                <a:cxn ang="0">
                  <a:pos x="T17" y="T19"/>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path>
              </a:pathLst>
            </a:custGeom>
            <a:solidFill>
              <a:srgbClr val="FFFFFF"/>
            </a:solidFill>
            <a:ln>
              <a:noFill/>
            </a:ln>
            <a:effectLst/>
            <a:extLs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pic>
          <p:nvPicPr>
            <p:cNvPr id="4116"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25" y="3759"/>
              <a:ext cx="609"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21" name="Text Box 25"/>
          <p:cNvSpPr txBox="1">
            <a:spLocks/>
          </p:cNvSpPr>
          <p:nvPr/>
        </p:nvSpPr>
        <p:spPr bwMode="auto">
          <a:xfrm>
            <a:off x="8558213" y="825500"/>
            <a:ext cx="585787" cy="366713"/>
          </a:xfrm>
          <a:prstGeom prst="rect">
            <a:avLst/>
          </a:prstGeom>
          <a:noFill/>
          <a:ln>
            <a:noFill/>
          </a:ln>
          <a:effectLst/>
          <a:extLst>
            <a:ext uri="{909E8E84-426E-40dd-AFC4-6F175D3DCCD1}">
              <a14:hiddenFill xmlns:a14="http://schemas.microsoft.com/office/drawing/2010/main">
                <a:blipFill dpi="0" rotWithShape="0">
                  <a:blip r:embed="rId1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862013">
              <a:tabLst>
                <a:tab pos="790575" algn="l"/>
              </a:tabLst>
              <a:defRPr>
                <a:solidFill>
                  <a:schemeClr val="tx1"/>
                </a:solidFill>
                <a:latin typeface="Arial" charset="0"/>
                <a:ea typeface="ＭＳ Ｐゴシック" charset="0"/>
              </a:defRPr>
            </a:lvl1pPr>
            <a:lvl2pPr defTabSz="862013">
              <a:tabLst>
                <a:tab pos="790575" algn="l"/>
              </a:tabLst>
              <a:defRPr>
                <a:solidFill>
                  <a:schemeClr val="tx1"/>
                </a:solidFill>
                <a:latin typeface="Arial" charset="0"/>
                <a:ea typeface="ＭＳ Ｐゴシック" charset="0"/>
              </a:defRPr>
            </a:lvl2pPr>
            <a:lvl3pPr defTabSz="862013">
              <a:tabLst>
                <a:tab pos="790575" algn="l"/>
              </a:tabLst>
              <a:defRPr>
                <a:solidFill>
                  <a:schemeClr val="tx1"/>
                </a:solidFill>
                <a:latin typeface="Arial" charset="0"/>
                <a:ea typeface="ＭＳ Ｐゴシック" charset="0"/>
              </a:defRPr>
            </a:lvl3pPr>
            <a:lvl4pPr defTabSz="862013">
              <a:tabLst>
                <a:tab pos="790575" algn="l"/>
              </a:tabLst>
              <a:defRPr>
                <a:solidFill>
                  <a:schemeClr val="tx1"/>
                </a:solidFill>
                <a:latin typeface="Arial" charset="0"/>
                <a:ea typeface="ＭＳ Ｐゴシック" charset="0"/>
              </a:defRPr>
            </a:lvl4pPr>
            <a:lvl5pPr defTabSz="862013">
              <a:tabLst>
                <a:tab pos="790575" algn="l"/>
              </a:tabLst>
              <a:defRPr>
                <a:solidFill>
                  <a:schemeClr val="tx1"/>
                </a:solidFill>
                <a:latin typeface="Arial" charset="0"/>
                <a:ea typeface="ＭＳ Ｐゴシック" charset="0"/>
              </a:defRPr>
            </a:lvl5pPr>
            <a:lvl6pPr defTabSz="862013" fontAlgn="base">
              <a:spcBef>
                <a:spcPct val="0"/>
              </a:spcBef>
              <a:spcAft>
                <a:spcPct val="0"/>
              </a:spcAft>
              <a:tabLst>
                <a:tab pos="790575" algn="l"/>
              </a:tabLst>
              <a:defRPr>
                <a:solidFill>
                  <a:schemeClr val="tx1"/>
                </a:solidFill>
                <a:latin typeface="Arial" charset="0"/>
                <a:ea typeface="ＭＳ Ｐゴシック" charset="0"/>
              </a:defRPr>
            </a:lvl6pPr>
            <a:lvl7pPr defTabSz="862013" fontAlgn="base">
              <a:spcBef>
                <a:spcPct val="0"/>
              </a:spcBef>
              <a:spcAft>
                <a:spcPct val="0"/>
              </a:spcAft>
              <a:tabLst>
                <a:tab pos="790575" algn="l"/>
              </a:tabLst>
              <a:defRPr>
                <a:solidFill>
                  <a:schemeClr val="tx1"/>
                </a:solidFill>
                <a:latin typeface="Arial" charset="0"/>
                <a:ea typeface="ＭＳ Ｐゴシック" charset="0"/>
              </a:defRPr>
            </a:lvl7pPr>
            <a:lvl8pPr defTabSz="862013" fontAlgn="base">
              <a:spcBef>
                <a:spcPct val="0"/>
              </a:spcBef>
              <a:spcAft>
                <a:spcPct val="0"/>
              </a:spcAft>
              <a:tabLst>
                <a:tab pos="790575" algn="l"/>
              </a:tabLst>
              <a:defRPr>
                <a:solidFill>
                  <a:schemeClr val="tx1"/>
                </a:solidFill>
                <a:latin typeface="Arial" charset="0"/>
                <a:ea typeface="ＭＳ Ｐゴシック" charset="0"/>
              </a:defRPr>
            </a:lvl8pPr>
            <a:lvl9pPr defTabSz="862013" fontAlgn="base">
              <a:spcBef>
                <a:spcPct val="0"/>
              </a:spcBef>
              <a:spcAft>
                <a:spcPct val="0"/>
              </a:spcAft>
              <a:tabLst>
                <a:tab pos="790575" algn="l"/>
              </a:tabLst>
              <a:defRPr>
                <a:solidFill>
                  <a:schemeClr val="tx1"/>
                </a:solidFill>
                <a:latin typeface="Arial" charset="0"/>
                <a:ea typeface="ＭＳ Ｐゴシック" charset="0"/>
              </a:defRPr>
            </a:lvl9pPr>
          </a:lstStyle>
          <a:p>
            <a:pPr eaLnBrk="0" hangingPunct="0">
              <a:spcBef>
                <a:spcPct val="50000"/>
              </a:spcBef>
            </a:pPr>
            <a:fld id="{857DF88B-578C-5A47-AB18-02A1319287D2}" type="slidenum">
              <a:rPr lang="it-IT" b="0">
                <a:solidFill>
                  <a:schemeClr val="bg2"/>
                </a:solidFill>
                <a:latin typeface="Gill Sans" charset="0"/>
              </a:rPr>
              <a:pPr eaLnBrk="0" hangingPunct="0">
                <a:spcBef>
                  <a:spcPct val="50000"/>
                </a:spcBef>
              </a:pPr>
              <a:t>‹n.›</a:t>
            </a:fld>
            <a:endParaRPr lang="it-IT" b="0">
              <a:solidFill>
                <a:schemeClr val="bg2"/>
              </a:solidFill>
              <a:latin typeface="Gill Sans" charset="0"/>
            </a:endParaRPr>
          </a:p>
        </p:txBody>
      </p:sp>
      <p:sp>
        <p:nvSpPr>
          <p:cNvPr id="4125" name="Text Box 29"/>
          <p:cNvSpPr txBox="1">
            <a:spLocks/>
          </p:cNvSpPr>
          <p:nvPr/>
        </p:nvSpPr>
        <p:spPr bwMode="auto">
          <a:xfrm>
            <a:off x="86816" y="19472"/>
            <a:ext cx="8229600" cy="457200"/>
          </a:xfrm>
          <a:prstGeom prst="rect">
            <a:avLst/>
          </a:prstGeom>
          <a:noFill/>
          <a:ln>
            <a:noFill/>
          </a:ln>
          <a:effectLst/>
          <a:extLst>
            <a:ext uri="{909E8E84-426E-40dd-AFC4-6F175D3DCCD1}">
              <a14:hiddenFill xmlns:a14="http://schemas.microsoft.com/office/drawing/2010/main">
                <a:blipFill dpi="0" rotWithShape="0">
                  <a:blip r:embed="rId1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862013">
              <a:tabLst>
                <a:tab pos="790575" algn="l"/>
              </a:tabLst>
              <a:defRPr>
                <a:solidFill>
                  <a:schemeClr val="tx1"/>
                </a:solidFill>
                <a:latin typeface="Arial" charset="0"/>
                <a:ea typeface="ＭＳ Ｐゴシック" charset="0"/>
              </a:defRPr>
            </a:lvl1pPr>
            <a:lvl2pPr defTabSz="862013">
              <a:tabLst>
                <a:tab pos="790575" algn="l"/>
              </a:tabLst>
              <a:defRPr>
                <a:solidFill>
                  <a:schemeClr val="tx1"/>
                </a:solidFill>
                <a:latin typeface="Arial" charset="0"/>
                <a:ea typeface="ＭＳ Ｐゴシック" charset="0"/>
              </a:defRPr>
            </a:lvl2pPr>
            <a:lvl3pPr defTabSz="862013">
              <a:tabLst>
                <a:tab pos="790575" algn="l"/>
              </a:tabLst>
              <a:defRPr>
                <a:solidFill>
                  <a:schemeClr val="tx1"/>
                </a:solidFill>
                <a:latin typeface="Arial" charset="0"/>
                <a:ea typeface="ＭＳ Ｐゴシック" charset="0"/>
              </a:defRPr>
            </a:lvl3pPr>
            <a:lvl4pPr defTabSz="862013">
              <a:tabLst>
                <a:tab pos="790575" algn="l"/>
              </a:tabLst>
              <a:defRPr>
                <a:solidFill>
                  <a:schemeClr val="tx1"/>
                </a:solidFill>
                <a:latin typeface="Arial" charset="0"/>
                <a:ea typeface="ＭＳ Ｐゴシック" charset="0"/>
              </a:defRPr>
            </a:lvl4pPr>
            <a:lvl5pPr defTabSz="862013">
              <a:tabLst>
                <a:tab pos="790575" algn="l"/>
              </a:tabLst>
              <a:defRPr>
                <a:solidFill>
                  <a:schemeClr val="tx1"/>
                </a:solidFill>
                <a:latin typeface="Arial" charset="0"/>
                <a:ea typeface="ＭＳ Ｐゴシック" charset="0"/>
              </a:defRPr>
            </a:lvl5pPr>
            <a:lvl6pPr defTabSz="862013" fontAlgn="base">
              <a:spcBef>
                <a:spcPct val="0"/>
              </a:spcBef>
              <a:spcAft>
                <a:spcPct val="0"/>
              </a:spcAft>
              <a:tabLst>
                <a:tab pos="790575" algn="l"/>
              </a:tabLst>
              <a:defRPr>
                <a:solidFill>
                  <a:schemeClr val="tx1"/>
                </a:solidFill>
                <a:latin typeface="Arial" charset="0"/>
                <a:ea typeface="ＭＳ Ｐゴシック" charset="0"/>
              </a:defRPr>
            </a:lvl6pPr>
            <a:lvl7pPr defTabSz="862013" fontAlgn="base">
              <a:spcBef>
                <a:spcPct val="0"/>
              </a:spcBef>
              <a:spcAft>
                <a:spcPct val="0"/>
              </a:spcAft>
              <a:tabLst>
                <a:tab pos="790575" algn="l"/>
              </a:tabLst>
              <a:defRPr>
                <a:solidFill>
                  <a:schemeClr val="tx1"/>
                </a:solidFill>
                <a:latin typeface="Arial" charset="0"/>
                <a:ea typeface="ＭＳ Ｐゴシック" charset="0"/>
              </a:defRPr>
            </a:lvl7pPr>
            <a:lvl8pPr defTabSz="862013" fontAlgn="base">
              <a:spcBef>
                <a:spcPct val="0"/>
              </a:spcBef>
              <a:spcAft>
                <a:spcPct val="0"/>
              </a:spcAft>
              <a:tabLst>
                <a:tab pos="790575" algn="l"/>
              </a:tabLst>
              <a:defRPr>
                <a:solidFill>
                  <a:schemeClr val="tx1"/>
                </a:solidFill>
                <a:latin typeface="Arial" charset="0"/>
                <a:ea typeface="ＭＳ Ｐゴシック" charset="0"/>
              </a:defRPr>
            </a:lvl8pPr>
            <a:lvl9pPr defTabSz="862013" fontAlgn="base">
              <a:spcBef>
                <a:spcPct val="0"/>
              </a:spcBef>
              <a:spcAft>
                <a:spcPct val="0"/>
              </a:spcAft>
              <a:tabLst>
                <a:tab pos="790575" algn="l"/>
              </a:tabLst>
              <a:defRPr>
                <a:solidFill>
                  <a:schemeClr val="tx1"/>
                </a:solidFill>
                <a:latin typeface="Arial" charset="0"/>
                <a:ea typeface="ＭＳ Ｐゴシック" charset="0"/>
              </a:defRPr>
            </a:lvl9pPr>
          </a:lstStyle>
          <a:p>
            <a:pPr eaLnBrk="0" hangingPunct="0">
              <a:spcBef>
                <a:spcPct val="50000"/>
              </a:spcBef>
            </a:pPr>
            <a:r>
              <a:rPr lang="it-IT" sz="2400" dirty="0" err="1">
                <a:solidFill>
                  <a:schemeClr val="bg2"/>
                </a:solidFill>
                <a:latin typeface="Trebuchet MS" charset="0"/>
              </a:rPr>
              <a:t>Customer</a:t>
            </a:r>
            <a:r>
              <a:rPr lang="it-IT" sz="2400" dirty="0">
                <a:solidFill>
                  <a:schemeClr val="bg2"/>
                </a:solidFill>
                <a:latin typeface="Trebuchet MS" charset="0"/>
              </a:rPr>
              <a:t> </a:t>
            </a:r>
            <a:r>
              <a:rPr lang="it-IT" sz="2400" dirty="0" err="1">
                <a:solidFill>
                  <a:schemeClr val="bg2"/>
                </a:solidFill>
                <a:latin typeface="Trebuchet MS" charset="0"/>
              </a:rPr>
              <a:t>satisfaction</a:t>
            </a:r>
            <a:r>
              <a:rPr lang="it-IT" sz="2400" dirty="0">
                <a:solidFill>
                  <a:schemeClr val="bg2"/>
                </a:solidFill>
                <a:latin typeface="Trebuchet MS" charset="0"/>
              </a:rPr>
              <a:t> - Servizi </a:t>
            </a:r>
            <a:r>
              <a:rPr lang="it-IT" sz="2400" dirty="0" err="1">
                <a:solidFill>
                  <a:schemeClr val="bg2"/>
                </a:solidFill>
                <a:latin typeface="Trebuchet MS" charset="0"/>
              </a:rPr>
              <a:t>Aset</a:t>
            </a:r>
            <a:r>
              <a:rPr lang="it-IT" sz="2400" dirty="0">
                <a:solidFill>
                  <a:schemeClr val="bg2"/>
                </a:solidFill>
                <a:latin typeface="Trebuchet MS" charset="0"/>
              </a:rPr>
              <a:t> </a:t>
            </a:r>
            <a:r>
              <a:rPr lang="it-IT" sz="2400" dirty="0" err="1" smtClean="0">
                <a:solidFill>
                  <a:schemeClr val="bg2"/>
                </a:solidFill>
                <a:latin typeface="Trebuchet MS" charset="0"/>
              </a:rPr>
              <a:t>SpA</a:t>
            </a:r>
            <a:endParaRPr lang="it-IT" sz="2400" dirty="0">
              <a:solidFill>
                <a:schemeClr val="bg2"/>
              </a:solidFill>
              <a:latin typeface="Trebuchet MS"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xmlns:p14="http://schemas.microsoft.com/office/powerpoint/2010/main"/>
  <p:txStyles>
    <p:titleStyle>
      <a:lvl1pPr marL="334963" indent="-311150" algn="ctr" defTabSz="862013" rtl="0" fontAlgn="base">
        <a:spcBef>
          <a:spcPct val="0"/>
        </a:spcBef>
        <a:spcAft>
          <a:spcPts val="188"/>
        </a:spcAft>
        <a:defRPr sz="6000">
          <a:solidFill>
            <a:srgbClr val="000000"/>
          </a:solidFill>
          <a:latin typeface="+mj-lt"/>
          <a:ea typeface="+mj-ea"/>
          <a:cs typeface="+mj-cs"/>
        </a:defRPr>
      </a:lvl1pPr>
      <a:lvl2pPr marL="334963" indent="-311150" algn="ctr" defTabSz="862013" rtl="0" fontAlgn="base">
        <a:spcBef>
          <a:spcPct val="0"/>
        </a:spcBef>
        <a:spcAft>
          <a:spcPts val="188"/>
        </a:spcAft>
        <a:defRPr sz="6000">
          <a:solidFill>
            <a:srgbClr val="000000"/>
          </a:solidFill>
          <a:latin typeface="Gill Sans" charset="0"/>
          <a:ea typeface="ＭＳ Ｐゴシック" charset="0"/>
        </a:defRPr>
      </a:lvl2pPr>
      <a:lvl3pPr marL="334963" indent="-311150" algn="ctr" defTabSz="862013" rtl="0" fontAlgn="base">
        <a:spcBef>
          <a:spcPct val="0"/>
        </a:spcBef>
        <a:spcAft>
          <a:spcPts val="188"/>
        </a:spcAft>
        <a:defRPr sz="6000">
          <a:solidFill>
            <a:srgbClr val="000000"/>
          </a:solidFill>
          <a:latin typeface="Gill Sans" charset="0"/>
          <a:ea typeface="ＭＳ Ｐゴシック" charset="0"/>
        </a:defRPr>
      </a:lvl3pPr>
      <a:lvl4pPr marL="334963" indent="-311150" algn="ctr" defTabSz="862013" rtl="0" fontAlgn="base">
        <a:spcBef>
          <a:spcPct val="0"/>
        </a:spcBef>
        <a:spcAft>
          <a:spcPts val="188"/>
        </a:spcAft>
        <a:defRPr sz="6000">
          <a:solidFill>
            <a:srgbClr val="000000"/>
          </a:solidFill>
          <a:latin typeface="Gill Sans" charset="0"/>
          <a:ea typeface="ＭＳ Ｐゴシック" charset="0"/>
        </a:defRPr>
      </a:lvl4pPr>
      <a:lvl5pPr marL="334963" indent="-311150" algn="ctr" defTabSz="862013" rtl="0" fontAlgn="base">
        <a:spcBef>
          <a:spcPct val="0"/>
        </a:spcBef>
        <a:spcAft>
          <a:spcPts val="188"/>
        </a:spcAft>
        <a:defRPr sz="6000">
          <a:solidFill>
            <a:srgbClr val="000000"/>
          </a:solidFill>
          <a:latin typeface="Gill Sans" charset="0"/>
          <a:ea typeface="ＭＳ Ｐゴシック" charset="0"/>
        </a:defRPr>
      </a:lvl5pPr>
      <a:lvl6pPr marL="792163" indent="-311150" algn="ctr" defTabSz="862013" rtl="0" fontAlgn="base">
        <a:spcBef>
          <a:spcPct val="0"/>
        </a:spcBef>
        <a:spcAft>
          <a:spcPts val="188"/>
        </a:spcAft>
        <a:defRPr sz="6000">
          <a:solidFill>
            <a:srgbClr val="000000"/>
          </a:solidFill>
          <a:latin typeface="Gill Sans" charset="0"/>
          <a:ea typeface="ＭＳ Ｐゴシック" charset="0"/>
        </a:defRPr>
      </a:lvl6pPr>
      <a:lvl7pPr marL="1249363" indent="-311150" algn="ctr" defTabSz="862013" rtl="0" fontAlgn="base">
        <a:spcBef>
          <a:spcPct val="0"/>
        </a:spcBef>
        <a:spcAft>
          <a:spcPts val="188"/>
        </a:spcAft>
        <a:defRPr sz="6000">
          <a:solidFill>
            <a:srgbClr val="000000"/>
          </a:solidFill>
          <a:latin typeface="Gill Sans" charset="0"/>
          <a:ea typeface="ＭＳ Ｐゴシック" charset="0"/>
        </a:defRPr>
      </a:lvl7pPr>
      <a:lvl8pPr marL="1706563" indent="-311150" algn="ctr" defTabSz="862013" rtl="0" fontAlgn="base">
        <a:spcBef>
          <a:spcPct val="0"/>
        </a:spcBef>
        <a:spcAft>
          <a:spcPts val="188"/>
        </a:spcAft>
        <a:defRPr sz="6000">
          <a:solidFill>
            <a:srgbClr val="000000"/>
          </a:solidFill>
          <a:latin typeface="Gill Sans" charset="0"/>
          <a:ea typeface="ＭＳ Ｐゴシック" charset="0"/>
        </a:defRPr>
      </a:lvl8pPr>
      <a:lvl9pPr marL="2163763" indent="-311150" algn="ctr" defTabSz="862013" rtl="0" fontAlgn="base">
        <a:spcBef>
          <a:spcPct val="0"/>
        </a:spcBef>
        <a:spcAft>
          <a:spcPts val="188"/>
        </a:spcAft>
        <a:defRPr sz="6000">
          <a:solidFill>
            <a:srgbClr val="000000"/>
          </a:solidFill>
          <a:latin typeface="Gill Sans" charset="0"/>
          <a:ea typeface="ＭＳ Ｐゴシック" charset="0"/>
        </a:defRPr>
      </a:lvl9pPr>
    </p:titleStyle>
    <p:bodyStyle>
      <a:lvl1pPr marL="334963" indent="-311150" algn="ctr" defTabSz="862013" rtl="0" fontAlgn="base">
        <a:spcBef>
          <a:spcPct val="0"/>
        </a:spcBef>
        <a:spcAft>
          <a:spcPts val="188"/>
        </a:spcAft>
        <a:defRPr sz="2600">
          <a:solidFill>
            <a:srgbClr val="000000"/>
          </a:solidFill>
          <a:latin typeface="+mn-lt"/>
          <a:ea typeface="+mn-ea"/>
          <a:cs typeface="+mn-cs"/>
        </a:defRPr>
      </a:lvl1pPr>
      <a:lvl2pPr marL="669925" indent="-311150" algn="ctr" defTabSz="862013" rtl="0" fontAlgn="base">
        <a:spcBef>
          <a:spcPct val="0"/>
        </a:spcBef>
        <a:spcAft>
          <a:spcPts val="188"/>
        </a:spcAft>
        <a:defRPr sz="2600">
          <a:solidFill>
            <a:srgbClr val="000000"/>
          </a:solidFill>
          <a:latin typeface="+mn-lt"/>
          <a:ea typeface="+mn-ea"/>
        </a:defRPr>
      </a:lvl2pPr>
      <a:lvl3pPr marL="1006475" indent="-312738" algn="ctr" defTabSz="862013" rtl="0" fontAlgn="base">
        <a:spcBef>
          <a:spcPct val="0"/>
        </a:spcBef>
        <a:spcAft>
          <a:spcPts val="188"/>
        </a:spcAft>
        <a:defRPr sz="2600">
          <a:solidFill>
            <a:srgbClr val="000000"/>
          </a:solidFill>
          <a:latin typeface="+mn-lt"/>
          <a:ea typeface="+mn-ea"/>
        </a:defRPr>
      </a:lvl3pPr>
      <a:lvl4pPr marL="1341438" indent="-311150" algn="ctr" defTabSz="862013" rtl="0" fontAlgn="base">
        <a:spcBef>
          <a:spcPct val="0"/>
        </a:spcBef>
        <a:spcAft>
          <a:spcPts val="188"/>
        </a:spcAft>
        <a:defRPr sz="2600">
          <a:solidFill>
            <a:srgbClr val="000000"/>
          </a:solidFill>
          <a:latin typeface="+mn-lt"/>
          <a:ea typeface="+mn-ea"/>
        </a:defRPr>
      </a:lvl4pPr>
      <a:lvl5pPr marL="1676400" indent="-311150" algn="ctr" defTabSz="862013" rtl="0" fontAlgn="base">
        <a:spcBef>
          <a:spcPct val="0"/>
        </a:spcBef>
        <a:spcAft>
          <a:spcPts val="188"/>
        </a:spcAft>
        <a:defRPr sz="2600">
          <a:solidFill>
            <a:srgbClr val="000000"/>
          </a:solidFill>
          <a:latin typeface="+mn-lt"/>
          <a:ea typeface="+mn-ea"/>
        </a:defRPr>
      </a:lvl5pPr>
      <a:lvl6pPr marL="2133600" indent="-311150" algn="ctr" defTabSz="862013" rtl="0" fontAlgn="base">
        <a:spcBef>
          <a:spcPct val="0"/>
        </a:spcBef>
        <a:spcAft>
          <a:spcPts val="188"/>
        </a:spcAft>
        <a:defRPr sz="2600">
          <a:solidFill>
            <a:srgbClr val="000000"/>
          </a:solidFill>
          <a:latin typeface="+mn-lt"/>
          <a:ea typeface="+mn-ea"/>
        </a:defRPr>
      </a:lvl6pPr>
      <a:lvl7pPr marL="2590800" indent="-311150" algn="ctr" defTabSz="862013" rtl="0" fontAlgn="base">
        <a:spcBef>
          <a:spcPct val="0"/>
        </a:spcBef>
        <a:spcAft>
          <a:spcPts val="188"/>
        </a:spcAft>
        <a:defRPr sz="2600">
          <a:solidFill>
            <a:srgbClr val="000000"/>
          </a:solidFill>
          <a:latin typeface="+mn-lt"/>
          <a:ea typeface="+mn-ea"/>
        </a:defRPr>
      </a:lvl7pPr>
      <a:lvl8pPr marL="3048000" indent="-311150" algn="ctr" defTabSz="862013" rtl="0" fontAlgn="base">
        <a:spcBef>
          <a:spcPct val="0"/>
        </a:spcBef>
        <a:spcAft>
          <a:spcPts val="188"/>
        </a:spcAft>
        <a:defRPr sz="2600">
          <a:solidFill>
            <a:srgbClr val="000000"/>
          </a:solidFill>
          <a:latin typeface="+mn-lt"/>
          <a:ea typeface="+mn-ea"/>
        </a:defRPr>
      </a:lvl8pPr>
      <a:lvl9pPr marL="3505200" indent="-311150" algn="ctr" defTabSz="862013" rtl="0" fontAlgn="base">
        <a:spcBef>
          <a:spcPct val="0"/>
        </a:spcBef>
        <a:spcAft>
          <a:spcPts val="188"/>
        </a:spcAft>
        <a:defRPr sz="2600">
          <a:solidFill>
            <a:srgbClr val="000000"/>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D679DC1-4B1A-F949-A516-D98951FF7EB6}" type="datetimeFigureOut">
              <a:rPr lang="it-IT" b="0" smtClean="0">
                <a:solidFill>
                  <a:prstClr val="black">
                    <a:tint val="75000"/>
                  </a:prstClr>
                </a:solidFill>
                <a:latin typeface="Calibri"/>
                <a:ea typeface="+mn-ea"/>
              </a:rPr>
              <a:pPr defTabSz="457200" fontAlgn="auto">
                <a:spcBef>
                  <a:spcPts val="0"/>
                </a:spcBef>
                <a:spcAft>
                  <a:spcPts val="0"/>
                </a:spcAft>
              </a:pPr>
              <a:t>01/06/15</a:t>
            </a:fld>
            <a:endParaRPr lang="it-IT" b="0">
              <a:solidFill>
                <a:prstClr val="black">
                  <a:tint val="75000"/>
                </a:prstClr>
              </a:solidFill>
              <a:latin typeface="Calibri"/>
              <a:ea typeface="+mn-ea"/>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it-IT" b="0">
              <a:solidFill>
                <a:prstClr val="black">
                  <a:tint val="75000"/>
                </a:prstClr>
              </a:solidFill>
              <a:latin typeface="Calibri"/>
              <a:ea typeface="+mn-ea"/>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F6B6945-C24D-7B4D-97BA-0E4A50340834}" type="slidenum">
              <a:rPr lang="it-IT" b="0" smtClean="0">
                <a:solidFill>
                  <a:prstClr val="black">
                    <a:tint val="75000"/>
                  </a:prstClr>
                </a:solidFill>
                <a:latin typeface="Calibri"/>
                <a:ea typeface="+mn-ea"/>
              </a:rPr>
              <a:pPr defTabSz="457200" fontAlgn="auto">
                <a:spcBef>
                  <a:spcPts val="0"/>
                </a:spcBef>
                <a:spcAft>
                  <a:spcPts val="0"/>
                </a:spcAft>
              </a:pPr>
              <a:t>‹n.›</a:t>
            </a:fld>
            <a:endParaRPr lang="it-IT" b="0">
              <a:solidFill>
                <a:prstClr val="black">
                  <a:tint val="75000"/>
                </a:prstClr>
              </a:solidFill>
              <a:latin typeface="Calibri"/>
              <a:ea typeface="+mn-ea"/>
            </a:endParaRPr>
          </a:p>
        </p:txBody>
      </p:sp>
      <p:grpSp>
        <p:nvGrpSpPr>
          <p:cNvPr id="7" name="Group 18"/>
          <p:cNvGrpSpPr>
            <a:grpSpLocks/>
          </p:cNvGrpSpPr>
          <p:nvPr userDrawn="1"/>
        </p:nvGrpSpPr>
        <p:grpSpPr bwMode="auto">
          <a:xfrm>
            <a:off x="8153210" y="5844981"/>
            <a:ext cx="1222375" cy="1222375"/>
            <a:chOff x="5005" y="3591"/>
            <a:chExt cx="856" cy="856"/>
          </a:xfrm>
        </p:grpSpPr>
        <p:sp>
          <p:nvSpPr>
            <p:cNvPr id="8" name="Freeform 19"/>
            <p:cNvSpPr>
              <a:spLocks/>
            </p:cNvSpPr>
            <p:nvPr/>
          </p:nvSpPr>
          <p:spPr bwMode="auto">
            <a:xfrm>
              <a:off x="5005" y="3591"/>
              <a:ext cx="856" cy="856"/>
            </a:xfrm>
            <a:custGeom>
              <a:avLst/>
              <a:gdLst>
                <a:gd name="T0" fmla="+- 0 18221 10444"/>
                <a:gd name="T1" fmla="*/ T0 w 9111"/>
                <a:gd name="T2" fmla="+- 0 11778 10444"/>
                <a:gd name="T3" fmla="*/ 11778 h 9111"/>
                <a:gd name="T4" fmla="+- 0 18221 10444"/>
                <a:gd name="T5" fmla="*/ T4 w 9111"/>
                <a:gd name="T6" fmla="+- 0 18221 10444"/>
                <a:gd name="T7" fmla="*/ 18221 h 9111"/>
                <a:gd name="T8" fmla="+- 0 11778 10444"/>
                <a:gd name="T9" fmla="*/ T8 w 9111"/>
                <a:gd name="T10" fmla="+- 0 18221 10444"/>
                <a:gd name="T11" fmla="*/ 18221 h 9111"/>
                <a:gd name="T12" fmla="+- 0 11778 10444"/>
                <a:gd name="T13" fmla="*/ T12 w 9111"/>
                <a:gd name="T14" fmla="+- 0 11778 10444"/>
                <a:gd name="T15" fmla="*/ 11778 h 9111"/>
                <a:gd name="T16" fmla="+- 0 18221 10444"/>
                <a:gd name="T17" fmla="*/ T16 w 9111"/>
                <a:gd name="T18" fmla="+- 0 11778 10444"/>
                <a:gd name="T19" fmla="*/ 11778 h 9111"/>
              </a:gdLst>
              <a:ahLst/>
              <a:cxnLst>
                <a:cxn ang="0">
                  <a:pos x="T1" y="T3"/>
                </a:cxn>
                <a:cxn ang="0">
                  <a:pos x="T5" y="T7"/>
                </a:cxn>
                <a:cxn ang="0">
                  <a:pos x="T9" y="T11"/>
                </a:cxn>
                <a:cxn ang="0">
                  <a:pos x="T13" y="T15"/>
                </a:cxn>
                <a:cxn ang="0">
                  <a:pos x="T17" y="T19"/>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path>
              </a:pathLst>
            </a:custGeom>
            <a:solidFill>
              <a:srgbClr val="FFFFFF"/>
            </a:solidFill>
            <a:ln>
              <a:noFill/>
            </a:ln>
            <a:effectLst/>
            <a:extLs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fontAlgn="auto">
                <a:spcBef>
                  <a:spcPts val="0"/>
                </a:spcBef>
                <a:spcAft>
                  <a:spcPts val="0"/>
                </a:spcAft>
              </a:pPr>
              <a:endParaRPr lang="it-IT" b="0">
                <a:solidFill>
                  <a:prstClr val="black"/>
                </a:solidFill>
                <a:latin typeface="Calibri"/>
                <a:ea typeface="+mn-ea"/>
              </a:endParaRPr>
            </a:p>
          </p:txBody>
        </p:sp>
        <p:pic>
          <p:nvPicPr>
            <p:cNvPr id="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25" y="3759"/>
              <a:ext cx="609"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1653653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image" Target="../media/image1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chart" Target="../charts/char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chart" Target="../charts/char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chart" Target="../charts/char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6" Type="http://schemas.openxmlformats.org/officeDocument/2006/relationships/chart" Target="../charts/chart11.xml"/><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chart" Target="../charts/char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chart" Target="../charts/char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chart" Target="../charts/char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chart" Target="../charts/char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chart" Target="../charts/char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1.bin"/><Relationship Id="rId5" Type="http://schemas.openxmlformats.org/officeDocument/2006/relationships/oleObject" Target="../embeddings/Foglio_di_lavoro_di_Excel_97_-_20041.xls"/><Relationship Id="rId6"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2.bin"/><Relationship Id="rId5" Type="http://schemas.openxmlformats.org/officeDocument/2006/relationships/oleObject" Target="../embeddings/Foglio_di_lavoro_di_Excel_97_-_20042.xls"/><Relationship Id="rId6"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11.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1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chart" Target="../charts/char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chart" Target="../charts/chart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chart" Target="../charts/char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chart" Target="../charts/char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chart" Target="../charts/char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chart" Target="../charts/char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chart" Target="../charts/chart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chart" Target="../charts/chart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chart" Target="../charts/chart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chart" Target="../charts/chart3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chart" Target="../charts/chart3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chart" Target="../charts/chart3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chart" Target="../charts/chart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p:cNvSpPr>
          <p:nvPr/>
        </p:nvSpPr>
        <p:spPr bwMode="auto">
          <a:xfrm>
            <a:off x="179388" y="1524000"/>
            <a:ext cx="5905500" cy="301621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862013">
              <a:tabLst>
                <a:tab pos="790575" algn="l"/>
              </a:tabLst>
              <a:defRPr>
                <a:solidFill>
                  <a:schemeClr val="tx1"/>
                </a:solidFill>
                <a:latin typeface="Arial" charset="0"/>
                <a:ea typeface="ＭＳ Ｐゴシック" charset="0"/>
              </a:defRPr>
            </a:lvl1pPr>
            <a:lvl2pPr defTabSz="862013">
              <a:tabLst>
                <a:tab pos="790575" algn="l"/>
              </a:tabLst>
              <a:defRPr>
                <a:solidFill>
                  <a:schemeClr val="tx1"/>
                </a:solidFill>
                <a:latin typeface="Arial" charset="0"/>
                <a:ea typeface="ＭＳ Ｐゴシック" charset="0"/>
              </a:defRPr>
            </a:lvl2pPr>
            <a:lvl3pPr defTabSz="862013">
              <a:tabLst>
                <a:tab pos="790575" algn="l"/>
              </a:tabLst>
              <a:defRPr>
                <a:solidFill>
                  <a:schemeClr val="tx1"/>
                </a:solidFill>
                <a:latin typeface="Arial" charset="0"/>
                <a:ea typeface="ＭＳ Ｐゴシック" charset="0"/>
              </a:defRPr>
            </a:lvl3pPr>
            <a:lvl4pPr defTabSz="862013">
              <a:tabLst>
                <a:tab pos="790575" algn="l"/>
              </a:tabLst>
              <a:defRPr>
                <a:solidFill>
                  <a:schemeClr val="tx1"/>
                </a:solidFill>
                <a:latin typeface="Arial" charset="0"/>
                <a:ea typeface="ＭＳ Ｐゴシック" charset="0"/>
              </a:defRPr>
            </a:lvl4pPr>
            <a:lvl5pPr defTabSz="862013">
              <a:tabLst>
                <a:tab pos="790575" algn="l"/>
              </a:tabLst>
              <a:defRPr>
                <a:solidFill>
                  <a:schemeClr val="tx1"/>
                </a:solidFill>
                <a:latin typeface="Arial" charset="0"/>
                <a:ea typeface="ＭＳ Ｐゴシック" charset="0"/>
              </a:defRPr>
            </a:lvl5pPr>
            <a:lvl6pPr defTabSz="862013" fontAlgn="base">
              <a:spcBef>
                <a:spcPct val="0"/>
              </a:spcBef>
              <a:spcAft>
                <a:spcPct val="0"/>
              </a:spcAft>
              <a:tabLst>
                <a:tab pos="790575" algn="l"/>
              </a:tabLst>
              <a:defRPr>
                <a:solidFill>
                  <a:schemeClr val="tx1"/>
                </a:solidFill>
                <a:latin typeface="Arial" charset="0"/>
                <a:ea typeface="ＭＳ Ｐゴシック" charset="0"/>
              </a:defRPr>
            </a:lvl6pPr>
            <a:lvl7pPr defTabSz="862013" fontAlgn="base">
              <a:spcBef>
                <a:spcPct val="0"/>
              </a:spcBef>
              <a:spcAft>
                <a:spcPct val="0"/>
              </a:spcAft>
              <a:tabLst>
                <a:tab pos="790575" algn="l"/>
              </a:tabLst>
              <a:defRPr>
                <a:solidFill>
                  <a:schemeClr val="tx1"/>
                </a:solidFill>
                <a:latin typeface="Arial" charset="0"/>
                <a:ea typeface="ＭＳ Ｐゴシック" charset="0"/>
              </a:defRPr>
            </a:lvl7pPr>
            <a:lvl8pPr defTabSz="862013" fontAlgn="base">
              <a:spcBef>
                <a:spcPct val="0"/>
              </a:spcBef>
              <a:spcAft>
                <a:spcPct val="0"/>
              </a:spcAft>
              <a:tabLst>
                <a:tab pos="790575" algn="l"/>
              </a:tabLst>
              <a:defRPr>
                <a:solidFill>
                  <a:schemeClr val="tx1"/>
                </a:solidFill>
                <a:latin typeface="Arial" charset="0"/>
                <a:ea typeface="ＭＳ Ｐゴシック" charset="0"/>
              </a:defRPr>
            </a:lvl8pPr>
            <a:lvl9pPr defTabSz="862013" fontAlgn="base">
              <a:spcBef>
                <a:spcPct val="0"/>
              </a:spcBef>
              <a:spcAft>
                <a:spcPct val="0"/>
              </a:spcAft>
              <a:tabLst>
                <a:tab pos="790575" algn="l"/>
              </a:tabLst>
              <a:defRPr>
                <a:solidFill>
                  <a:schemeClr val="tx1"/>
                </a:solidFill>
                <a:latin typeface="Arial" charset="0"/>
                <a:ea typeface="ＭＳ Ｐゴシック" charset="0"/>
              </a:defRPr>
            </a:lvl9pPr>
          </a:lstStyle>
          <a:p>
            <a:pPr eaLnBrk="0" hangingPunct="0">
              <a:spcBef>
                <a:spcPct val="50000"/>
              </a:spcBef>
            </a:pPr>
            <a:r>
              <a:rPr lang="it-IT" sz="2000" dirty="0">
                <a:solidFill>
                  <a:schemeClr val="bg2"/>
                </a:solidFill>
              </a:rPr>
              <a:t>Soddisfazione dei clienti dei servizi di igiene </a:t>
            </a:r>
            <a:r>
              <a:rPr lang="it-IT" sz="2000" dirty="0" smtClean="0">
                <a:solidFill>
                  <a:schemeClr val="bg2"/>
                </a:solidFill>
              </a:rPr>
              <a:t>ambientale, </a:t>
            </a:r>
            <a:r>
              <a:rPr lang="it-IT" sz="2000" dirty="0">
                <a:solidFill>
                  <a:schemeClr val="bg2"/>
                </a:solidFill>
              </a:rPr>
              <a:t>ciclo idrico integrato </a:t>
            </a:r>
            <a:r>
              <a:rPr lang="it-IT" sz="2000" dirty="0" smtClean="0">
                <a:solidFill>
                  <a:schemeClr val="bg2"/>
                </a:solidFill>
              </a:rPr>
              <a:t>e illuminazione pubblica di </a:t>
            </a:r>
            <a:r>
              <a:rPr lang="it-IT" sz="2000" dirty="0">
                <a:solidFill>
                  <a:schemeClr val="bg2"/>
                </a:solidFill>
              </a:rPr>
              <a:t>ASET S.p.A. </a:t>
            </a:r>
            <a:r>
              <a:rPr lang="it-IT" sz="2000" dirty="0" smtClean="0">
                <a:solidFill>
                  <a:schemeClr val="bg2"/>
                </a:solidFill>
              </a:rPr>
              <a:t>e linee </a:t>
            </a:r>
            <a:r>
              <a:rPr lang="it-IT" sz="2000" dirty="0">
                <a:solidFill>
                  <a:schemeClr val="bg2"/>
                </a:solidFill>
              </a:rPr>
              <a:t>guida di comunicazione </a:t>
            </a:r>
            <a:r>
              <a:rPr lang="it-IT" sz="2000" dirty="0" smtClean="0">
                <a:solidFill>
                  <a:schemeClr val="bg2"/>
                </a:solidFill>
              </a:rPr>
              <a:t>dei risultati dell’indagine</a:t>
            </a:r>
            <a:endParaRPr lang="it-IT" sz="2000" dirty="0">
              <a:solidFill>
                <a:schemeClr val="bg2"/>
              </a:solidFill>
            </a:endParaRPr>
          </a:p>
          <a:p>
            <a:pPr eaLnBrk="0" hangingPunct="0">
              <a:spcBef>
                <a:spcPct val="50000"/>
              </a:spcBef>
            </a:pPr>
            <a:endParaRPr lang="it-IT" sz="2000" dirty="0" smtClean="0">
              <a:solidFill>
                <a:schemeClr val="bg2"/>
              </a:solidFill>
            </a:endParaRPr>
          </a:p>
          <a:p>
            <a:pPr eaLnBrk="0" hangingPunct="0">
              <a:spcBef>
                <a:spcPct val="50000"/>
              </a:spcBef>
            </a:pPr>
            <a:r>
              <a:rPr lang="it-IT" sz="2000" dirty="0" smtClean="0">
                <a:solidFill>
                  <a:schemeClr val="bg2"/>
                </a:solidFill>
              </a:rPr>
              <a:t>Report di ricerca edizione 2014-2015</a:t>
            </a:r>
          </a:p>
          <a:p>
            <a:pPr eaLnBrk="0" hangingPunct="0">
              <a:spcBef>
                <a:spcPct val="50000"/>
              </a:spcBef>
            </a:pPr>
            <a:r>
              <a:rPr lang="it-IT" sz="2000" b="0" dirty="0" smtClean="0">
                <a:solidFill>
                  <a:schemeClr val="bg2"/>
                </a:solidFill>
              </a:rPr>
              <a:t>Maggio 2015</a:t>
            </a:r>
          </a:p>
        </p:txBody>
      </p:sp>
      <p:sp>
        <p:nvSpPr>
          <p:cNvPr id="5130" name="Rectangle 10"/>
          <p:cNvSpPr>
            <a:spLocks/>
          </p:cNvSpPr>
          <p:nvPr/>
        </p:nvSpPr>
        <p:spPr bwMode="auto">
          <a:xfrm>
            <a:off x="7162800" y="6232525"/>
            <a:ext cx="838200" cy="3968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62013" eaLnBrk="0" hangingPunct="0">
              <a:tabLst>
                <a:tab pos="790575" algn="l"/>
              </a:tabLst>
            </a:pPr>
            <a:r>
              <a:rPr lang="it-IT" sz="1000" b="0">
                <a:solidFill>
                  <a:srgbClr val="000000"/>
                </a:solidFill>
                <a:latin typeface="Gill Sans" charset="0"/>
              </a:rPr>
              <a:t>Direttore</a:t>
            </a:r>
          </a:p>
          <a:p>
            <a:pPr defTabSz="862013" eaLnBrk="0" hangingPunct="0">
              <a:tabLst>
                <a:tab pos="790575" algn="l"/>
              </a:tabLst>
            </a:pPr>
            <a:r>
              <a:rPr lang="it-IT" sz="1000" b="0">
                <a:solidFill>
                  <a:srgbClr val="000000"/>
                </a:solidFill>
                <a:latin typeface="Gill Sans" charset="0"/>
              </a:rPr>
              <a:t>Lella Mazzoli</a:t>
            </a:r>
          </a:p>
        </p:txBody>
      </p:sp>
      <p:pic>
        <p:nvPicPr>
          <p:cNvPr id="5139" name="Picture 19" descr="puliziafog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74763"/>
            <a:ext cx="2036763" cy="11636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41" name="Picture 21"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549525"/>
            <a:ext cx="1447800" cy="103187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42" name="Rectangle 22"/>
          <p:cNvSpPr>
            <a:spLocks noChangeArrowheads="1"/>
          </p:cNvSpPr>
          <p:nvPr/>
        </p:nvSpPr>
        <p:spPr bwMode="auto">
          <a:xfrm>
            <a:off x="4860925" y="1508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it-IT" b="0"/>
          </a:p>
        </p:txBody>
      </p:sp>
      <p:pic>
        <p:nvPicPr>
          <p:cNvPr id="5144"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2514600"/>
            <a:ext cx="12192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Immagine 2" descr="discum.ong-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016" y="5877272"/>
            <a:ext cx="3419872" cy="91115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2514600" y="2681288"/>
            <a:ext cx="594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Frequenza spazzamento: 5,20 (50,5% soddisfatti)</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Frequenza spazzamento estivo: 5,24 (52,4% soddisfatti)</a:t>
            </a:r>
            <a:endParaRPr lang="it-IT" sz="1400" b="0" dirty="0">
              <a:solidFill>
                <a:schemeClr val="bg2"/>
              </a:solidFill>
              <a:effectLst>
                <a:outerShdw blurRad="38100" dist="38100" dir="2700000" algn="tl">
                  <a:srgbClr val="DDDDDD"/>
                </a:outerShdw>
              </a:effectLst>
              <a:latin typeface="Verdana" charset="0"/>
            </a:endParaRPr>
          </a:p>
        </p:txBody>
      </p:sp>
      <p:sp>
        <p:nvSpPr>
          <p:cNvPr id="344067" name="Line 3"/>
          <p:cNvSpPr>
            <a:spLocks noChangeShapeType="1"/>
          </p:cNvSpPr>
          <p:nvPr/>
        </p:nvSpPr>
        <p:spPr bwMode="auto">
          <a:xfrm>
            <a:off x="0" y="2438400"/>
            <a:ext cx="9144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4068" name="Text Box 4"/>
          <p:cNvSpPr txBox="1">
            <a:spLocks noChangeArrowheads="1"/>
          </p:cNvSpPr>
          <p:nvPr/>
        </p:nvSpPr>
        <p:spPr bwMode="auto">
          <a:xfrm>
            <a:off x="0" y="1219200"/>
            <a:ext cx="9144000" cy="366713"/>
          </a:xfrm>
          <a:prstGeom prst="rect">
            <a:avLst/>
          </a:prstGeom>
          <a:noFill/>
          <a:ln>
            <a:noFill/>
          </a:ln>
          <a:effectLst/>
          <a:extLst>
            <a:ext uri="{909E8E84-426E-40dd-AFC4-6F175D3DCCD1}">
              <a14:hiddenFill xmlns:a14="http://schemas.microsoft.com/office/drawing/2010/main">
                <a:solidFill>
                  <a:srgbClr val="B7B7F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rgbClr val="6565FF"/>
                </a:solidFill>
                <a:effectLst>
                  <a:outerShdw blurRad="38100" dist="38100" dir="2700000" algn="tl">
                    <a:srgbClr val="DDDDDD"/>
                  </a:outerShdw>
                </a:effectLst>
                <a:latin typeface="Verdana" charset="0"/>
                <a:cs typeface="Times New Roman" charset="0"/>
              </a:rPr>
              <a:t>Quanto sono soddisfatti i clienti DOMESTICI dello spazzamento? </a:t>
            </a:r>
            <a:endParaRPr lang="it-IT" sz="1400">
              <a:solidFill>
                <a:srgbClr val="6565FF"/>
              </a:solidFill>
              <a:effectLst>
                <a:outerShdw blurRad="38100" dist="38100" dir="2700000" algn="tl">
                  <a:srgbClr val="DDDDDD"/>
                </a:outerShdw>
              </a:effectLst>
              <a:latin typeface="Verdana" charset="0"/>
              <a:cs typeface="Times New Roman" charset="0"/>
            </a:endParaRPr>
          </a:p>
        </p:txBody>
      </p:sp>
      <p:sp>
        <p:nvSpPr>
          <p:cNvPr id="344069" name="Text Box 5"/>
          <p:cNvSpPr txBox="1">
            <a:spLocks noChangeArrowheads="1"/>
          </p:cNvSpPr>
          <p:nvPr/>
        </p:nvSpPr>
        <p:spPr bwMode="auto">
          <a:xfrm>
            <a:off x="387350" y="18399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2"/>
                </a:solidFill>
                <a:effectLst>
                  <a:outerShdw blurRad="38100" dist="38100" dir="2700000" algn="tl">
                    <a:srgbClr val="DDDDDD"/>
                  </a:outerShdw>
                </a:effectLst>
                <a:latin typeface="Verdana" charset="0"/>
              </a:rPr>
              <a:t>sopra il 6</a:t>
            </a:r>
          </a:p>
        </p:txBody>
      </p:sp>
      <p:sp>
        <p:nvSpPr>
          <p:cNvPr id="344070" name="Text Box 6"/>
          <p:cNvSpPr txBox="1">
            <a:spLocks noChangeArrowheads="1"/>
          </p:cNvSpPr>
          <p:nvPr/>
        </p:nvSpPr>
        <p:spPr bwMode="auto">
          <a:xfrm>
            <a:off x="5638800" y="2090738"/>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buFont typeface="Wingdings" charset="0"/>
              <a:buNone/>
            </a:pPr>
            <a:r>
              <a:rPr lang="en-US">
                <a:solidFill>
                  <a:srgbClr val="FF0000"/>
                </a:solidFill>
                <a:effectLst>
                  <a:outerShdw blurRad="38100" dist="38100" dir="2700000" algn="tl">
                    <a:srgbClr val="DDDDDD"/>
                  </a:outerShdw>
                </a:effectLst>
                <a:latin typeface="Verdana" charset="0"/>
              </a:rPr>
              <a:t>Soglia critica</a:t>
            </a:r>
            <a:endParaRPr lang="it-IT">
              <a:solidFill>
                <a:srgbClr val="FF0000"/>
              </a:solidFill>
              <a:effectLst>
                <a:outerShdw blurRad="38100" dist="38100" dir="2700000" algn="tl">
                  <a:srgbClr val="DDDDDD"/>
                </a:outerShdw>
              </a:effectLst>
              <a:latin typeface="Verdana" charset="0"/>
            </a:endParaRPr>
          </a:p>
        </p:txBody>
      </p:sp>
      <p:sp>
        <p:nvSpPr>
          <p:cNvPr id="344071" name="Text Box 7"/>
          <p:cNvSpPr txBox="1">
            <a:spLocks noChangeArrowheads="1"/>
          </p:cNvSpPr>
          <p:nvPr/>
        </p:nvSpPr>
        <p:spPr bwMode="auto">
          <a:xfrm>
            <a:off x="2555875" y="1676400"/>
            <a:ext cx="594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en-US" b="0">
                <a:solidFill>
                  <a:schemeClr val="accent1"/>
                </a:solidFill>
                <a:effectLst>
                  <a:outerShdw blurRad="38100" dist="38100" dir="2700000" algn="tl">
                    <a:srgbClr val="DDDDDD"/>
                  </a:outerShdw>
                </a:effectLst>
                <a:latin typeface="Verdana" charset="0"/>
              </a:rPr>
              <a:t>Nessun elemento viene valutato in modo sufficiente</a:t>
            </a:r>
            <a:endParaRPr lang="it-IT" b="0">
              <a:solidFill>
                <a:schemeClr val="accent1"/>
              </a:solidFill>
              <a:effectLst>
                <a:outerShdw blurRad="38100" dist="38100" dir="2700000" algn="tl">
                  <a:srgbClr val="DDDDDD"/>
                </a:outerShdw>
              </a:effectLst>
              <a:latin typeface="Verdana" charset="0"/>
            </a:endParaRPr>
          </a:p>
        </p:txBody>
      </p:sp>
      <p:sp>
        <p:nvSpPr>
          <p:cNvPr id="344073" name="Line 9"/>
          <p:cNvSpPr>
            <a:spLocks noChangeShapeType="1"/>
          </p:cNvSpPr>
          <p:nvPr/>
        </p:nvSpPr>
        <p:spPr bwMode="auto">
          <a:xfrm>
            <a:off x="0" y="2438400"/>
            <a:ext cx="914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4075" name="Text Box 11"/>
          <p:cNvSpPr txBox="1">
            <a:spLocks noChangeArrowheads="1"/>
          </p:cNvSpPr>
          <p:nvPr/>
        </p:nvSpPr>
        <p:spPr bwMode="auto">
          <a:xfrm>
            <a:off x="228600" y="3657600"/>
            <a:ext cx="8528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dirty="0" smtClean="0">
                <a:solidFill>
                  <a:schemeClr val="accent1"/>
                </a:solidFill>
                <a:effectLst>
                  <a:outerShdw blurRad="38100" dist="38100" dir="2700000" algn="tl">
                    <a:srgbClr val="DDDDDD"/>
                  </a:outerShdw>
                </a:effectLst>
                <a:latin typeface="Verdana" charset="0"/>
              </a:rPr>
              <a:t>Servizio che continua ad essere valutato criticamente</a:t>
            </a:r>
            <a:endParaRPr lang="it-IT" dirty="0">
              <a:solidFill>
                <a:schemeClr val="accent1"/>
              </a:solidFill>
              <a:effectLst>
                <a:outerShdw blurRad="38100" dist="38100" dir="2700000" algn="tl">
                  <a:srgbClr val="DDDDDD"/>
                </a:outerShdw>
              </a:effectLst>
              <a:latin typeface="Verdana" charset="0"/>
            </a:endParaRPr>
          </a:p>
        </p:txBody>
      </p:sp>
      <p:sp>
        <p:nvSpPr>
          <p:cNvPr id="344076" name="Rectangle 12"/>
          <p:cNvSpPr>
            <a:spLocks noChangeArrowheads="1"/>
          </p:cNvSpPr>
          <p:nvPr/>
        </p:nvSpPr>
        <p:spPr bwMode="auto">
          <a:xfrm>
            <a:off x="228600" y="4830663"/>
            <a:ext cx="82438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b="0" dirty="0" smtClean="0">
                <a:solidFill>
                  <a:schemeClr val="bg2"/>
                </a:solidFill>
                <a:effectLst>
                  <a:outerShdw blurRad="38100" dist="38100" dir="2700000" algn="tl">
                    <a:srgbClr val="DDDDDD"/>
                  </a:outerShdw>
                </a:effectLst>
                <a:latin typeface="Verdana" charset="0"/>
              </a:rPr>
              <a:t>Nel complesso la valutazione dello spazzamento strade è critica: 5,57 </a:t>
            </a:r>
            <a:r>
              <a:rPr lang="it-IT" dirty="0" smtClean="0">
                <a:solidFill>
                  <a:schemeClr val="bg2"/>
                </a:solidFill>
                <a:effectLst>
                  <a:outerShdw blurRad="38100" dist="38100" dir="2700000" algn="tl">
                    <a:srgbClr val="DDDDDD"/>
                  </a:outerShdw>
                </a:effectLst>
                <a:latin typeface="Verdana" charset="0"/>
              </a:rPr>
              <a:t> e 56,3% di soddisfatti, in continuo calo dal 2008 </a:t>
            </a:r>
            <a:r>
              <a:rPr lang="it-IT" b="0" dirty="0" smtClean="0">
                <a:solidFill>
                  <a:schemeClr val="bg2"/>
                </a:solidFill>
                <a:effectLst>
                  <a:outerShdw blurRad="38100" dist="38100" dir="2700000" algn="tl">
                    <a:srgbClr val="DDDDDD"/>
                  </a:outerShdw>
                </a:effectLst>
                <a:latin typeface="Verdana" charset="0"/>
              </a:rPr>
              <a:t>(nel 2012 era 5,81 con il 62,1% di cittadini soddisfatti)</a:t>
            </a:r>
            <a:endParaRPr lang="it-IT" b="0" dirty="0">
              <a:solidFill>
                <a:schemeClr val="bg2"/>
              </a:solidFill>
              <a:effectLst>
                <a:outerShdw blurRad="38100" dist="38100" dir="2700000" algn="tl">
                  <a:srgbClr val="DDDDDD"/>
                </a:outerShdw>
              </a:effectLst>
              <a:latin typeface="Verdana" charset="0"/>
            </a:endParaRPr>
          </a:p>
        </p:txBody>
      </p:sp>
      <p:sp>
        <p:nvSpPr>
          <p:cNvPr id="344078" name="AutoShape 14"/>
          <p:cNvSpPr>
            <a:spLocks noChangeArrowheads="1"/>
          </p:cNvSpPr>
          <p:nvPr/>
        </p:nvSpPr>
        <p:spPr bwMode="auto">
          <a:xfrm>
            <a:off x="1878013" y="2619375"/>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4079" name="AutoShape 15"/>
          <p:cNvSpPr>
            <a:spLocks noChangeArrowheads="1"/>
          </p:cNvSpPr>
          <p:nvPr/>
        </p:nvSpPr>
        <p:spPr bwMode="auto">
          <a:xfrm>
            <a:off x="1884363" y="1873250"/>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4081" name="Text Box 17"/>
          <p:cNvSpPr txBox="1">
            <a:spLocks noChangeArrowheads="1"/>
          </p:cNvSpPr>
          <p:nvPr/>
        </p:nvSpPr>
        <p:spPr bwMode="auto">
          <a:xfrm>
            <a:off x="985838" y="266700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2"/>
                </a:solidFill>
                <a:effectLst>
                  <a:outerShdw blurRad="38100" dist="38100" dir="2700000" algn="tl">
                    <a:srgbClr val="DDDDDD"/>
                  </a:outerShdw>
                </a:effectLst>
                <a:latin typeface="Verdana" charset="0"/>
              </a:rPr>
              <a:t>5/6 </a:t>
            </a:r>
          </a:p>
        </p:txBody>
      </p:sp>
      <p:grpSp>
        <p:nvGrpSpPr>
          <p:cNvPr id="344082" name="Group 18"/>
          <p:cNvGrpSpPr>
            <a:grpSpLocks noChangeAspect="1"/>
          </p:cNvGrpSpPr>
          <p:nvPr/>
        </p:nvGrpSpPr>
        <p:grpSpPr bwMode="auto">
          <a:xfrm>
            <a:off x="433388" y="2663825"/>
            <a:ext cx="382587" cy="488950"/>
            <a:chOff x="174" y="1819"/>
            <a:chExt cx="302" cy="386"/>
          </a:xfrm>
        </p:grpSpPr>
        <p:sp>
          <p:nvSpPr>
            <p:cNvPr id="344083" name="Oval 19"/>
            <p:cNvSpPr>
              <a:spLocks noChangeAspect="1" noChangeArrowheads="1"/>
            </p:cNvSpPr>
            <p:nvPr/>
          </p:nvSpPr>
          <p:spPr bwMode="auto">
            <a:xfrm>
              <a:off x="185"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4084" name="Oval 20"/>
            <p:cNvSpPr>
              <a:spLocks noChangeAspect="1" noChangeArrowheads="1"/>
            </p:cNvSpPr>
            <p:nvPr/>
          </p:nvSpPr>
          <p:spPr bwMode="auto">
            <a:xfrm>
              <a:off x="343"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4085" name="AutoShape 21"/>
            <p:cNvSpPr>
              <a:spLocks noChangeAspect="1" noChangeArrowheads="1"/>
            </p:cNvSpPr>
            <p:nvPr/>
          </p:nvSpPr>
          <p:spPr bwMode="auto">
            <a:xfrm>
              <a:off x="174" y="2028"/>
              <a:ext cx="302" cy="17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4086" name="Line 22"/>
            <p:cNvSpPr>
              <a:spLocks noChangeAspect="1" noChangeShapeType="1"/>
            </p:cNvSpPr>
            <p:nvPr/>
          </p:nvSpPr>
          <p:spPr bwMode="auto">
            <a:xfrm>
              <a:off x="330" y="1948"/>
              <a:ext cx="0" cy="59"/>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44092" name="Rectangle 28"/>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di Fano</a:t>
            </a:r>
          </a:p>
        </p:txBody>
      </p:sp>
    </p:spTree>
    <p:extLst>
      <p:ext uri="{BB962C8B-B14F-4D97-AF65-F5344CB8AC3E}">
        <p14:creationId xmlns:p14="http://schemas.microsoft.com/office/powerpoint/2010/main" val="2096116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101227" y="1412776"/>
            <a:ext cx="84312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1900" b="0" dirty="0" smtClean="0">
                <a:solidFill>
                  <a:schemeClr val="tx2"/>
                </a:solidFill>
                <a:latin typeface="Verdana" charset="0"/>
                <a:cs typeface="Times New Roman" charset="0"/>
              </a:rPr>
              <a:t>Il Comune di Fano è molto soddisfatto del servizio pubblica illuminazione, in crescita rispetto alle due edizioni precedenti:</a:t>
            </a:r>
            <a:endParaRPr lang="it-IT" sz="1900" b="0" dirty="0">
              <a:solidFill>
                <a:schemeClr val="tx2"/>
              </a:solidFill>
              <a:latin typeface="Verdana" charset="0"/>
              <a:cs typeface="Times New Roman" charset="0"/>
            </a:endParaRPr>
          </a:p>
        </p:txBody>
      </p:sp>
      <p:grpSp>
        <p:nvGrpSpPr>
          <p:cNvPr id="334854" name="Group 11"/>
          <p:cNvGrpSpPr>
            <a:grpSpLocks noChangeAspect="1"/>
          </p:cNvGrpSpPr>
          <p:nvPr/>
        </p:nvGrpSpPr>
        <p:grpSpPr bwMode="auto">
          <a:xfrm>
            <a:off x="533400" y="3505200"/>
            <a:ext cx="619125" cy="608013"/>
            <a:chOff x="1114" y="1888"/>
            <a:chExt cx="315" cy="309"/>
          </a:xfrm>
        </p:grpSpPr>
        <p:sp>
          <p:nvSpPr>
            <p:cNvPr id="334855" name="Oval 12"/>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34856" name="Oval 13"/>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34857" name="AutoShape 14"/>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334858" name="Line 15"/>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 name="Text Box 22"/>
          <p:cNvSpPr txBox="1">
            <a:spLocks noChangeArrowheads="1"/>
          </p:cNvSpPr>
          <p:nvPr/>
        </p:nvSpPr>
        <p:spPr bwMode="auto">
          <a:xfrm>
            <a:off x="1619672" y="3501008"/>
            <a:ext cx="7088832" cy="751488"/>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ts val="0"/>
              </a:spcBef>
            </a:pPr>
            <a:r>
              <a:rPr lang="it-IT" sz="2400" dirty="0" smtClean="0">
                <a:solidFill>
                  <a:srgbClr val="FF0000"/>
                </a:solidFill>
                <a:effectLst>
                  <a:outerShdw blurRad="38100" dist="38100" dir="2700000" algn="tl">
                    <a:srgbClr val="DDDDDD"/>
                  </a:outerShdw>
                </a:effectLst>
                <a:latin typeface="Verdana" charset="0"/>
                <a:cs typeface="Times New Roman" charset="0"/>
              </a:rPr>
              <a:t>9 </a:t>
            </a:r>
            <a:r>
              <a:rPr lang="it-IT" dirty="0">
                <a:solidFill>
                  <a:schemeClr val="bg2"/>
                </a:solidFill>
                <a:effectLst>
                  <a:outerShdw blurRad="38100" dist="38100" dir="2700000" algn="tl">
                    <a:srgbClr val="DDDDDD"/>
                  </a:outerShdw>
                </a:effectLst>
                <a:latin typeface="Verdana" charset="0"/>
                <a:cs typeface="Times New Roman" charset="0"/>
              </a:rPr>
              <a:t>Servizio complessivo </a:t>
            </a:r>
            <a:r>
              <a:rPr lang="it-IT" dirty="0" smtClean="0">
                <a:solidFill>
                  <a:schemeClr val="tx2"/>
                </a:solidFill>
                <a:latin typeface="Verdana" charset="0"/>
                <a:cs typeface="Times New Roman" charset="0"/>
              </a:rPr>
              <a:t>Pubblica </a:t>
            </a:r>
            <a:r>
              <a:rPr lang="it-IT" dirty="0">
                <a:solidFill>
                  <a:schemeClr val="tx2"/>
                </a:solidFill>
                <a:latin typeface="Verdana" charset="0"/>
                <a:cs typeface="Times New Roman" charset="0"/>
              </a:rPr>
              <a:t>Illuminazione </a:t>
            </a:r>
            <a:endParaRPr lang="it-IT" dirty="0" smtClean="0">
              <a:solidFill>
                <a:schemeClr val="tx2"/>
              </a:solidFill>
              <a:latin typeface="Verdana" charset="0"/>
              <a:cs typeface="Times New Roman" charset="0"/>
            </a:endParaRPr>
          </a:p>
          <a:p>
            <a:pPr>
              <a:spcBef>
                <a:spcPts val="0"/>
              </a:spcBef>
            </a:pPr>
            <a:r>
              <a:rPr lang="it-IT" dirty="0" smtClean="0">
                <a:solidFill>
                  <a:schemeClr val="tx2"/>
                </a:solidFill>
                <a:latin typeface="Verdana" charset="0"/>
                <a:cs typeface="Times New Roman" charset="0"/>
              </a:rPr>
              <a:t>(8 nel 2012 e </a:t>
            </a:r>
            <a:r>
              <a:rPr lang="it-IT" dirty="0">
                <a:solidFill>
                  <a:schemeClr val="tx2"/>
                </a:solidFill>
                <a:latin typeface="Verdana" charset="0"/>
                <a:cs typeface="Times New Roman" charset="0"/>
              </a:rPr>
              <a:t>nel </a:t>
            </a:r>
            <a:r>
              <a:rPr lang="it-IT" dirty="0" smtClean="0">
                <a:solidFill>
                  <a:schemeClr val="tx2"/>
                </a:solidFill>
                <a:latin typeface="Verdana" charset="0"/>
                <a:cs typeface="Times New Roman" charset="0"/>
              </a:rPr>
              <a:t>2010)</a:t>
            </a:r>
            <a:endParaRPr lang="it-IT" dirty="0">
              <a:solidFill>
                <a:schemeClr val="tx2"/>
              </a:solidFill>
              <a:latin typeface="Verdana" charset="0"/>
              <a:cs typeface="Times New Roman" charset="0"/>
            </a:endParaRPr>
          </a:p>
        </p:txBody>
      </p:sp>
      <p:sp>
        <p:nvSpPr>
          <p:cNvPr id="15" name="Text Box 22"/>
          <p:cNvSpPr txBox="1">
            <a:spLocks noChangeArrowheads="1"/>
          </p:cNvSpPr>
          <p:nvPr/>
        </p:nvSpPr>
        <p:spPr bwMode="auto">
          <a:xfrm>
            <a:off x="1619250" y="2492896"/>
            <a:ext cx="7524750" cy="87716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smtClean="0">
                <a:solidFill>
                  <a:srgbClr val="FF0000"/>
                </a:solidFill>
                <a:effectLst>
                  <a:outerShdw blurRad="38100" dist="38100" dir="2700000" algn="tl">
                    <a:srgbClr val="DDDDDD"/>
                  </a:outerShdw>
                </a:effectLst>
                <a:latin typeface="Verdana" charset="0"/>
                <a:cs typeface="Times New Roman" charset="0"/>
              </a:rPr>
              <a:t>9 </a:t>
            </a:r>
            <a:r>
              <a:rPr lang="it-IT" sz="2400" dirty="0">
                <a:solidFill>
                  <a:srgbClr val="000000"/>
                </a:solidFill>
                <a:effectLst>
                  <a:outerShdw blurRad="38100" dist="38100" dir="2700000" algn="tl">
                    <a:srgbClr val="DDDDDD"/>
                  </a:outerShdw>
                </a:effectLst>
                <a:latin typeface="Verdana" charset="0"/>
                <a:cs typeface="Times New Roman" charset="0"/>
              </a:rPr>
              <a:t>Uffici tecnici Pubblica </a:t>
            </a:r>
            <a:r>
              <a:rPr lang="it-IT" sz="2400" dirty="0" smtClean="0">
                <a:solidFill>
                  <a:srgbClr val="000000"/>
                </a:solidFill>
                <a:effectLst>
                  <a:outerShdw blurRad="38100" dist="38100" dir="2700000" algn="tl">
                    <a:srgbClr val="DDDDDD"/>
                  </a:outerShdw>
                </a:effectLst>
                <a:latin typeface="Verdana" charset="0"/>
                <a:cs typeface="Times New Roman" charset="0"/>
              </a:rPr>
              <a:t>Illuminazione </a:t>
            </a:r>
          </a:p>
          <a:p>
            <a:pPr>
              <a:spcBef>
                <a:spcPct val="50000"/>
              </a:spcBef>
            </a:pPr>
            <a:r>
              <a:rPr lang="it-IT" dirty="0" smtClean="0">
                <a:solidFill>
                  <a:schemeClr val="bg2"/>
                </a:solidFill>
                <a:effectLst>
                  <a:outerShdw blurRad="38100" dist="38100" dir="2700000" algn="tl">
                    <a:srgbClr val="DDDDDD"/>
                  </a:outerShdw>
                </a:effectLst>
                <a:latin typeface="Verdana" charset="0"/>
                <a:cs typeface="Times New Roman" charset="0"/>
              </a:rPr>
              <a:t>(8 </a:t>
            </a:r>
            <a:r>
              <a:rPr lang="it-IT" dirty="0">
                <a:solidFill>
                  <a:schemeClr val="bg2"/>
                </a:solidFill>
                <a:effectLst>
                  <a:outerShdw blurRad="38100" dist="38100" dir="2700000" algn="tl">
                    <a:srgbClr val="DDDDDD"/>
                  </a:outerShdw>
                </a:effectLst>
                <a:latin typeface="Verdana" charset="0"/>
                <a:cs typeface="Times New Roman" charset="0"/>
              </a:rPr>
              <a:t>nel </a:t>
            </a:r>
            <a:r>
              <a:rPr lang="it-IT" dirty="0" smtClean="0">
                <a:solidFill>
                  <a:schemeClr val="bg2"/>
                </a:solidFill>
                <a:effectLst>
                  <a:outerShdw blurRad="38100" dist="38100" dir="2700000" algn="tl">
                    <a:srgbClr val="DDDDDD"/>
                  </a:outerShdw>
                </a:effectLst>
                <a:latin typeface="Verdana" charset="0"/>
                <a:cs typeface="Times New Roman" charset="0"/>
              </a:rPr>
              <a:t>2012 e </a:t>
            </a:r>
            <a:r>
              <a:rPr lang="it-IT" dirty="0">
                <a:solidFill>
                  <a:schemeClr val="bg2"/>
                </a:solidFill>
                <a:effectLst>
                  <a:outerShdw blurRad="38100" dist="38100" dir="2700000" algn="tl">
                    <a:srgbClr val="DDDDDD"/>
                  </a:outerShdw>
                </a:effectLst>
                <a:latin typeface="Verdana" charset="0"/>
                <a:cs typeface="Times New Roman" charset="0"/>
              </a:rPr>
              <a:t>nel </a:t>
            </a:r>
            <a:r>
              <a:rPr lang="it-IT" dirty="0" smtClean="0">
                <a:solidFill>
                  <a:schemeClr val="bg2"/>
                </a:solidFill>
                <a:effectLst>
                  <a:outerShdw blurRad="38100" dist="38100" dir="2700000" algn="tl">
                    <a:srgbClr val="DDDDDD"/>
                  </a:outerShdw>
                </a:effectLst>
                <a:latin typeface="Verdana" charset="0"/>
                <a:cs typeface="Times New Roman" charset="0"/>
              </a:rPr>
              <a:t>2010)                    </a:t>
            </a:r>
          </a:p>
        </p:txBody>
      </p:sp>
      <p:sp>
        <p:nvSpPr>
          <p:cNvPr id="16"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Tree>
    <p:extLst>
      <p:ext uri="{BB962C8B-B14F-4D97-AF65-F5344CB8AC3E}">
        <p14:creationId xmlns:p14="http://schemas.microsoft.com/office/powerpoint/2010/main" val="3254875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olo 1"/>
          <p:cNvSpPr>
            <a:spLocks noGrp="1"/>
          </p:cNvSpPr>
          <p:nvPr>
            <p:ph type="ctrTitle" idx="4294967295"/>
          </p:nvPr>
        </p:nvSpPr>
        <p:spPr bwMode="auto">
          <a:xfrm>
            <a:off x="107504" y="1295400"/>
            <a:ext cx="8784976" cy="5494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813" indent="0"/>
            <a:r>
              <a:rPr lang="it-IT" sz="2000" b="1" dirty="0">
                <a:latin typeface="Verdana" charset="0"/>
              </a:rPr>
              <a:t>Dettaglio della valutazione dei servizi per </a:t>
            </a:r>
            <a:r>
              <a:rPr lang="it-IT" sz="2000" b="1" dirty="0" smtClean="0">
                <a:latin typeface="Verdana" charset="0"/>
              </a:rPr>
              <a:t>Comune, 2015</a:t>
            </a:r>
            <a:r>
              <a:rPr lang="it-IT" sz="2000" b="1" dirty="0">
                <a:latin typeface="Verdana" charset="0"/>
              </a:rPr>
              <a:t/>
            </a:r>
            <a:br>
              <a:rPr lang="it-IT" sz="2000" b="1" dirty="0">
                <a:latin typeface="Verdana" charset="0"/>
              </a:rPr>
            </a:br>
            <a:r>
              <a:rPr lang="it-IT" sz="2900" dirty="0">
                <a:latin typeface="Calibri" charset="0"/>
              </a:rPr>
              <a:t/>
            </a:r>
            <a:br>
              <a:rPr lang="it-IT" sz="2900" dirty="0">
                <a:latin typeface="Calibri" charset="0"/>
              </a:rPr>
            </a:br>
            <a:endParaRPr lang="it-IT" sz="2900" dirty="0">
              <a:latin typeface="Calibri" charset="0"/>
            </a:endParaRPr>
          </a:p>
        </p:txBody>
      </p:sp>
      <p:sp>
        <p:nvSpPr>
          <p:cNvPr id="337286" name="Rectangle 9"/>
          <p:cNvSpPr>
            <a:spLocks noChangeArrowheads="1"/>
          </p:cNvSpPr>
          <p:nvPr/>
        </p:nvSpPr>
        <p:spPr bwMode="auto">
          <a:xfrm>
            <a:off x="304800" y="762000"/>
            <a:ext cx="8350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su questionario– </a:t>
            </a:r>
            <a:r>
              <a:rPr lang="it-IT" sz="1600" dirty="0">
                <a:latin typeface="Trebuchet MS" charset="0"/>
              </a:rPr>
              <a:t>Riepilogo </a:t>
            </a:r>
          </a:p>
        </p:txBody>
      </p:sp>
      <p:pic>
        <p:nvPicPr>
          <p:cNvPr id="3" name="Immagine 2"/>
          <p:cNvPicPr>
            <a:picLocks noChangeAspect="1"/>
          </p:cNvPicPr>
          <p:nvPr/>
        </p:nvPicPr>
        <p:blipFill>
          <a:blip r:embed="rId3"/>
          <a:stretch>
            <a:fillRect/>
          </a:stretch>
        </p:blipFill>
        <p:spPr>
          <a:xfrm>
            <a:off x="0" y="1821173"/>
            <a:ext cx="9144000" cy="4200115"/>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107504" y="1340768"/>
            <a:ext cx="8748464" cy="5201423"/>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000" dirty="0">
                <a:solidFill>
                  <a:schemeClr val="tx2"/>
                </a:solidFill>
                <a:effectLst>
                  <a:outerShdw blurRad="38100" dist="38100" dir="2700000" algn="tl">
                    <a:srgbClr val="DDDDDD"/>
                  </a:outerShdw>
                </a:effectLst>
                <a:latin typeface="Verdana"/>
                <a:cs typeface="Verdana"/>
              </a:rPr>
              <a:t>Metodologia: </a:t>
            </a:r>
            <a:r>
              <a:rPr lang="it-IT" sz="2000" dirty="0" smtClean="0">
                <a:solidFill>
                  <a:schemeClr val="tx2"/>
                </a:solidFill>
                <a:effectLst>
                  <a:outerShdw blurRad="38100" dist="38100" dir="2700000" algn="tl">
                    <a:srgbClr val="DDDDDD"/>
                  </a:outerShdw>
                </a:effectLst>
                <a:latin typeface="Verdana"/>
                <a:cs typeface="Verdana"/>
              </a:rPr>
              <a:t>il focus </a:t>
            </a:r>
            <a:r>
              <a:rPr lang="it-IT" sz="2000" dirty="0" err="1" smtClean="0">
                <a:solidFill>
                  <a:schemeClr val="tx2"/>
                </a:solidFill>
                <a:effectLst>
                  <a:outerShdw blurRad="38100" dist="38100" dir="2700000" algn="tl">
                    <a:srgbClr val="DDDDDD"/>
                  </a:outerShdw>
                </a:effectLst>
                <a:latin typeface="Verdana"/>
                <a:cs typeface="Verdana"/>
              </a:rPr>
              <a:t>group</a:t>
            </a:r>
            <a:endParaRPr lang="it-IT" sz="1200" b="0" dirty="0">
              <a:solidFill>
                <a:schemeClr val="tx2"/>
              </a:solidFill>
              <a:latin typeface="Verdana"/>
              <a:cs typeface="Verdana"/>
            </a:endParaRPr>
          </a:p>
          <a:p>
            <a:pPr>
              <a:spcBef>
                <a:spcPct val="50000"/>
              </a:spcBef>
            </a:pPr>
            <a:endParaRPr lang="it-IT" sz="1200" dirty="0">
              <a:solidFill>
                <a:schemeClr val="tx2"/>
              </a:solidFill>
              <a:latin typeface="Verdana"/>
              <a:cs typeface="Verdana"/>
            </a:endParaRPr>
          </a:p>
          <a:p>
            <a:pPr>
              <a:spcBef>
                <a:spcPct val="50000"/>
              </a:spcBef>
            </a:pPr>
            <a:r>
              <a:rPr lang="it-IT" sz="1400" b="0" dirty="0" smtClean="0">
                <a:solidFill>
                  <a:schemeClr val="tx2"/>
                </a:solidFill>
                <a:latin typeface="Verdana"/>
                <a:cs typeface="Verdana"/>
              </a:rPr>
              <a:t>In data 13 maggio 2015 è stato realizzato un focus </a:t>
            </a:r>
            <a:r>
              <a:rPr lang="it-IT" sz="1400" b="0" dirty="0" err="1" smtClean="0">
                <a:solidFill>
                  <a:schemeClr val="tx2"/>
                </a:solidFill>
                <a:latin typeface="Verdana"/>
                <a:cs typeface="Verdana"/>
              </a:rPr>
              <a:t>group</a:t>
            </a:r>
            <a:r>
              <a:rPr lang="it-IT" sz="1400" b="0" dirty="0" smtClean="0">
                <a:solidFill>
                  <a:schemeClr val="tx2"/>
                </a:solidFill>
                <a:latin typeface="Verdana"/>
                <a:cs typeface="Verdana"/>
              </a:rPr>
              <a:t> con rappresentanti dei comuni soci (sindaci, vicesindaci o assessori competenti o tecnici) focalizzato su criticità e suggerimenti di miglioramento dei servizi </a:t>
            </a:r>
            <a:r>
              <a:rPr lang="it-IT" sz="1400" b="0" dirty="0" err="1" smtClean="0">
                <a:solidFill>
                  <a:schemeClr val="tx2"/>
                </a:solidFill>
                <a:latin typeface="Verdana"/>
                <a:cs typeface="Verdana"/>
              </a:rPr>
              <a:t>Aset</a:t>
            </a:r>
            <a:r>
              <a:rPr lang="it-IT" sz="1400" b="0" dirty="0" smtClean="0">
                <a:solidFill>
                  <a:schemeClr val="tx2"/>
                </a:solidFill>
                <a:latin typeface="Verdana"/>
                <a:cs typeface="Verdana"/>
              </a:rPr>
              <a:t> a cui hanno partecipato 9 comuni soci di </a:t>
            </a:r>
            <a:r>
              <a:rPr lang="it-IT" sz="1400" b="0" dirty="0" err="1" smtClean="0">
                <a:solidFill>
                  <a:schemeClr val="tx2"/>
                </a:solidFill>
                <a:latin typeface="Verdana"/>
                <a:cs typeface="Verdana"/>
              </a:rPr>
              <a:t>Aset</a:t>
            </a:r>
            <a:r>
              <a:rPr lang="it-IT" sz="1400" b="0" dirty="0" smtClean="0">
                <a:solidFill>
                  <a:schemeClr val="tx2"/>
                </a:solidFill>
                <a:latin typeface="Verdana"/>
                <a:cs typeface="Verdana"/>
              </a:rPr>
              <a:t>:</a:t>
            </a:r>
          </a:p>
          <a:p>
            <a:pPr marL="285750" indent="-285750">
              <a:spcBef>
                <a:spcPct val="50000"/>
              </a:spcBef>
              <a:buFontTx/>
              <a:buChar char="-"/>
            </a:pPr>
            <a:r>
              <a:rPr lang="it-IT" sz="1400" dirty="0" smtClean="0">
                <a:solidFill>
                  <a:schemeClr val="tx2"/>
                </a:solidFill>
                <a:latin typeface="Verdana"/>
                <a:cs typeface="Verdana"/>
              </a:rPr>
              <a:t>Fano</a:t>
            </a:r>
            <a:r>
              <a:rPr lang="it-IT" sz="1400" b="0" dirty="0" smtClean="0">
                <a:solidFill>
                  <a:schemeClr val="tx2"/>
                </a:solidFill>
                <a:latin typeface="Verdana"/>
                <a:cs typeface="Verdana"/>
              </a:rPr>
              <a:t> (tecnico ufficio ambiente)</a:t>
            </a:r>
          </a:p>
          <a:p>
            <a:pPr marL="285750" indent="-285750">
              <a:spcBef>
                <a:spcPct val="50000"/>
              </a:spcBef>
              <a:buFontTx/>
              <a:buChar char="-"/>
            </a:pPr>
            <a:r>
              <a:rPr lang="it-IT" sz="1400" dirty="0" smtClean="0">
                <a:solidFill>
                  <a:schemeClr val="tx2"/>
                </a:solidFill>
                <a:latin typeface="Verdana"/>
                <a:cs typeface="Verdana"/>
              </a:rPr>
              <a:t>Fossombrone</a:t>
            </a:r>
            <a:r>
              <a:rPr lang="it-IT" sz="1400" b="0" dirty="0" smtClean="0">
                <a:solidFill>
                  <a:schemeClr val="tx2"/>
                </a:solidFill>
                <a:latin typeface="Verdana"/>
                <a:cs typeface="Verdana"/>
              </a:rPr>
              <a:t> (vicesindaco e tecnico)</a:t>
            </a:r>
          </a:p>
          <a:p>
            <a:pPr marL="285750" indent="-285750">
              <a:spcBef>
                <a:spcPct val="50000"/>
              </a:spcBef>
              <a:buFontTx/>
              <a:buChar char="-"/>
            </a:pPr>
            <a:r>
              <a:rPr lang="it-IT" sz="1400" dirty="0" smtClean="0">
                <a:solidFill>
                  <a:schemeClr val="tx2"/>
                </a:solidFill>
                <a:latin typeface="Verdana"/>
                <a:cs typeface="Verdana"/>
              </a:rPr>
              <a:t>Mondavio</a:t>
            </a:r>
            <a:r>
              <a:rPr lang="it-IT" sz="1400" b="0" dirty="0" smtClean="0">
                <a:solidFill>
                  <a:schemeClr val="tx2"/>
                </a:solidFill>
                <a:latin typeface="Verdana"/>
                <a:cs typeface="Verdana"/>
              </a:rPr>
              <a:t> (sindaco)</a:t>
            </a:r>
          </a:p>
          <a:p>
            <a:pPr marL="285750" indent="-285750">
              <a:spcBef>
                <a:spcPct val="50000"/>
              </a:spcBef>
              <a:buFontTx/>
              <a:buChar char="-"/>
            </a:pPr>
            <a:r>
              <a:rPr lang="it-IT" sz="1400" dirty="0" smtClean="0">
                <a:solidFill>
                  <a:schemeClr val="tx2"/>
                </a:solidFill>
                <a:latin typeface="Verdana"/>
                <a:cs typeface="Verdana"/>
              </a:rPr>
              <a:t>Pergola</a:t>
            </a:r>
            <a:r>
              <a:rPr lang="it-IT" sz="1400" b="0" dirty="0" smtClean="0">
                <a:solidFill>
                  <a:schemeClr val="tx2"/>
                </a:solidFill>
                <a:latin typeface="Verdana"/>
                <a:cs typeface="Verdana"/>
              </a:rPr>
              <a:t> (assessore)</a:t>
            </a:r>
          </a:p>
          <a:p>
            <a:pPr marL="285750" indent="-285750">
              <a:spcBef>
                <a:spcPct val="50000"/>
              </a:spcBef>
              <a:buFontTx/>
              <a:buChar char="-"/>
            </a:pPr>
            <a:r>
              <a:rPr lang="it-IT" sz="1400" dirty="0" smtClean="0">
                <a:solidFill>
                  <a:schemeClr val="tx2"/>
                </a:solidFill>
                <a:latin typeface="Verdana"/>
                <a:cs typeface="Verdana"/>
              </a:rPr>
              <a:t>San Costanzo </a:t>
            </a:r>
            <a:r>
              <a:rPr lang="it-IT" sz="1400" b="0" dirty="0" smtClean="0">
                <a:solidFill>
                  <a:schemeClr val="tx2"/>
                </a:solidFill>
                <a:latin typeface="Verdana"/>
                <a:cs typeface="Verdana"/>
              </a:rPr>
              <a:t>(sindaco)</a:t>
            </a:r>
          </a:p>
          <a:p>
            <a:pPr marL="285750" indent="-285750">
              <a:spcBef>
                <a:spcPct val="50000"/>
              </a:spcBef>
              <a:buFontTx/>
              <a:buChar char="-"/>
            </a:pPr>
            <a:r>
              <a:rPr lang="it-IT" sz="1400" dirty="0" smtClean="0">
                <a:solidFill>
                  <a:schemeClr val="tx2"/>
                </a:solidFill>
                <a:latin typeface="Verdana"/>
                <a:cs typeface="Verdana"/>
              </a:rPr>
              <a:t>Sant’Ippolito</a:t>
            </a:r>
            <a:r>
              <a:rPr lang="it-IT" sz="1400" b="0" dirty="0" smtClean="0">
                <a:solidFill>
                  <a:schemeClr val="tx2"/>
                </a:solidFill>
                <a:latin typeface="Verdana"/>
                <a:cs typeface="Verdana"/>
              </a:rPr>
              <a:t> (vicesindaco)</a:t>
            </a:r>
          </a:p>
          <a:p>
            <a:pPr marL="285750" indent="-285750">
              <a:spcBef>
                <a:spcPct val="50000"/>
              </a:spcBef>
              <a:buFontTx/>
              <a:buChar char="-"/>
            </a:pPr>
            <a:r>
              <a:rPr lang="it-IT" sz="1400" dirty="0" smtClean="0">
                <a:solidFill>
                  <a:schemeClr val="tx2"/>
                </a:solidFill>
                <a:latin typeface="Verdana"/>
                <a:cs typeface="Verdana"/>
              </a:rPr>
              <a:t>Serrungarina</a:t>
            </a:r>
            <a:r>
              <a:rPr lang="it-IT" sz="1400" b="0" dirty="0" smtClean="0">
                <a:solidFill>
                  <a:schemeClr val="tx2"/>
                </a:solidFill>
                <a:latin typeface="Verdana"/>
                <a:cs typeface="Verdana"/>
              </a:rPr>
              <a:t> (sindaco)</a:t>
            </a:r>
          </a:p>
          <a:p>
            <a:pPr marL="285750" indent="-285750">
              <a:spcBef>
                <a:spcPct val="50000"/>
              </a:spcBef>
              <a:buFontTx/>
              <a:buChar char="-"/>
            </a:pPr>
            <a:r>
              <a:rPr lang="it-IT" sz="1400" dirty="0" smtClean="0">
                <a:solidFill>
                  <a:schemeClr val="tx2"/>
                </a:solidFill>
                <a:latin typeface="Verdana"/>
                <a:cs typeface="Verdana"/>
              </a:rPr>
              <a:t>Montefelcin</a:t>
            </a:r>
            <a:r>
              <a:rPr lang="it-IT" sz="1400" b="0" dirty="0" smtClean="0">
                <a:solidFill>
                  <a:schemeClr val="tx2"/>
                </a:solidFill>
                <a:latin typeface="Verdana"/>
                <a:cs typeface="Verdana"/>
              </a:rPr>
              <a:t>o (vicesindaco)</a:t>
            </a:r>
          </a:p>
          <a:p>
            <a:pPr marL="285750" indent="-285750">
              <a:spcBef>
                <a:spcPct val="50000"/>
              </a:spcBef>
              <a:buFontTx/>
              <a:buChar char="-"/>
            </a:pPr>
            <a:r>
              <a:rPr lang="it-IT" sz="1400" dirty="0" smtClean="0">
                <a:solidFill>
                  <a:schemeClr val="tx2"/>
                </a:solidFill>
                <a:latin typeface="Verdana"/>
                <a:cs typeface="Verdana"/>
              </a:rPr>
              <a:t>Montemaggiore</a:t>
            </a:r>
            <a:r>
              <a:rPr lang="it-IT" sz="1400" b="0" dirty="0" smtClean="0">
                <a:solidFill>
                  <a:schemeClr val="tx2"/>
                </a:solidFill>
                <a:latin typeface="Verdana"/>
                <a:cs typeface="Verdana"/>
              </a:rPr>
              <a:t> (sindaco)</a:t>
            </a:r>
          </a:p>
          <a:p>
            <a:pPr marL="285750" indent="-285750">
              <a:spcBef>
                <a:spcPct val="50000"/>
              </a:spcBef>
              <a:buFontTx/>
              <a:buChar char="-"/>
            </a:pPr>
            <a:endParaRPr lang="it-IT" sz="1400" b="0" dirty="0">
              <a:solidFill>
                <a:schemeClr val="tx2"/>
              </a:solidFill>
              <a:latin typeface="Verdana"/>
              <a:cs typeface="Verdana"/>
            </a:endParaRPr>
          </a:p>
          <a:p>
            <a:pPr>
              <a:spcBef>
                <a:spcPct val="50000"/>
              </a:spcBef>
            </a:pPr>
            <a:r>
              <a:rPr lang="it-IT" sz="1400" b="0" dirty="0" smtClean="0">
                <a:solidFill>
                  <a:schemeClr val="tx2"/>
                </a:solidFill>
                <a:latin typeface="Verdana"/>
                <a:cs typeface="Verdana"/>
              </a:rPr>
              <a:t>(i comuni di Cartoceto e Saltara non hanno partecipato all’indagine in nessuna delle due fasi, così come Barchi, Orciano e San Giorgio)</a:t>
            </a:r>
            <a:endParaRPr lang="it-IT" sz="1400" b="0" dirty="0">
              <a:solidFill>
                <a:schemeClr val="tx2"/>
              </a:solidFill>
              <a:latin typeface="Verdana"/>
              <a:cs typeface="Verdana"/>
            </a:endParaRPr>
          </a:p>
        </p:txBody>
      </p:sp>
      <p:sp>
        <p:nvSpPr>
          <p:cNvPr id="310275" name="Rectangle 3"/>
          <p:cNvSpPr>
            <a:spLocks noChangeArrowheads="1"/>
          </p:cNvSpPr>
          <p:nvPr/>
        </p:nvSpPr>
        <p:spPr bwMode="auto">
          <a:xfrm>
            <a:off x="336550" y="762000"/>
            <a:ext cx="3663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Comuni </a:t>
            </a:r>
            <a:r>
              <a:rPr lang="it-IT" sz="1600" dirty="0" smtClean="0">
                <a:latin typeface="Trebuchet MS" charset="0"/>
              </a:rPr>
              <a:t>Soci: il focus </a:t>
            </a:r>
            <a:r>
              <a:rPr lang="it-IT" sz="1600" dirty="0" err="1" smtClean="0">
                <a:latin typeface="Trebuchet MS" charset="0"/>
              </a:rPr>
              <a:t>group</a:t>
            </a:r>
            <a:endParaRPr lang="it-IT" sz="1600" dirty="0">
              <a:latin typeface="Trebuchet MS" charset="0"/>
            </a:endParaRPr>
          </a:p>
        </p:txBody>
      </p:sp>
    </p:spTree>
    <p:extLst>
      <p:ext uri="{BB962C8B-B14F-4D97-AF65-F5344CB8AC3E}">
        <p14:creationId xmlns:p14="http://schemas.microsoft.com/office/powerpoint/2010/main" val="2477624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36550" y="762000"/>
            <a:ext cx="3663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Comuni </a:t>
            </a:r>
            <a:r>
              <a:rPr lang="it-IT" sz="1600" dirty="0" smtClean="0">
                <a:latin typeface="Trebuchet MS" charset="0"/>
              </a:rPr>
              <a:t>Soci: il focus </a:t>
            </a:r>
            <a:r>
              <a:rPr lang="it-IT" sz="1600" dirty="0" err="1" smtClean="0">
                <a:latin typeface="Trebuchet MS" charset="0"/>
              </a:rPr>
              <a:t>group</a:t>
            </a:r>
            <a:endParaRPr lang="it-IT" sz="1600" dirty="0">
              <a:latin typeface="Trebuchet MS" charset="0"/>
            </a:endParaRPr>
          </a:p>
        </p:txBody>
      </p:sp>
      <p:sp>
        <p:nvSpPr>
          <p:cNvPr id="3" name="CasellaDiTesto 2"/>
          <p:cNvSpPr txBox="1"/>
          <p:nvPr/>
        </p:nvSpPr>
        <p:spPr>
          <a:xfrm>
            <a:off x="0" y="1115452"/>
            <a:ext cx="8355209" cy="369332"/>
          </a:xfrm>
          <a:prstGeom prst="rect">
            <a:avLst/>
          </a:prstGeom>
          <a:noFill/>
        </p:spPr>
        <p:txBody>
          <a:bodyPr wrap="none" rtlCol="0">
            <a:spAutoFit/>
          </a:bodyPr>
          <a:lstStyle/>
          <a:p>
            <a:r>
              <a:rPr lang="it-IT" dirty="0" smtClean="0">
                <a:solidFill>
                  <a:srgbClr val="000000"/>
                </a:solidFill>
              </a:rPr>
              <a:t>Criticità e suggerimenti di miglioramento intorno alla raccolta differenziata</a:t>
            </a:r>
            <a:endParaRPr lang="it-IT" dirty="0">
              <a:solidFill>
                <a:srgbClr val="000000"/>
              </a:solidFill>
            </a:endParaRPr>
          </a:p>
        </p:txBody>
      </p:sp>
      <p:sp>
        <p:nvSpPr>
          <p:cNvPr id="4" name="CasellaDiTesto 3"/>
          <p:cNvSpPr txBox="1"/>
          <p:nvPr/>
        </p:nvSpPr>
        <p:spPr>
          <a:xfrm>
            <a:off x="179512" y="1628800"/>
            <a:ext cx="8352928" cy="5078314"/>
          </a:xfrm>
          <a:prstGeom prst="rect">
            <a:avLst/>
          </a:prstGeom>
          <a:noFill/>
        </p:spPr>
        <p:txBody>
          <a:bodyPr wrap="square" rtlCol="0">
            <a:spAutoFit/>
          </a:bodyPr>
          <a:lstStyle/>
          <a:p>
            <a:r>
              <a:rPr lang="it-IT" b="0" dirty="0" smtClean="0">
                <a:solidFill>
                  <a:srgbClr val="000000"/>
                </a:solidFill>
              </a:rPr>
              <a:t>Si </a:t>
            </a:r>
            <a:r>
              <a:rPr lang="it-IT" b="0" dirty="0">
                <a:solidFill>
                  <a:srgbClr val="000000"/>
                </a:solidFill>
              </a:rPr>
              <a:t>segnala come </a:t>
            </a:r>
            <a:r>
              <a:rPr lang="it-IT" dirty="0">
                <a:solidFill>
                  <a:srgbClr val="000000"/>
                </a:solidFill>
              </a:rPr>
              <a:t>criticità diffusa la qualità del rifiuto </a:t>
            </a:r>
            <a:r>
              <a:rPr lang="it-IT" dirty="0" smtClean="0">
                <a:solidFill>
                  <a:srgbClr val="000000"/>
                </a:solidFill>
              </a:rPr>
              <a:t>differenziato</a:t>
            </a:r>
            <a:r>
              <a:rPr lang="it-IT" dirty="0">
                <a:solidFill>
                  <a:srgbClr val="000000"/>
                </a:solidFill>
              </a:rPr>
              <a:t> </a:t>
            </a:r>
            <a:r>
              <a:rPr lang="it-IT" b="0" dirty="0" smtClean="0">
                <a:solidFill>
                  <a:srgbClr val="000000"/>
                </a:solidFill>
              </a:rPr>
              <a:t>(</a:t>
            </a:r>
            <a:r>
              <a:rPr lang="it-IT" b="0" dirty="0">
                <a:solidFill>
                  <a:srgbClr val="000000"/>
                </a:solidFill>
              </a:rPr>
              <a:t>San Costanzo, Serrungarina)</a:t>
            </a:r>
            <a:endParaRPr lang="it-IT" dirty="0">
              <a:solidFill>
                <a:srgbClr val="000000"/>
              </a:solidFill>
            </a:endParaRPr>
          </a:p>
          <a:p>
            <a:endParaRPr lang="it-IT" b="0" dirty="0" smtClean="0">
              <a:solidFill>
                <a:srgbClr val="000000"/>
              </a:solidFill>
            </a:endParaRPr>
          </a:p>
          <a:p>
            <a:r>
              <a:rPr lang="it-IT" b="0" dirty="0" smtClean="0">
                <a:solidFill>
                  <a:srgbClr val="000000"/>
                </a:solidFill>
              </a:rPr>
              <a:t>Si </a:t>
            </a:r>
            <a:r>
              <a:rPr lang="it-IT" b="0" dirty="0">
                <a:solidFill>
                  <a:srgbClr val="000000"/>
                </a:solidFill>
              </a:rPr>
              <a:t>segnala la criticità della raccolta differenziata che richiede </a:t>
            </a:r>
            <a:r>
              <a:rPr lang="it-IT" dirty="0">
                <a:solidFill>
                  <a:srgbClr val="000000"/>
                </a:solidFill>
              </a:rPr>
              <a:t>un impegno al cittadino a cui non corrisponde un effettivo risparmio in bolletta </a:t>
            </a:r>
            <a:r>
              <a:rPr lang="it-IT" b="0" dirty="0">
                <a:solidFill>
                  <a:srgbClr val="000000"/>
                </a:solidFill>
              </a:rPr>
              <a:t>(Serrungarina, Montemaggiore</a:t>
            </a:r>
            <a:r>
              <a:rPr lang="it-IT" b="0" dirty="0" smtClean="0">
                <a:solidFill>
                  <a:srgbClr val="000000"/>
                </a:solidFill>
              </a:rPr>
              <a:t>)</a:t>
            </a:r>
          </a:p>
          <a:p>
            <a:endParaRPr lang="it-IT" b="0" dirty="0">
              <a:solidFill>
                <a:srgbClr val="000000"/>
              </a:solidFill>
            </a:endParaRPr>
          </a:p>
          <a:p>
            <a:r>
              <a:rPr lang="it-IT" dirty="0" smtClean="0">
                <a:solidFill>
                  <a:srgbClr val="000000"/>
                </a:solidFill>
              </a:rPr>
              <a:t>Suggerimento di Intensificare </a:t>
            </a:r>
            <a:r>
              <a:rPr lang="it-IT" dirty="0">
                <a:solidFill>
                  <a:srgbClr val="000000"/>
                </a:solidFill>
              </a:rPr>
              <a:t>i controlli per aumentare efficienza della raccolta differenziata, </a:t>
            </a:r>
            <a:r>
              <a:rPr lang="it-IT" b="0" dirty="0">
                <a:solidFill>
                  <a:srgbClr val="000000"/>
                </a:solidFill>
              </a:rPr>
              <a:t>con gli ispettori ambientali, oppure con vigili urbani eventualmente in integrazione a telecamere (Fossombrone, San </a:t>
            </a:r>
            <a:r>
              <a:rPr lang="it-IT" b="0" dirty="0" smtClean="0">
                <a:solidFill>
                  <a:srgbClr val="000000"/>
                </a:solidFill>
              </a:rPr>
              <a:t>Costanzo)</a:t>
            </a:r>
            <a:endParaRPr lang="it-IT" b="0" dirty="0">
              <a:solidFill>
                <a:srgbClr val="000000"/>
              </a:solidFill>
            </a:endParaRPr>
          </a:p>
          <a:p>
            <a:endParaRPr lang="it-IT" b="0" dirty="0" smtClean="0">
              <a:solidFill>
                <a:srgbClr val="000000"/>
              </a:solidFill>
            </a:endParaRPr>
          </a:p>
          <a:p>
            <a:r>
              <a:rPr lang="it-IT" dirty="0" smtClean="0">
                <a:solidFill>
                  <a:srgbClr val="000000"/>
                </a:solidFill>
              </a:rPr>
              <a:t>Suggerimento sulla raccolta </a:t>
            </a:r>
            <a:r>
              <a:rPr lang="it-IT" dirty="0">
                <a:solidFill>
                  <a:srgbClr val="000000"/>
                </a:solidFill>
              </a:rPr>
              <a:t>differenziata a domicilio: </a:t>
            </a:r>
          </a:p>
          <a:p>
            <a:pPr marL="285750" indent="-285750">
              <a:buFontTx/>
              <a:buChar char="-"/>
            </a:pPr>
            <a:r>
              <a:rPr lang="it-IT" b="0" dirty="0">
                <a:solidFill>
                  <a:srgbClr val="000000"/>
                </a:solidFill>
              </a:rPr>
              <a:t>aumentare capienza dei sacchetti e la frequenza di raccolta domiciliare dell’organico (Montefelcino, Pergola)</a:t>
            </a:r>
          </a:p>
          <a:p>
            <a:pPr marL="285750" indent="-285750">
              <a:buFontTx/>
              <a:buChar char="-"/>
            </a:pPr>
            <a:r>
              <a:rPr lang="it-IT" b="0" dirty="0">
                <a:solidFill>
                  <a:srgbClr val="000000"/>
                </a:solidFill>
              </a:rPr>
              <a:t>fare attenzione a non saltare famiglie, il disservizio ricade sui Comuni (S. Ippolito, Fossombrone)</a:t>
            </a:r>
            <a:endParaRPr lang="it-IT" dirty="0">
              <a:solidFill>
                <a:srgbClr val="000000"/>
              </a:solidFill>
            </a:endParaRPr>
          </a:p>
          <a:p>
            <a:pPr marL="285750" indent="-285750">
              <a:buFontTx/>
              <a:buChar char="-"/>
            </a:pPr>
            <a:r>
              <a:rPr lang="it-IT" b="0" dirty="0">
                <a:solidFill>
                  <a:srgbClr val="000000"/>
                </a:solidFill>
              </a:rPr>
              <a:t>studiare un </a:t>
            </a:r>
            <a:r>
              <a:rPr lang="it-IT" dirty="0">
                <a:solidFill>
                  <a:srgbClr val="000000"/>
                </a:solidFill>
              </a:rPr>
              <a:t>accoppiamento tra raccolta della plastica associata ad altri materiali: alluminio o vetro </a:t>
            </a:r>
            <a:r>
              <a:rPr lang="it-IT" b="0" dirty="0">
                <a:solidFill>
                  <a:srgbClr val="000000"/>
                </a:solidFill>
              </a:rPr>
              <a:t>(Fossombrone</a:t>
            </a:r>
            <a:r>
              <a:rPr lang="it-IT" b="0" dirty="0" smtClean="0">
                <a:solidFill>
                  <a:srgbClr val="000000"/>
                </a:solidFill>
              </a:rPr>
              <a:t>)</a:t>
            </a:r>
            <a:endParaRPr lang="it-IT" b="0" dirty="0">
              <a:solidFill>
                <a:srgbClr val="000000"/>
              </a:solidFill>
            </a:endParaRPr>
          </a:p>
        </p:txBody>
      </p:sp>
    </p:spTree>
    <p:extLst>
      <p:ext uri="{BB962C8B-B14F-4D97-AF65-F5344CB8AC3E}">
        <p14:creationId xmlns:p14="http://schemas.microsoft.com/office/powerpoint/2010/main" val="2528077657"/>
      </p:ext>
    </p:extLst>
  </p:cSld>
  <p:clrMapOvr>
    <a:masterClrMapping/>
  </p:clrMapOvr>
  <p:transition xmlns:p14="http://schemas.microsoft.com/office/powerpoint/2010/mai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268760"/>
            <a:ext cx="8516883" cy="5355313"/>
          </a:xfrm>
          <a:prstGeom prst="rect">
            <a:avLst/>
          </a:prstGeom>
          <a:noFill/>
        </p:spPr>
        <p:txBody>
          <a:bodyPr wrap="square" rtlCol="0">
            <a:spAutoFit/>
          </a:bodyPr>
          <a:lstStyle/>
          <a:p>
            <a:r>
              <a:rPr lang="it-IT" dirty="0" smtClean="0">
                <a:solidFill>
                  <a:srgbClr val="000000"/>
                </a:solidFill>
              </a:rPr>
              <a:t>Altre criticità</a:t>
            </a:r>
          </a:p>
          <a:p>
            <a:endParaRPr lang="it-IT" dirty="0">
              <a:solidFill>
                <a:srgbClr val="000000"/>
              </a:solidFill>
            </a:endParaRPr>
          </a:p>
          <a:p>
            <a:r>
              <a:rPr lang="it-IT" b="0" dirty="0" smtClean="0">
                <a:solidFill>
                  <a:srgbClr val="000000"/>
                </a:solidFill>
              </a:rPr>
              <a:t>Alcuni comuni soffrono della </a:t>
            </a:r>
            <a:r>
              <a:rPr lang="it-IT" dirty="0" smtClean="0">
                <a:solidFill>
                  <a:srgbClr val="000000"/>
                </a:solidFill>
              </a:rPr>
              <a:t>migrazione di rifiuti </a:t>
            </a:r>
            <a:r>
              <a:rPr lang="it-IT" b="0" dirty="0" smtClean="0">
                <a:solidFill>
                  <a:srgbClr val="000000"/>
                </a:solidFill>
              </a:rPr>
              <a:t>nel loro territorio dai comuni limitrofi (Pergola, Montemaggiore)</a:t>
            </a:r>
          </a:p>
          <a:p>
            <a:endParaRPr lang="it-IT" dirty="0">
              <a:solidFill>
                <a:srgbClr val="000000"/>
              </a:solidFill>
            </a:endParaRPr>
          </a:p>
          <a:p>
            <a:r>
              <a:rPr lang="it-IT" b="0" dirty="0" smtClean="0">
                <a:solidFill>
                  <a:srgbClr val="000000"/>
                </a:solidFill>
              </a:rPr>
              <a:t>Una criticità è rappresentata dal </a:t>
            </a:r>
            <a:r>
              <a:rPr lang="it-IT" dirty="0" smtClean="0">
                <a:solidFill>
                  <a:srgbClr val="000000"/>
                </a:solidFill>
              </a:rPr>
              <a:t>rapporto con le grandi utenze, </a:t>
            </a:r>
            <a:r>
              <a:rPr lang="it-IT" b="0" dirty="0" smtClean="0">
                <a:solidFill>
                  <a:srgbClr val="000000"/>
                </a:solidFill>
              </a:rPr>
              <a:t>che hanno esigenze specifiche che devono essere gestite (Pergola, Montemaggiore)</a:t>
            </a:r>
          </a:p>
          <a:p>
            <a:endParaRPr lang="it-IT" b="0" dirty="0">
              <a:solidFill>
                <a:srgbClr val="000000"/>
              </a:solidFill>
            </a:endParaRPr>
          </a:p>
          <a:p>
            <a:r>
              <a:rPr lang="it-IT" b="0" dirty="0" smtClean="0">
                <a:solidFill>
                  <a:srgbClr val="000000"/>
                </a:solidFill>
              </a:rPr>
              <a:t>La </a:t>
            </a:r>
            <a:r>
              <a:rPr lang="it-IT" dirty="0" smtClean="0">
                <a:solidFill>
                  <a:srgbClr val="000000"/>
                </a:solidFill>
              </a:rPr>
              <a:t>pulizia delle isole ecologiche </a:t>
            </a:r>
            <a:r>
              <a:rPr lang="it-IT" b="0" dirty="0" smtClean="0">
                <a:solidFill>
                  <a:srgbClr val="000000"/>
                </a:solidFill>
              </a:rPr>
              <a:t>e dei cassonetti dell’organico andrebbe migliorata (San Costanzo)</a:t>
            </a:r>
          </a:p>
          <a:p>
            <a:endParaRPr lang="it-IT" dirty="0">
              <a:solidFill>
                <a:srgbClr val="000000"/>
              </a:solidFill>
            </a:endParaRPr>
          </a:p>
          <a:p>
            <a:r>
              <a:rPr lang="it-IT" dirty="0" smtClean="0">
                <a:solidFill>
                  <a:srgbClr val="000000"/>
                </a:solidFill>
              </a:rPr>
              <a:t>Suggerimenti di medio termine e lungo termine:</a:t>
            </a:r>
          </a:p>
          <a:p>
            <a:endParaRPr lang="it-IT" dirty="0" smtClean="0">
              <a:solidFill>
                <a:srgbClr val="000000"/>
              </a:solidFill>
            </a:endParaRPr>
          </a:p>
          <a:p>
            <a:pPr marL="285750" indent="-285750">
              <a:buFontTx/>
              <a:buChar char="-"/>
            </a:pPr>
            <a:r>
              <a:rPr lang="it-IT" dirty="0">
                <a:solidFill>
                  <a:srgbClr val="000000"/>
                </a:solidFill>
              </a:rPr>
              <a:t>Fare maggiore informazione </a:t>
            </a:r>
            <a:r>
              <a:rPr lang="it-IT" b="0" dirty="0">
                <a:solidFill>
                  <a:srgbClr val="000000"/>
                </a:solidFill>
              </a:rPr>
              <a:t>(es. su come separare i rifiuti o sul servizio ingombranti) e farla </a:t>
            </a:r>
            <a:r>
              <a:rPr lang="it-IT" dirty="0">
                <a:solidFill>
                  <a:srgbClr val="000000"/>
                </a:solidFill>
              </a:rPr>
              <a:t>periodicamente </a:t>
            </a:r>
            <a:r>
              <a:rPr lang="it-IT" b="0" dirty="0">
                <a:solidFill>
                  <a:srgbClr val="000000"/>
                </a:solidFill>
              </a:rPr>
              <a:t>(Montefelcino, S. Ippolito, San Costanzo)</a:t>
            </a:r>
          </a:p>
          <a:p>
            <a:pPr marL="285750" indent="-285750">
              <a:buFontTx/>
              <a:buChar char="-"/>
            </a:pPr>
            <a:endParaRPr lang="it-IT" dirty="0">
              <a:solidFill>
                <a:srgbClr val="000000"/>
              </a:solidFill>
            </a:endParaRPr>
          </a:p>
          <a:p>
            <a:pPr marL="285750" indent="-285750">
              <a:buFontTx/>
              <a:buChar char="-"/>
            </a:pPr>
            <a:r>
              <a:rPr lang="it-IT" dirty="0">
                <a:solidFill>
                  <a:srgbClr val="000000"/>
                </a:solidFill>
              </a:rPr>
              <a:t>Valutare la creazione di un centro di raccolta organico e compostaggio unico a livello provinciale o regionale (Fossombrone, San Costanzo, Serrungarina e accordo generale)</a:t>
            </a:r>
          </a:p>
        </p:txBody>
      </p:sp>
      <p:sp>
        <p:nvSpPr>
          <p:cNvPr id="3" name="Rectangle 3"/>
          <p:cNvSpPr>
            <a:spLocks noChangeArrowheads="1"/>
          </p:cNvSpPr>
          <p:nvPr/>
        </p:nvSpPr>
        <p:spPr bwMode="auto">
          <a:xfrm>
            <a:off x="336550" y="762000"/>
            <a:ext cx="3663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Comuni </a:t>
            </a:r>
            <a:r>
              <a:rPr lang="it-IT" sz="1600" dirty="0" smtClean="0">
                <a:latin typeface="Trebuchet MS" charset="0"/>
              </a:rPr>
              <a:t>Soci: il focus </a:t>
            </a:r>
            <a:r>
              <a:rPr lang="it-IT" sz="1600" dirty="0" err="1" smtClean="0">
                <a:latin typeface="Trebuchet MS" charset="0"/>
              </a:rPr>
              <a:t>group</a:t>
            </a:r>
            <a:endParaRPr lang="it-IT" sz="1600" dirty="0">
              <a:latin typeface="Trebuchet MS" charset="0"/>
            </a:endParaRPr>
          </a:p>
        </p:txBody>
      </p:sp>
    </p:spTree>
    <p:extLst>
      <p:ext uri="{BB962C8B-B14F-4D97-AF65-F5344CB8AC3E}">
        <p14:creationId xmlns:p14="http://schemas.microsoft.com/office/powerpoint/2010/main" val="3943623645"/>
      </p:ext>
    </p:extLst>
  </p:cSld>
  <p:clrMapOvr>
    <a:masterClrMapping/>
  </p:clrMapOvr>
  <p:transition xmlns:p14="http://schemas.microsoft.com/office/powerpoint/2010/mai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36550" y="762000"/>
            <a:ext cx="3663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Comuni </a:t>
            </a:r>
            <a:r>
              <a:rPr lang="it-IT" sz="1600" dirty="0" smtClean="0">
                <a:latin typeface="Trebuchet MS" charset="0"/>
              </a:rPr>
              <a:t>Soci: il focus </a:t>
            </a:r>
            <a:r>
              <a:rPr lang="it-IT" sz="1600" dirty="0" err="1" smtClean="0">
                <a:latin typeface="Trebuchet MS" charset="0"/>
              </a:rPr>
              <a:t>group</a:t>
            </a:r>
            <a:endParaRPr lang="it-IT" sz="1600" dirty="0">
              <a:latin typeface="Trebuchet MS" charset="0"/>
            </a:endParaRPr>
          </a:p>
        </p:txBody>
      </p:sp>
      <p:sp>
        <p:nvSpPr>
          <p:cNvPr id="3" name="CasellaDiTesto 2"/>
          <p:cNvSpPr txBox="1"/>
          <p:nvPr/>
        </p:nvSpPr>
        <p:spPr>
          <a:xfrm>
            <a:off x="1547664" y="1484784"/>
            <a:ext cx="5871619" cy="523220"/>
          </a:xfrm>
          <a:prstGeom prst="rect">
            <a:avLst/>
          </a:prstGeom>
          <a:noFill/>
        </p:spPr>
        <p:txBody>
          <a:bodyPr wrap="none" rtlCol="0">
            <a:spAutoFit/>
          </a:bodyPr>
          <a:lstStyle/>
          <a:p>
            <a:r>
              <a:rPr lang="it-IT" sz="2800" dirty="0" smtClean="0">
                <a:solidFill>
                  <a:srgbClr val="000000"/>
                </a:solidFill>
              </a:rPr>
              <a:t>Le parole chiave dei Comuni soci</a:t>
            </a:r>
            <a:endParaRPr lang="it-IT" sz="2800" dirty="0">
              <a:solidFill>
                <a:srgbClr val="000000"/>
              </a:solidFill>
            </a:endParaRPr>
          </a:p>
        </p:txBody>
      </p:sp>
      <p:sp>
        <p:nvSpPr>
          <p:cNvPr id="4" name="CasellaDiTesto 3"/>
          <p:cNvSpPr txBox="1"/>
          <p:nvPr/>
        </p:nvSpPr>
        <p:spPr>
          <a:xfrm>
            <a:off x="1475656" y="2924944"/>
            <a:ext cx="5883792" cy="2585323"/>
          </a:xfrm>
          <a:prstGeom prst="rect">
            <a:avLst/>
          </a:prstGeom>
          <a:noFill/>
        </p:spPr>
        <p:txBody>
          <a:bodyPr wrap="none" rtlCol="0">
            <a:spAutoFit/>
          </a:bodyPr>
          <a:lstStyle/>
          <a:p>
            <a:r>
              <a:rPr lang="it-IT" dirty="0" smtClean="0">
                <a:solidFill>
                  <a:srgbClr val="000000"/>
                </a:solidFill>
              </a:rPr>
              <a:t>Collaborazione              / rapporto qualità-costi</a:t>
            </a:r>
          </a:p>
          <a:p>
            <a:r>
              <a:rPr lang="it-IT" dirty="0" smtClean="0">
                <a:solidFill>
                  <a:srgbClr val="000000"/>
                </a:solidFill>
              </a:rPr>
              <a:t>Civiltà		           /  ignoranza</a:t>
            </a:r>
          </a:p>
          <a:p>
            <a:r>
              <a:rPr lang="it-IT" dirty="0" smtClean="0">
                <a:solidFill>
                  <a:srgbClr val="000000"/>
                </a:solidFill>
              </a:rPr>
              <a:t>Responsabilità              /  inadeguatezza</a:t>
            </a:r>
          </a:p>
          <a:p>
            <a:r>
              <a:rPr lang="it-IT" dirty="0" smtClean="0">
                <a:solidFill>
                  <a:srgbClr val="000000"/>
                </a:solidFill>
              </a:rPr>
              <a:t>Collaborazione              /  ignoranza</a:t>
            </a:r>
          </a:p>
          <a:p>
            <a:r>
              <a:rPr lang="it-IT" dirty="0" smtClean="0">
                <a:solidFill>
                  <a:srgbClr val="000000"/>
                </a:solidFill>
              </a:rPr>
              <a:t>Rapporti con </a:t>
            </a:r>
            <a:r>
              <a:rPr lang="it-IT" dirty="0" err="1" smtClean="0">
                <a:solidFill>
                  <a:srgbClr val="000000"/>
                </a:solidFill>
              </a:rPr>
              <a:t>Aset</a:t>
            </a:r>
            <a:r>
              <a:rPr lang="it-IT" dirty="0" smtClean="0">
                <a:solidFill>
                  <a:srgbClr val="000000"/>
                </a:solidFill>
              </a:rPr>
              <a:t>         /  costi</a:t>
            </a:r>
          </a:p>
          <a:p>
            <a:r>
              <a:rPr lang="it-IT" dirty="0">
                <a:solidFill>
                  <a:srgbClr val="000000"/>
                </a:solidFill>
              </a:rPr>
              <a:t>Collaborazione              /  </a:t>
            </a:r>
            <a:r>
              <a:rPr lang="it-IT" dirty="0" smtClean="0">
                <a:solidFill>
                  <a:srgbClr val="000000"/>
                </a:solidFill>
              </a:rPr>
              <a:t>mancanza di rispetto</a:t>
            </a:r>
          </a:p>
          <a:p>
            <a:r>
              <a:rPr lang="it-IT" dirty="0" smtClean="0">
                <a:solidFill>
                  <a:srgbClr val="000000"/>
                </a:solidFill>
              </a:rPr>
              <a:t>Efficienza di </a:t>
            </a:r>
            <a:r>
              <a:rPr lang="it-IT" dirty="0" err="1" smtClean="0">
                <a:solidFill>
                  <a:srgbClr val="000000"/>
                </a:solidFill>
              </a:rPr>
              <a:t>Aset</a:t>
            </a:r>
            <a:r>
              <a:rPr lang="it-IT" dirty="0" smtClean="0">
                <a:solidFill>
                  <a:srgbClr val="000000"/>
                </a:solidFill>
              </a:rPr>
              <a:t>          /  inciviltà (di alcuni cittadini)</a:t>
            </a:r>
            <a:endParaRPr lang="it-IT" dirty="0">
              <a:solidFill>
                <a:srgbClr val="000000"/>
              </a:solidFill>
            </a:endParaRPr>
          </a:p>
          <a:p>
            <a:endParaRPr lang="it-IT" dirty="0">
              <a:solidFill>
                <a:srgbClr val="000000"/>
              </a:solidFill>
            </a:endParaRPr>
          </a:p>
          <a:p>
            <a:endParaRPr lang="it-IT" dirty="0">
              <a:solidFill>
                <a:srgbClr val="000000"/>
              </a:solidFill>
            </a:endParaRPr>
          </a:p>
        </p:txBody>
      </p:sp>
      <p:sp>
        <p:nvSpPr>
          <p:cNvPr id="5" name="CasellaDiTesto 4"/>
          <p:cNvSpPr txBox="1"/>
          <p:nvPr/>
        </p:nvSpPr>
        <p:spPr>
          <a:xfrm>
            <a:off x="2468209" y="2204864"/>
            <a:ext cx="454271" cy="646331"/>
          </a:xfrm>
          <a:prstGeom prst="rect">
            <a:avLst/>
          </a:prstGeom>
          <a:noFill/>
        </p:spPr>
        <p:txBody>
          <a:bodyPr wrap="none" rtlCol="0">
            <a:spAutoFit/>
          </a:bodyPr>
          <a:lstStyle/>
          <a:p>
            <a:r>
              <a:rPr lang="it-IT" sz="3600" dirty="0" smtClean="0">
                <a:solidFill>
                  <a:srgbClr val="FF0000"/>
                </a:solidFill>
              </a:rPr>
              <a:t>+</a:t>
            </a:r>
            <a:endParaRPr lang="it-IT" sz="3600" dirty="0">
              <a:solidFill>
                <a:srgbClr val="FF0000"/>
              </a:solidFill>
            </a:endParaRPr>
          </a:p>
        </p:txBody>
      </p:sp>
      <p:sp>
        <p:nvSpPr>
          <p:cNvPr id="6" name="CasellaDiTesto 5"/>
          <p:cNvSpPr txBox="1"/>
          <p:nvPr/>
        </p:nvSpPr>
        <p:spPr>
          <a:xfrm>
            <a:off x="5329901" y="2210352"/>
            <a:ext cx="338554" cy="646331"/>
          </a:xfrm>
          <a:prstGeom prst="rect">
            <a:avLst/>
          </a:prstGeom>
          <a:noFill/>
        </p:spPr>
        <p:txBody>
          <a:bodyPr wrap="none" rtlCol="0">
            <a:spAutoFit/>
          </a:bodyPr>
          <a:lstStyle/>
          <a:p>
            <a:r>
              <a:rPr lang="it-IT" sz="3600" dirty="0" smtClean="0">
                <a:solidFill>
                  <a:srgbClr val="FF0000"/>
                </a:solidFill>
              </a:rPr>
              <a:t>-</a:t>
            </a:r>
            <a:endParaRPr lang="it-IT" sz="3600" dirty="0">
              <a:solidFill>
                <a:srgbClr val="FF0000"/>
              </a:solidFill>
            </a:endParaRPr>
          </a:p>
        </p:txBody>
      </p:sp>
    </p:spTree>
    <p:extLst>
      <p:ext uri="{BB962C8B-B14F-4D97-AF65-F5344CB8AC3E}">
        <p14:creationId xmlns:p14="http://schemas.microsoft.com/office/powerpoint/2010/main" val="3209781051"/>
      </p:ext>
    </p:extLst>
  </p:cSld>
  <p:clrMapOvr>
    <a:masterClrMapping/>
  </p:clrMapOvr>
  <p:transition xmlns:p14="http://schemas.microsoft.com/office/powerpoint/2010/mai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36550" y="762000"/>
            <a:ext cx="3663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Comuni </a:t>
            </a:r>
            <a:r>
              <a:rPr lang="it-IT" sz="1600" dirty="0" smtClean="0">
                <a:latin typeface="Trebuchet MS" charset="0"/>
              </a:rPr>
              <a:t>Soci: il focus </a:t>
            </a:r>
            <a:r>
              <a:rPr lang="it-IT" sz="1600" dirty="0" err="1" smtClean="0">
                <a:latin typeface="Trebuchet MS" charset="0"/>
              </a:rPr>
              <a:t>group</a:t>
            </a:r>
            <a:endParaRPr lang="it-IT" sz="1600" dirty="0">
              <a:latin typeface="Trebuchet MS" charset="0"/>
            </a:endParaRPr>
          </a:p>
        </p:txBody>
      </p:sp>
      <p:sp>
        <p:nvSpPr>
          <p:cNvPr id="3" name="CasellaDiTesto 2"/>
          <p:cNvSpPr txBox="1"/>
          <p:nvPr/>
        </p:nvSpPr>
        <p:spPr>
          <a:xfrm>
            <a:off x="107504" y="1196752"/>
            <a:ext cx="4306287" cy="461665"/>
          </a:xfrm>
          <a:prstGeom prst="rect">
            <a:avLst/>
          </a:prstGeom>
          <a:noFill/>
        </p:spPr>
        <p:txBody>
          <a:bodyPr wrap="none" rtlCol="0">
            <a:spAutoFit/>
          </a:bodyPr>
          <a:lstStyle/>
          <a:p>
            <a:r>
              <a:rPr lang="it-IT" sz="2400" dirty="0" smtClean="0">
                <a:solidFill>
                  <a:srgbClr val="000000"/>
                </a:solidFill>
              </a:rPr>
              <a:t>Le priorità per i comuni soci</a:t>
            </a:r>
            <a:endParaRPr lang="it-IT" sz="2400" dirty="0">
              <a:solidFill>
                <a:srgbClr val="000000"/>
              </a:solidFill>
            </a:endParaRPr>
          </a:p>
        </p:txBody>
      </p:sp>
      <p:sp>
        <p:nvSpPr>
          <p:cNvPr id="4" name="CasellaDiTesto 3"/>
          <p:cNvSpPr txBox="1"/>
          <p:nvPr/>
        </p:nvSpPr>
        <p:spPr>
          <a:xfrm>
            <a:off x="35496" y="1772816"/>
            <a:ext cx="9073008" cy="5016758"/>
          </a:xfrm>
          <a:prstGeom prst="rect">
            <a:avLst/>
          </a:prstGeom>
          <a:noFill/>
        </p:spPr>
        <p:txBody>
          <a:bodyPr wrap="square" rtlCol="0">
            <a:spAutoFit/>
          </a:bodyPr>
          <a:lstStyle/>
          <a:p>
            <a:pPr marL="342900" indent="-342900">
              <a:buAutoNum type="arabicPeriod"/>
            </a:pPr>
            <a:r>
              <a:rPr lang="it-IT" sz="2400" b="0" dirty="0" smtClean="0">
                <a:solidFill>
                  <a:srgbClr val="000000"/>
                </a:solidFill>
              </a:rPr>
              <a:t>La realizzazione di un </a:t>
            </a:r>
            <a:r>
              <a:rPr lang="it-IT" sz="2400" dirty="0" smtClean="0">
                <a:solidFill>
                  <a:srgbClr val="000000"/>
                </a:solidFill>
              </a:rPr>
              <a:t>Impianto di raccolta e smaltimento dell’umido, produzione compostaggio e valorizzazione energetica </a:t>
            </a:r>
            <a:r>
              <a:rPr lang="it-IT" sz="2400" b="0" dirty="0" smtClean="0">
                <a:solidFill>
                  <a:srgbClr val="000000"/>
                </a:solidFill>
              </a:rPr>
              <a:t>che serva al territorio (obiettivo di medio-lungo periodo) </a:t>
            </a:r>
            <a:r>
              <a:rPr lang="it-IT" sz="2400" dirty="0" smtClean="0">
                <a:solidFill>
                  <a:srgbClr val="000000"/>
                </a:solidFill>
              </a:rPr>
              <a:t>(accordo unanime dei comuni presenti)</a:t>
            </a:r>
          </a:p>
          <a:p>
            <a:pPr marL="342900" indent="-342900">
              <a:buAutoNum type="arabicPeriod"/>
            </a:pPr>
            <a:endParaRPr lang="it-IT" dirty="0">
              <a:solidFill>
                <a:srgbClr val="000000"/>
              </a:solidFill>
            </a:endParaRPr>
          </a:p>
          <a:p>
            <a:pPr marL="342900" indent="-342900">
              <a:buAutoNum type="arabicPeriod"/>
            </a:pPr>
            <a:r>
              <a:rPr lang="it-IT" sz="2000" b="0" dirty="0" smtClean="0">
                <a:solidFill>
                  <a:srgbClr val="000000"/>
                </a:solidFill>
              </a:rPr>
              <a:t>La realizzazione di </a:t>
            </a:r>
            <a:r>
              <a:rPr lang="it-IT" sz="2000" dirty="0" smtClean="0">
                <a:solidFill>
                  <a:srgbClr val="000000"/>
                </a:solidFill>
              </a:rPr>
              <a:t>centri di raccolta ingombranti per vallata o impiego del centro raccolta mobile </a:t>
            </a:r>
            <a:r>
              <a:rPr lang="it-IT" sz="2000" b="0" dirty="0" smtClean="0">
                <a:solidFill>
                  <a:srgbClr val="000000"/>
                </a:solidFill>
              </a:rPr>
              <a:t>per i territori non coperti dal servizio (obiettivo realizzabile nel breve termine, con una riorganizzazione del servizio) (Vallata Metauro e del Cesano)</a:t>
            </a:r>
          </a:p>
          <a:p>
            <a:pPr marL="342900" indent="-342900">
              <a:buAutoNum type="arabicPeriod"/>
            </a:pPr>
            <a:endParaRPr lang="it-IT" dirty="0">
              <a:solidFill>
                <a:srgbClr val="000000"/>
              </a:solidFill>
            </a:endParaRPr>
          </a:p>
          <a:p>
            <a:pPr marL="342900" indent="-342900">
              <a:buAutoNum type="arabicPeriod"/>
            </a:pPr>
            <a:r>
              <a:rPr lang="it-IT" dirty="0" smtClean="0">
                <a:solidFill>
                  <a:srgbClr val="000000"/>
                </a:solidFill>
              </a:rPr>
              <a:t>Ridurre i costi e dare un riscontro in bolletta al cittadino, </a:t>
            </a:r>
            <a:r>
              <a:rPr lang="it-IT" b="0" dirty="0" smtClean="0">
                <a:solidFill>
                  <a:srgbClr val="000000"/>
                </a:solidFill>
              </a:rPr>
              <a:t>a cui si chiede un impegno nella raccolta differenziata</a:t>
            </a:r>
          </a:p>
          <a:p>
            <a:pPr marL="342900" indent="-342900">
              <a:buAutoNum type="arabicPeriod"/>
            </a:pPr>
            <a:endParaRPr lang="it-IT" dirty="0">
              <a:solidFill>
                <a:srgbClr val="000000"/>
              </a:solidFill>
            </a:endParaRPr>
          </a:p>
          <a:p>
            <a:pPr marL="342900" indent="-342900">
              <a:buAutoNum type="arabicPeriod"/>
            </a:pPr>
            <a:r>
              <a:rPr lang="it-IT" dirty="0" smtClean="0">
                <a:solidFill>
                  <a:srgbClr val="000000"/>
                </a:solidFill>
              </a:rPr>
              <a:t>Intensificare i controlli e la sorveglianza </a:t>
            </a:r>
            <a:r>
              <a:rPr lang="it-IT" b="0" dirty="0" smtClean="0">
                <a:solidFill>
                  <a:srgbClr val="000000"/>
                </a:solidFill>
              </a:rPr>
              <a:t>integrando il servizio degli ispettori ambientali con servizi volontari (es. guardie ecologiche) per non incidere eccessivamente sui costi (San Costanzo)</a:t>
            </a:r>
            <a:endParaRPr lang="it-IT" b="0" dirty="0">
              <a:solidFill>
                <a:srgbClr val="000000"/>
              </a:solidFill>
            </a:endParaRPr>
          </a:p>
        </p:txBody>
      </p:sp>
    </p:spTree>
    <p:extLst>
      <p:ext uri="{BB962C8B-B14F-4D97-AF65-F5344CB8AC3E}">
        <p14:creationId xmlns:p14="http://schemas.microsoft.com/office/powerpoint/2010/main" val="3952074130"/>
      </p:ext>
    </p:extLst>
  </p:cSld>
  <p:clrMapOvr>
    <a:masterClrMapping/>
  </p:clrMapOvr>
  <p:transition xmlns:p14="http://schemas.microsoft.com/office/powerpoint/2010/mai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47312" y="1128780"/>
            <a:ext cx="8708711" cy="40011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it-IT" sz="2000" b="1" dirty="0" smtClean="0">
                <a:solidFill>
                  <a:srgbClr val="4F81BD"/>
                </a:solidFill>
                <a:effectLst>
                  <a:outerShdw blurRad="38100" dist="38100" dir="2700000" algn="tl">
                    <a:srgbClr val="DDDDDD"/>
                  </a:outerShdw>
                </a:effectLst>
                <a:latin typeface="Verdana" charset="0"/>
                <a:cs typeface="Times New Roman" charset="0"/>
              </a:rPr>
              <a:t>In conclusione, il punto di vista dei Comuni soci di </a:t>
            </a:r>
            <a:r>
              <a:rPr lang="it-IT" sz="2000" b="1" dirty="0" err="1" smtClean="0">
                <a:solidFill>
                  <a:srgbClr val="4F81BD"/>
                </a:solidFill>
                <a:effectLst>
                  <a:outerShdw blurRad="38100" dist="38100" dir="2700000" algn="tl">
                    <a:srgbClr val="DDDDDD"/>
                  </a:outerShdw>
                </a:effectLst>
                <a:latin typeface="Verdana" charset="0"/>
                <a:cs typeface="Times New Roman" charset="0"/>
              </a:rPr>
              <a:t>Aset</a:t>
            </a:r>
            <a:endParaRPr lang="it-IT" sz="2000" b="1" dirty="0">
              <a:solidFill>
                <a:srgbClr val="4F81BD"/>
              </a:solidFill>
              <a:effectLst>
                <a:outerShdw blurRad="38100" dist="38100" dir="2700000" algn="tl">
                  <a:srgbClr val="DDDDDD"/>
                </a:outerShdw>
              </a:effectLst>
              <a:latin typeface="Verdana" charset="0"/>
              <a:cs typeface="Times New Roman" charset="0"/>
            </a:endParaRPr>
          </a:p>
        </p:txBody>
      </p:sp>
      <p:sp>
        <p:nvSpPr>
          <p:cNvPr id="3" name="Segnaposto contenuto 5"/>
          <p:cNvSpPr txBox="1">
            <a:spLocks/>
          </p:cNvSpPr>
          <p:nvPr/>
        </p:nvSpPr>
        <p:spPr>
          <a:xfrm>
            <a:off x="247312" y="1916832"/>
            <a:ext cx="8229600" cy="4525963"/>
          </a:xfrm>
          <a:prstGeom prst="rect">
            <a:avLst/>
          </a:prstGeom>
        </p:spPr>
        <p:txBody>
          <a:bodyPr>
            <a:normAutofit/>
          </a:bodyPr>
          <a:lstStyle>
            <a:lvl1pPr marL="334963" indent="-311150" algn="ctr" defTabSz="862013" rtl="0" fontAlgn="base">
              <a:spcBef>
                <a:spcPct val="0"/>
              </a:spcBef>
              <a:spcAft>
                <a:spcPts val="188"/>
              </a:spcAft>
              <a:defRPr sz="2600">
                <a:solidFill>
                  <a:srgbClr val="000000"/>
                </a:solidFill>
                <a:latin typeface="+mn-lt"/>
                <a:ea typeface="+mn-ea"/>
                <a:cs typeface="+mn-cs"/>
              </a:defRPr>
            </a:lvl1pPr>
            <a:lvl2pPr marL="669925" indent="-311150" algn="ctr" defTabSz="862013" rtl="0" fontAlgn="base">
              <a:spcBef>
                <a:spcPct val="0"/>
              </a:spcBef>
              <a:spcAft>
                <a:spcPts val="188"/>
              </a:spcAft>
              <a:defRPr sz="2600">
                <a:solidFill>
                  <a:srgbClr val="000000"/>
                </a:solidFill>
                <a:latin typeface="+mn-lt"/>
                <a:ea typeface="+mn-ea"/>
              </a:defRPr>
            </a:lvl2pPr>
            <a:lvl3pPr marL="1006475" indent="-312738" algn="ctr" defTabSz="862013" rtl="0" fontAlgn="base">
              <a:spcBef>
                <a:spcPct val="0"/>
              </a:spcBef>
              <a:spcAft>
                <a:spcPts val="188"/>
              </a:spcAft>
              <a:defRPr sz="2600">
                <a:solidFill>
                  <a:srgbClr val="000000"/>
                </a:solidFill>
                <a:latin typeface="+mn-lt"/>
                <a:ea typeface="+mn-ea"/>
              </a:defRPr>
            </a:lvl3pPr>
            <a:lvl4pPr marL="1341438" indent="-311150" algn="ctr" defTabSz="862013" rtl="0" fontAlgn="base">
              <a:spcBef>
                <a:spcPct val="0"/>
              </a:spcBef>
              <a:spcAft>
                <a:spcPts val="188"/>
              </a:spcAft>
              <a:defRPr sz="2600">
                <a:solidFill>
                  <a:srgbClr val="000000"/>
                </a:solidFill>
                <a:latin typeface="+mn-lt"/>
                <a:ea typeface="+mn-ea"/>
              </a:defRPr>
            </a:lvl4pPr>
            <a:lvl5pPr marL="1676400" indent="-311150" algn="ctr" defTabSz="862013" rtl="0" fontAlgn="base">
              <a:spcBef>
                <a:spcPct val="0"/>
              </a:spcBef>
              <a:spcAft>
                <a:spcPts val="188"/>
              </a:spcAft>
              <a:defRPr sz="2600">
                <a:solidFill>
                  <a:srgbClr val="000000"/>
                </a:solidFill>
                <a:latin typeface="+mn-lt"/>
                <a:ea typeface="+mn-ea"/>
              </a:defRPr>
            </a:lvl5pPr>
            <a:lvl6pPr marL="2133600" indent="-311150" algn="ctr" defTabSz="862013" rtl="0" fontAlgn="base">
              <a:spcBef>
                <a:spcPct val="0"/>
              </a:spcBef>
              <a:spcAft>
                <a:spcPts val="188"/>
              </a:spcAft>
              <a:defRPr sz="2600">
                <a:solidFill>
                  <a:srgbClr val="000000"/>
                </a:solidFill>
                <a:latin typeface="+mn-lt"/>
                <a:ea typeface="+mn-ea"/>
              </a:defRPr>
            </a:lvl6pPr>
            <a:lvl7pPr marL="2590800" indent="-311150" algn="ctr" defTabSz="862013" rtl="0" fontAlgn="base">
              <a:spcBef>
                <a:spcPct val="0"/>
              </a:spcBef>
              <a:spcAft>
                <a:spcPts val="188"/>
              </a:spcAft>
              <a:defRPr sz="2600">
                <a:solidFill>
                  <a:srgbClr val="000000"/>
                </a:solidFill>
                <a:latin typeface="+mn-lt"/>
                <a:ea typeface="+mn-ea"/>
              </a:defRPr>
            </a:lvl7pPr>
            <a:lvl8pPr marL="3048000" indent="-311150" algn="ctr" defTabSz="862013" rtl="0" fontAlgn="base">
              <a:spcBef>
                <a:spcPct val="0"/>
              </a:spcBef>
              <a:spcAft>
                <a:spcPts val="188"/>
              </a:spcAft>
              <a:defRPr sz="2600">
                <a:solidFill>
                  <a:srgbClr val="000000"/>
                </a:solidFill>
                <a:latin typeface="+mn-lt"/>
                <a:ea typeface="+mn-ea"/>
              </a:defRPr>
            </a:lvl8pPr>
            <a:lvl9pPr marL="3505200" indent="-311150" algn="ctr" defTabSz="862013" rtl="0" fontAlgn="base">
              <a:spcBef>
                <a:spcPct val="0"/>
              </a:spcBef>
              <a:spcAft>
                <a:spcPts val="188"/>
              </a:spcAft>
              <a:defRPr sz="2600">
                <a:solidFill>
                  <a:srgbClr val="000000"/>
                </a:solidFill>
                <a:latin typeface="+mn-lt"/>
                <a:ea typeface="+mn-ea"/>
              </a:defRPr>
            </a:lvl9pPr>
          </a:lstStyle>
          <a:p>
            <a:r>
              <a:rPr lang="it-IT" dirty="0" smtClean="0"/>
              <a:t>Apprezzata la </a:t>
            </a:r>
            <a:r>
              <a:rPr lang="it-IT" b="1" dirty="0" smtClean="0"/>
              <a:t>collaborazione</a:t>
            </a:r>
            <a:r>
              <a:rPr lang="it-IT" dirty="0" smtClean="0"/>
              <a:t> con </a:t>
            </a:r>
            <a:r>
              <a:rPr lang="it-IT" dirty="0" err="1" smtClean="0"/>
              <a:t>Aset</a:t>
            </a:r>
            <a:r>
              <a:rPr lang="it-IT" dirty="0" smtClean="0"/>
              <a:t>, </a:t>
            </a:r>
            <a:r>
              <a:rPr lang="it-IT" b="0" dirty="0" smtClean="0"/>
              <a:t>per servizi adatti alle specificità dei territori (modelli non validi universalisticamente)</a:t>
            </a:r>
          </a:p>
          <a:p>
            <a:endParaRPr lang="it-IT" dirty="0" smtClean="0"/>
          </a:p>
          <a:p>
            <a:r>
              <a:rPr lang="it-IT" dirty="0" smtClean="0"/>
              <a:t>Importanza della civiltà dei cittadini: </a:t>
            </a:r>
            <a:r>
              <a:rPr lang="it-IT" b="0" dirty="0" smtClean="0"/>
              <a:t>occorre sensibilizzazione all’educazione civica continua nel tempo </a:t>
            </a:r>
          </a:p>
          <a:p>
            <a:endParaRPr lang="it-IT" dirty="0" smtClean="0"/>
          </a:p>
          <a:p>
            <a:r>
              <a:rPr lang="it-IT" dirty="0" smtClean="0"/>
              <a:t>Richiesta di </a:t>
            </a:r>
            <a:r>
              <a:rPr lang="it-IT" b="1" dirty="0" smtClean="0"/>
              <a:t>investire</a:t>
            </a:r>
            <a:r>
              <a:rPr lang="it-IT" dirty="0" smtClean="0"/>
              <a:t> sul futuro: </a:t>
            </a:r>
            <a:r>
              <a:rPr lang="it-IT" b="0" dirty="0" smtClean="0"/>
              <a:t>necessario un impianto di smaltimento e </a:t>
            </a:r>
            <a:r>
              <a:rPr lang="it-IT" b="0" smtClean="0"/>
              <a:t>valorizzazione dell’umido </a:t>
            </a:r>
            <a:r>
              <a:rPr lang="it-IT" b="0" dirty="0" smtClean="0"/>
              <a:t>nel territorio</a:t>
            </a:r>
            <a:endParaRPr lang="it-IT" b="0" dirty="0"/>
          </a:p>
        </p:txBody>
      </p:sp>
      <p:sp>
        <p:nvSpPr>
          <p:cNvPr id="4" name="Rectangle 3"/>
          <p:cNvSpPr>
            <a:spLocks noChangeArrowheads="1"/>
          </p:cNvSpPr>
          <p:nvPr/>
        </p:nvSpPr>
        <p:spPr bwMode="auto">
          <a:xfrm>
            <a:off x="336550" y="762000"/>
            <a:ext cx="3663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Comuni </a:t>
            </a:r>
            <a:r>
              <a:rPr lang="it-IT" sz="1600" dirty="0" smtClean="0">
                <a:latin typeface="Trebuchet MS" charset="0"/>
              </a:rPr>
              <a:t>Soci: il focus </a:t>
            </a:r>
            <a:r>
              <a:rPr lang="it-IT" sz="1600" dirty="0" err="1" smtClean="0">
                <a:latin typeface="Trebuchet MS" charset="0"/>
              </a:rPr>
              <a:t>group</a:t>
            </a:r>
            <a:endParaRPr lang="it-IT" sz="1600" dirty="0">
              <a:latin typeface="Trebuchet MS" charset="0"/>
            </a:endParaRPr>
          </a:p>
        </p:txBody>
      </p:sp>
    </p:spTree>
    <p:extLst>
      <p:ext uri="{BB962C8B-B14F-4D97-AF65-F5344CB8AC3E}">
        <p14:creationId xmlns:p14="http://schemas.microsoft.com/office/powerpoint/2010/main" val="768097895"/>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Text Box 3"/>
          <p:cNvSpPr txBox="1">
            <a:spLocks noChangeArrowheads="1"/>
          </p:cNvSpPr>
          <p:nvPr/>
        </p:nvSpPr>
        <p:spPr bwMode="auto">
          <a:xfrm>
            <a:off x="179512" y="1143000"/>
            <a:ext cx="8305800"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6565FF"/>
                </a:solidFill>
                <a:effectLst>
                  <a:outerShdw blurRad="38100" dist="38100" dir="2700000" algn="tl">
                    <a:srgbClr val="DDDDDD"/>
                  </a:outerShdw>
                </a:effectLst>
                <a:latin typeface="Verdana" charset="0"/>
                <a:cs typeface="Times New Roman" charset="0"/>
              </a:rPr>
              <a:t>Quanto sono soddisfatti i clienti NON DOMESTICI della </a:t>
            </a:r>
            <a:r>
              <a:rPr lang="it-IT" dirty="0" smtClean="0">
                <a:solidFill>
                  <a:srgbClr val="6565FF"/>
                </a:solidFill>
                <a:effectLst>
                  <a:outerShdw blurRad="38100" dist="38100" dir="2700000" algn="tl">
                    <a:srgbClr val="DDDDDD"/>
                  </a:outerShdw>
                </a:effectLst>
                <a:latin typeface="Verdana" charset="0"/>
                <a:cs typeface="Times New Roman" charset="0"/>
              </a:rPr>
              <a:t>RD con cassonetto? </a:t>
            </a:r>
            <a:endParaRPr lang="it-IT" sz="1400" dirty="0">
              <a:solidFill>
                <a:srgbClr val="6565FF"/>
              </a:solidFill>
              <a:effectLst>
                <a:outerShdw blurRad="38100" dist="38100" dir="2700000" algn="tl">
                  <a:srgbClr val="DDDDDD"/>
                </a:outerShdw>
              </a:effectLst>
              <a:latin typeface="Verdana" charset="0"/>
              <a:cs typeface="Times New Roman" charset="0"/>
            </a:endParaRPr>
          </a:p>
        </p:txBody>
      </p:sp>
      <p:sp>
        <p:nvSpPr>
          <p:cNvPr id="343044" name="Text Box 4"/>
          <p:cNvSpPr txBox="1">
            <a:spLocks noChangeArrowheads="1"/>
          </p:cNvSpPr>
          <p:nvPr/>
        </p:nvSpPr>
        <p:spPr bwMode="auto">
          <a:xfrm>
            <a:off x="7338491" y="3212976"/>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en-US" dirty="0" err="1">
                <a:solidFill>
                  <a:srgbClr val="FF0000"/>
                </a:solidFill>
                <a:effectLst>
                  <a:outerShdw blurRad="38100" dist="38100" dir="2700000" algn="tl">
                    <a:srgbClr val="DDDDDD"/>
                  </a:outerShdw>
                </a:effectLst>
                <a:latin typeface="Verdana" charset="0"/>
              </a:rPr>
              <a:t>soglia</a:t>
            </a:r>
            <a:r>
              <a:rPr lang="en-US" dirty="0">
                <a:solidFill>
                  <a:srgbClr val="FF0000"/>
                </a:solidFill>
                <a:effectLst>
                  <a:outerShdw blurRad="38100" dist="38100" dir="2700000" algn="tl">
                    <a:srgbClr val="DDDDDD"/>
                  </a:outerShdw>
                </a:effectLst>
                <a:latin typeface="Verdana" charset="0"/>
              </a:rPr>
              <a:t> </a:t>
            </a:r>
            <a:r>
              <a:rPr lang="en-US" dirty="0" err="1">
                <a:solidFill>
                  <a:srgbClr val="FF0000"/>
                </a:solidFill>
                <a:effectLst>
                  <a:outerShdw blurRad="38100" dist="38100" dir="2700000" algn="tl">
                    <a:srgbClr val="DDDDDD"/>
                  </a:outerShdw>
                </a:effectLst>
                <a:latin typeface="Verdana" charset="0"/>
              </a:rPr>
              <a:t>critica</a:t>
            </a:r>
            <a:endParaRPr lang="it-IT" dirty="0">
              <a:solidFill>
                <a:srgbClr val="FF0000"/>
              </a:solidFill>
              <a:effectLst>
                <a:outerShdw blurRad="38100" dist="38100" dir="2700000" algn="tl">
                  <a:srgbClr val="DDDDDD"/>
                </a:outerShdw>
              </a:effectLst>
              <a:latin typeface="Verdana" charset="0"/>
            </a:endParaRPr>
          </a:p>
        </p:txBody>
      </p:sp>
      <p:sp>
        <p:nvSpPr>
          <p:cNvPr id="343047" name="Text Box 7"/>
          <p:cNvSpPr txBox="1">
            <a:spLocks noChangeArrowheads="1"/>
          </p:cNvSpPr>
          <p:nvPr/>
        </p:nvSpPr>
        <p:spPr bwMode="auto">
          <a:xfrm>
            <a:off x="1182688" y="234888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6/7</a:t>
            </a:r>
            <a:endParaRPr lang="it-IT" dirty="0">
              <a:solidFill>
                <a:schemeClr val="bg2"/>
              </a:solidFill>
              <a:effectLst>
                <a:outerShdw blurRad="38100" dist="38100" dir="2700000" algn="tl">
                  <a:srgbClr val="DDDDDD"/>
                </a:outerShdw>
              </a:effectLst>
              <a:latin typeface="Verdana" charset="0"/>
            </a:endParaRPr>
          </a:p>
        </p:txBody>
      </p:sp>
      <p:sp>
        <p:nvSpPr>
          <p:cNvPr id="343048" name="Rectangle 8"/>
          <p:cNvSpPr>
            <a:spLocks noChangeArrowheads="1"/>
          </p:cNvSpPr>
          <p:nvPr/>
        </p:nvSpPr>
        <p:spPr bwMode="auto">
          <a:xfrm>
            <a:off x="109538" y="5499229"/>
            <a:ext cx="842290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63538" indent="-363538">
              <a:buClr>
                <a:srgbClr val="FF0000"/>
              </a:buClr>
              <a:buFont typeface="Wingdings" charset="0"/>
              <a:buChar char="Ø"/>
            </a:pPr>
            <a:r>
              <a:rPr lang="it-IT" sz="1400" b="0" dirty="0" smtClean="0">
                <a:solidFill>
                  <a:schemeClr val="bg2"/>
                </a:solidFill>
                <a:effectLst>
                  <a:outerShdw blurRad="38100" dist="38100" dir="2700000" algn="tl">
                    <a:srgbClr val="DDDDDD"/>
                  </a:outerShdw>
                </a:effectLst>
                <a:latin typeface="Verdana" charset="0"/>
              </a:rPr>
              <a:t>Tutti gli indicatori dei singoli aspetti del servizio sono migliorati rispetto al 2012, </a:t>
            </a:r>
          </a:p>
          <a:p>
            <a:pPr marL="363538" indent="-363538">
              <a:buClr>
                <a:srgbClr val="FF0000"/>
              </a:buClr>
              <a:buFont typeface="Wingdings" charset="0"/>
              <a:buChar char="Ø"/>
            </a:pPr>
            <a:endParaRPr lang="it-IT" sz="1400" b="0" dirty="0">
              <a:solidFill>
                <a:schemeClr val="bg2"/>
              </a:solidFill>
              <a:effectLst>
                <a:outerShdw blurRad="38100" dist="38100" dir="2700000" algn="tl">
                  <a:srgbClr val="DDDDDD"/>
                </a:outerShdw>
              </a:effectLst>
              <a:latin typeface="Verdana" charset="0"/>
            </a:endParaRPr>
          </a:p>
          <a:p>
            <a:pPr marL="363538" indent="-363538">
              <a:buClr>
                <a:srgbClr val="FF0000"/>
              </a:buClr>
              <a:buFont typeface="Wingdings" charset="0"/>
              <a:buChar char="Ø"/>
            </a:pPr>
            <a:r>
              <a:rPr lang="it-IT" sz="1400" b="0" dirty="0" smtClean="0">
                <a:solidFill>
                  <a:schemeClr val="bg2"/>
                </a:solidFill>
                <a:effectLst>
                  <a:outerShdw blurRad="38100" dist="38100" dir="2700000" algn="tl">
                    <a:srgbClr val="DDDDDD"/>
                  </a:outerShdw>
                </a:effectLst>
                <a:latin typeface="Verdana" charset="0"/>
              </a:rPr>
              <a:t>mentre la </a:t>
            </a:r>
            <a:r>
              <a:rPr lang="it-IT" sz="1400" b="0" dirty="0">
                <a:solidFill>
                  <a:schemeClr val="bg2"/>
                </a:solidFill>
                <a:effectLst>
                  <a:outerShdw blurRad="38100" dist="38100" dir="2700000" algn="tl">
                    <a:srgbClr val="DDDDDD"/>
                  </a:outerShdw>
                </a:effectLst>
                <a:latin typeface="Verdana" charset="0"/>
              </a:rPr>
              <a:t>valutazione </a:t>
            </a:r>
            <a:r>
              <a:rPr lang="it-IT" sz="1400" b="0" dirty="0" smtClean="0">
                <a:solidFill>
                  <a:schemeClr val="bg2"/>
                </a:solidFill>
                <a:effectLst>
                  <a:outerShdw blurRad="38100" dist="38100" dir="2700000" algn="tl">
                    <a:srgbClr val="DDDDDD"/>
                  </a:outerShdw>
                </a:effectLst>
                <a:latin typeface="Verdana" charset="0"/>
              </a:rPr>
              <a:t>data sinteticamente dai clienti è 6,09 con il 68,1% dei clienti soddisfatti, in calo rispetto al 2012 (nel 2012 era 6,6 </a:t>
            </a:r>
            <a:r>
              <a:rPr lang="it-IT" sz="1400" b="0" dirty="0">
                <a:solidFill>
                  <a:schemeClr val="bg2"/>
                </a:solidFill>
                <a:effectLst>
                  <a:outerShdw blurRad="38100" dist="38100" dir="2700000" algn="tl">
                    <a:srgbClr val="DDDDDD"/>
                  </a:outerShdw>
                </a:effectLst>
                <a:latin typeface="Verdana" charset="0"/>
              </a:rPr>
              <a:t>e l</a:t>
            </a:r>
            <a:r>
              <a:rPr lang="ja-JP" altLang="it-IT" sz="1400" b="0" dirty="0">
                <a:solidFill>
                  <a:schemeClr val="bg2"/>
                </a:solidFill>
                <a:effectLst>
                  <a:outerShdw blurRad="38100" dist="38100" dir="2700000" algn="tl">
                    <a:srgbClr val="DDDDDD"/>
                  </a:outerShdw>
                </a:effectLst>
                <a:latin typeface="Arial"/>
              </a:rPr>
              <a:t>’</a:t>
            </a:r>
            <a:r>
              <a:rPr lang="it-IT" sz="1400" b="0" dirty="0" smtClean="0">
                <a:solidFill>
                  <a:schemeClr val="bg2"/>
                </a:solidFill>
                <a:effectLst>
                  <a:outerShdw blurRad="38100" dist="38100" dir="2700000" algn="tl">
                    <a:srgbClr val="DDDDDD"/>
                  </a:outerShdw>
                </a:effectLst>
                <a:latin typeface="Verdana" charset="0"/>
              </a:rPr>
              <a:t>80,4% era soddisfatto)</a:t>
            </a:r>
            <a:endParaRPr lang="it-IT" sz="1400" b="0" dirty="0">
              <a:solidFill>
                <a:schemeClr val="bg2"/>
              </a:solidFill>
              <a:effectLst>
                <a:outerShdw blurRad="38100" dist="38100" dir="2700000" algn="tl">
                  <a:srgbClr val="DDDDDD"/>
                </a:outerShdw>
              </a:effectLst>
              <a:latin typeface="Verdana" charset="0"/>
            </a:endParaRPr>
          </a:p>
          <a:p>
            <a:pPr marL="363538" indent="-363538">
              <a:buClr>
                <a:srgbClr val="FF0000"/>
              </a:buClr>
              <a:buFont typeface="Wingdings" charset="0"/>
              <a:buChar char="Ø"/>
            </a:pPr>
            <a:endParaRPr lang="it-IT" sz="1400" b="0" dirty="0">
              <a:solidFill>
                <a:schemeClr val="bg2"/>
              </a:solidFill>
              <a:effectLst>
                <a:outerShdw blurRad="38100" dist="38100" dir="2700000" algn="tl">
                  <a:srgbClr val="DDDDDD"/>
                </a:outerShdw>
              </a:effectLst>
              <a:latin typeface="Verdana" charset="0"/>
            </a:endParaRPr>
          </a:p>
        </p:txBody>
      </p:sp>
      <p:sp>
        <p:nvSpPr>
          <p:cNvPr id="343049" name="Rectangle 9"/>
          <p:cNvSpPr>
            <a:spLocks noChangeArrowheads="1"/>
          </p:cNvSpPr>
          <p:nvPr/>
        </p:nvSpPr>
        <p:spPr bwMode="auto">
          <a:xfrm>
            <a:off x="1043608" y="4869160"/>
            <a:ext cx="6175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charset="0"/>
              <a:buNone/>
            </a:pPr>
            <a:r>
              <a:rPr lang="en-US" dirty="0" err="1" smtClean="0">
                <a:solidFill>
                  <a:schemeClr val="accent1"/>
                </a:solidFill>
                <a:effectLst>
                  <a:outerShdw blurRad="38100" dist="38100" dir="2700000" algn="tl">
                    <a:srgbClr val="DDDDDD"/>
                  </a:outerShdw>
                </a:effectLst>
              </a:rPr>
              <a:t>Sono</a:t>
            </a:r>
            <a:r>
              <a:rPr lang="en-US" dirty="0" smtClean="0">
                <a:solidFill>
                  <a:schemeClr val="accent1"/>
                </a:solidFill>
                <a:effectLst>
                  <a:outerShdw blurRad="38100" dist="38100" dir="2700000" algn="tl">
                    <a:srgbClr val="DDDDDD"/>
                  </a:outerShdw>
                </a:effectLst>
              </a:rPr>
              <a:t> </a:t>
            </a:r>
            <a:r>
              <a:rPr lang="en-US" dirty="0" err="1" smtClean="0">
                <a:solidFill>
                  <a:schemeClr val="accent1"/>
                </a:solidFill>
                <a:effectLst>
                  <a:outerShdw blurRad="38100" dist="38100" dir="2700000" algn="tl">
                    <a:srgbClr val="DDDDDD"/>
                  </a:outerShdw>
                </a:effectLst>
              </a:rPr>
              <a:t>rimasti</a:t>
            </a:r>
            <a:r>
              <a:rPr lang="en-US" dirty="0" smtClean="0">
                <a:solidFill>
                  <a:schemeClr val="accent1"/>
                </a:solidFill>
                <a:effectLst>
                  <a:outerShdw blurRad="38100" dist="38100" dir="2700000" algn="tl">
                    <a:srgbClr val="DDDDDD"/>
                  </a:outerShdw>
                </a:effectLst>
              </a:rPr>
              <a:t> </a:t>
            </a:r>
            <a:r>
              <a:rPr lang="en-US" dirty="0" err="1" smtClean="0">
                <a:solidFill>
                  <a:schemeClr val="accent1"/>
                </a:solidFill>
                <a:effectLst>
                  <a:outerShdw blurRad="38100" dist="38100" dir="2700000" algn="tl">
                    <a:srgbClr val="DDDDDD"/>
                  </a:outerShdw>
                </a:effectLst>
              </a:rPr>
              <a:t>critici</a:t>
            </a:r>
            <a:r>
              <a:rPr lang="en-US" dirty="0" smtClean="0">
                <a:solidFill>
                  <a:schemeClr val="accent1"/>
                </a:solidFill>
                <a:effectLst>
                  <a:outerShdw blurRad="38100" dist="38100" dir="2700000" algn="tl">
                    <a:srgbClr val="DDDDDD"/>
                  </a:outerShdw>
                </a:effectLst>
              </a:rPr>
              <a:t> </a:t>
            </a:r>
            <a:r>
              <a:rPr lang="en-US" dirty="0" err="1" smtClean="0">
                <a:solidFill>
                  <a:schemeClr val="accent1"/>
                </a:solidFill>
                <a:effectLst>
                  <a:outerShdw blurRad="38100" dist="38100" dir="2700000" algn="tl">
                    <a:srgbClr val="DDDDDD"/>
                  </a:outerShdw>
                </a:effectLst>
              </a:rPr>
              <a:t>l’aspetto</a:t>
            </a:r>
            <a:r>
              <a:rPr lang="en-US" dirty="0" smtClean="0">
                <a:solidFill>
                  <a:schemeClr val="accent1"/>
                </a:solidFill>
                <a:effectLst>
                  <a:outerShdw blurRad="38100" dist="38100" dir="2700000" algn="tl">
                    <a:srgbClr val="DDDDDD"/>
                  </a:outerShdw>
                </a:effectLst>
              </a:rPr>
              <a:t> e </a:t>
            </a:r>
            <a:r>
              <a:rPr lang="en-US" dirty="0" err="1" smtClean="0">
                <a:solidFill>
                  <a:schemeClr val="accent1"/>
                </a:solidFill>
                <a:effectLst>
                  <a:outerShdw blurRad="38100" dist="38100" dir="2700000" algn="tl">
                    <a:srgbClr val="DDDDDD"/>
                  </a:outerShdw>
                </a:effectLst>
              </a:rPr>
              <a:t>il</a:t>
            </a:r>
            <a:r>
              <a:rPr lang="en-US" dirty="0" smtClean="0">
                <a:solidFill>
                  <a:schemeClr val="accent1"/>
                </a:solidFill>
                <a:effectLst>
                  <a:outerShdw blurRad="38100" dist="38100" dir="2700000" algn="tl">
                    <a:srgbClr val="DDDDDD"/>
                  </a:outerShdw>
                </a:effectLst>
              </a:rPr>
              <a:t> </a:t>
            </a:r>
            <a:r>
              <a:rPr lang="en-US" dirty="0" err="1" smtClean="0">
                <a:solidFill>
                  <a:schemeClr val="accent1"/>
                </a:solidFill>
                <a:effectLst>
                  <a:outerShdw blurRad="38100" dist="38100" dir="2700000" algn="tl">
                    <a:srgbClr val="DDDDDD"/>
                  </a:outerShdw>
                </a:effectLst>
              </a:rPr>
              <a:t>numero</a:t>
            </a:r>
            <a:r>
              <a:rPr lang="en-US" dirty="0" smtClean="0">
                <a:solidFill>
                  <a:schemeClr val="accent1"/>
                </a:solidFill>
                <a:effectLst>
                  <a:outerShdw blurRad="38100" dist="38100" dir="2700000" algn="tl">
                    <a:srgbClr val="DDDDDD"/>
                  </a:outerShdw>
                </a:effectLst>
              </a:rPr>
              <a:t> </a:t>
            </a:r>
            <a:r>
              <a:rPr lang="en-US" dirty="0" err="1" smtClean="0">
                <a:solidFill>
                  <a:schemeClr val="accent1"/>
                </a:solidFill>
                <a:effectLst>
                  <a:outerShdw blurRad="38100" dist="38100" dir="2700000" algn="tl">
                    <a:srgbClr val="DDDDDD"/>
                  </a:outerShdw>
                </a:effectLst>
              </a:rPr>
              <a:t>dei</a:t>
            </a:r>
            <a:r>
              <a:rPr lang="en-US" dirty="0" smtClean="0">
                <a:solidFill>
                  <a:schemeClr val="accent1"/>
                </a:solidFill>
                <a:effectLst>
                  <a:outerShdw blurRad="38100" dist="38100" dir="2700000" algn="tl">
                    <a:srgbClr val="DDDDDD"/>
                  </a:outerShdw>
                </a:effectLst>
              </a:rPr>
              <a:t> </a:t>
            </a:r>
            <a:r>
              <a:rPr lang="en-US" dirty="0" err="1" smtClean="0">
                <a:solidFill>
                  <a:schemeClr val="accent1"/>
                </a:solidFill>
                <a:effectLst>
                  <a:outerShdw blurRad="38100" dist="38100" dir="2700000" algn="tl">
                    <a:srgbClr val="DDDDDD"/>
                  </a:outerShdw>
                </a:effectLst>
              </a:rPr>
              <a:t>cassonetti</a:t>
            </a:r>
            <a:endParaRPr lang="it-IT" dirty="0">
              <a:solidFill>
                <a:schemeClr val="accent1"/>
              </a:solidFill>
              <a:effectLst>
                <a:outerShdw blurRad="38100" dist="38100" dir="2700000" algn="tl">
                  <a:srgbClr val="DDDDDD"/>
                </a:outerShdw>
              </a:effectLst>
            </a:endParaRPr>
          </a:p>
        </p:txBody>
      </p:sp>
      <p:sp>
        <p:nvSpPr>
          <p:cNvPr id="343050" name="AutoShape 10"/>
          <p:cNvSpPr>
            <a:spLocks noChangeArrowheads="1"/>
          </p:cNvSpPr>
          <p:nvPr/>
        </p:nvSpPr>
        <p:spPr bwMode="auto">
          <a:xfrm>
            <a:off x="1983259" y="3068960"/>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3051" name="Line 11"/>
          <p:cNvSpPr>
            <a:spLocks noChangeShapeType="1"/>
          </p:cNvSpPr>
          <p:nvPr/>
        </p:nvSpPr>
        <p:spPr bwMode="auto">
          <a:xfrm>
            <a:off x="107504" y="3573016"/>
            <a:ext cx="91360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3053" name="Text Box 13"/>
          <p:cNvSpPr txBox="1">
            <a:spLocks noChangeArrowheads="1"/>
          </p:cNvSpPr>
          <p:nvPr/>
        </p:nvSpPr>
        <p:spPr bwMode="auto">
          <a:xfrm>
            <a:off x="2657971" y="2132856"/>
            <a:ext cx="541178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None/>
            </a:pPr>
            <a:endParaRPr lang="it-IT" sz="1400" b="0" dirty="0" smtClean="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Silenziosità raccolta :              6,59    (77,3% </a:t>
            </a:r>
            <a:r>
              <a:rPr lang="it-IT" sz="1400" b="0" dirty="0" err="1" smtClean="0">
                <a:solidFill>
                  <a:schemeClr val="bg2"/>
                </a:solidFill>
                <a:effectLst>
                  <a:outerShdw blurRad="38100" dist="38100" dir="2700000" algn="tl">
                    <a:srgbClr val="DDDDDD"/>
                  </a:outerShdw>
                </a:effectLst>
                <a:latin typeface="Verdana" charset="0"/>
              </a:rPr>
              <a:t>sodd</a:t>
            </a:r>
            <a:r>
              <a:rPr lang="it-IT" sz="1400" b="0" dirty="0" smtClean="0">
                <a:solidFill>
                  <a:schemeClr val="bg2"/>
                </a:solidFill>
                <a:effectLst>
                  <a:outerShdw blurRad="38100" dist="38100" dir="2700000" algn="tl">
                    <a:srgbClr val="DDDDDD"/>
                  </a:outerShdw>
                </a:effectLst>
                <a:latin typeface="Verdana" charset="0"/>
              </a:rPr>
              <a:t>.)</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Dislocazione </a:t>
            </a:r>
            <a:r>
              <a:rPr lang="it-IT" sz="1400" b="0" dirty="0">
                <a:solidFill>
                  <a:schemeClr val="bg2"/>
                </a:solidFill>
                <a:effectLst>
                  <a:outerShdw blurRad="38100" dist="38100" dir="2700000" algn="tl">
                    <a:srgbClr val="DDDDDD"/>
                  </a:outerShdw>
                </a:effectLst>
                <a:latin typeface="Verdana" charset="0"/>
              </a:rPr>
              <a:t>cassonetti:  </a:t>
            </a:r>
            <a:r>
              <a:rPr lang="it-IT" sz="1400" b="0" dirty="0" smtClean="0">
                <a:solidFill>
                  <a:schemeClr val="bg2"/>
                </a:solidFill>
                <a:effectLst>
                  <a:outerShdw blurRad="38100" dist="38100" dir="2700000" algn="tl">
                    <a:srgbClr val="DDDDDD"/>
                  </a:outerShdw>
                </a:effectLst>
                <a:latin typeface="Verdana" charset="0"/>
              </a:rPr>
              <a:t>        6,39    (</a:t>
            </a:r>
            <a:r>
              <a:rPr lang="it-IT" sz="1400" b="0" dirty="0">
                <a:solidFill>
                  <a:schemeClr val="bg2"/>
                </a:solidFill>
                <a:effectLst>
                  <a:outerShdw blurRad="38100" dist="38100" dir="2700000" algn="tl">
                    <a:srgbClr val="DDDDDD"/>
                  </a:outerShdw>
                </a:effectLst>
                <a:latin typeface="Verdana" charset="0"/>
              </a:rPr>
              <a:t>73,2% </a:t>
            </a:r>
            <a:r>
              <a:rPr lang="it-IT" sz="1400" b="0" dirty="0" err="1">
                <a:solidFill>
                  <a:schemeClr val="bg2"/>
                </a:solidFill>
                <a:effectLst>
                  <a:outerShdw blurRad="38100" dist="38100" dir="2700000" algn="tl">
                    <a:srgbClr val="DDDDDD"/>
                  </a:outerShdw>
                </a:effectLst>
                <a:latin typeface="Verdana" charset="0"/>
              </a:rPr>
              <a:t>sodd</a:t>
            </a:r>
            <a:r>
              <a:rPr lang="it-IT" sz="1400" b="0" dirty="0">
                <a:solidFill>
                  <a:schemeClr val="bg2"/>
                </a:solidFill>
                <a:effectLst>
                  <a:outerShdw blurRad="38100" dist="38100" dir="2700000" algn="tl">
                    <a:srgbClr val="DDDDDD"/>
                  </a:outerShdw>
                </a:effectLst>
                <a:latin typeface="Verdana" charset="0"/>
              </a:rPr>
              <a:t>.) </a:t>
            </a:r>
            <a:endParaRPr lang="it-IT" sz="1400" b="0" dirty="0" smtClean="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Informazione </a:t>
            </a:r>
            <a:r>
              <a:rPr lang="it-IT" sz="1400" b="0" dirty="0">
                <a:solidFill>
                  <a:schemeClr val="bg2"/>
                </a:solidFill>
                <a:effectLst>
                  <a:outerShdw blurRad="38100" dist="38100" dir="2700000" algn="tl">
                    <a:srgbClr val="DDDDDD"/>
                  </a:outerShdw>
                </a:effectLst>
                <a:latin typeface="Verdana" charset="0"/>
              </a:rPr>
              <a:t>sulla RD:        </a:t>
            </a:r>
            <a:r>
              <a:rPr lang="it-IT" sz="1400" b="0" dirty="0" smtClean="0">
                <a:solidFill>
                  <a:schemeClr val="bg2"/>
                </a:solidFill>
                <a:effectLst>
                  <a:outerShdw blurRad="38100" dist="38100" dir="2700000" algn="tl">
                    <a:srgbClr val="DDDDDD"/>
                  </a:outerShdw>
                </a:effectLst>
                <a:latin typeface="Verdana" charset="0"/>
              </a:rPr>
              <a:t>   6,25     </a:t>
            </a:r>
            <a:r>
              <a:rPr lang="it-IT" sz="1400" b="0" dirty="0">
                <a:solidFill>
                  <a:schemeClr val="bg2"/>
                </a:solidFill>
                <a:effectLst>
                  <a:outerShdw blurRad="38100" dist="38100" dir="2700000" algn="tl">
                    <a:srgbClr val="DDDDDD"/>
                  </a:outerShdw>
                </a:effectLst>
                <a:latin typeface="Verdana" charset="0"/>
              </a:rPr>
              <a:t>(75% </a:t>
            </a:r>
            <a:r>
              <a:rPr lang="it-IT" sz="1400" b="0" dirty="0" err="1">
                <a:solidFill>
                  <a:schemeClr val="bg2"/>
                </a:solidFill>
                <a:effectLst>
                  <a:outerShdw blurRad="38100" dist="38100" dir="2700000" algn="tl">
                    <a:srgbClr val="DDDDDD"/>
                  </a:outerShdw>
                </a:effectLst>
                <a:latin typeface="Verdana" charset="0"/>
              </a:rPr>
              <a:t>sodd</a:t>
            </a:r>
            <a:r>
              <a:rPr lang="it-IT" sz="1400" b="0" dirty="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a:t>
            </a:r>
          </a:p>
          <a:p>
            <a:pPr fontAlgn="b"/>
            <a:endParaRPr lang="it-IT" sz="1400" b="0" dirty="0" smtClean="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Frequenza raccolta :       6          (64,3% </a:t>
            </a:r>
            <a:r>
              <a:rPr lang="it-IT" sz="1400" b="0" dirty="0" err="1" smtClean="0">
                <a:solidFill>
                  <a:schemeClr val="bg2"/>
                </a:solidFill>
                <a:effectLst>
                  <a:outerShdw blurRad="38100" dist="38100" dir="2700000" algn="tl">
                    <a:srgbClr val="DDDDDD"/>
                  </a:outerShdw>
                </a:effectLst>
                <a:latin typeface="Verdana" charset="0"/>
              </a:rPr>
              <a:t>sodd</a:t>
            </a:r>
            <a:r>
              <a:rPr lang="it-IT" sz="1400" b="0" dirty="0" smtClean="0">
                <a:solidFill>
                  <a:schemeClr val="bg2"/>
                </a:solidFill>
                <a:effectLst>
                  <a:outerShdw blurRad="38100" dist="38100" dir="2700000" algn="tl">
                    <a:srgbClr val="DDDDDD"/>
                  </a:outerShdw>
                </a:effectLst>
                <a:latin typeface="Verdana" charset="0"/>
              </a:rPr>
              <a:t>.)</a:t>
            </a:r>
          </a:p>
          <a:p>
            <a:pPr fontAlgn="b"/>
            <a:endParaRPr lang="it-IT" sz="1400" b="0" dirty="0" smtClean="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Aspetto cassonetti:         5,49     (55,6% </a:t>
            </a:r>
            <a:r>
              <a:rPr lang="it-IT" sz="1400" b="0" dirty="0" err="1" smtClean="0">
                <a:solidFill>
                  <a:schemeClr val="bg2"/>
                </a:solidFill>
                <a:effectLst>
                  <a:outerShdw blurRad="38100" dist="38100" dir="2700000" algn="tl">
                    <a:srgbClr val="DDDDDD"/>
                  </a:outerShdw>
                </a:effectLst>
                <a:latin typeface="Verdana" charset="0"/>
              </a:rPr>
              <a:t>sodd</a:t>
            </a:r>
            <a:r>
              <a:rPr lang="it-IT" sz="1400" b="0" dirty="0" smtClean="0">
                <a:solidFill>
                  <a:schemeClr val="bg2"/>
                </a:solidFill>
                <a:effectLst>
                  <a:outerShdw blurRad="38100" dist="38100" dir="2700000" algn="tl">
                    <a:srgbClr val="DDDDDD"/>
                  </a:outerShdw>
                </a:effectLst>
                <a:latin typeface="Verdana" charset="0"/>
              </a:rPr>
              <a:t>.)</a:t>
            </a:r>
          </a:p>
          <a:p>
            <a:pPr fontAlgn="b"/>
            <a:r>
              <a:rPr lang="it-IT" sz="1400" b="0" dirty="0" smtClean="0">
                <a:solidFill>
                  <a:schemeClr val="bg2"/>
                </a:solidFill>
                <a:effectLst>
                  <a:outerShdw blurRad="38100" dist="38100" dir="2700000" algn="tl">
                    <a:srgbClr val="DDDDDD"/>
                  </a:outerShdw>
                </a:effectLst>
                <a:latin typeface="Verdana" charset="0"/>
              </a:rPr>
              <a:t> </a:t>
            </a:r>
            <a:endParaRPr lang="it-IT" sz="1400" b="0" dirty="0">
              <a:solidFill>
                <a:schemeClr val="bg2"/>
              </a:solidFill>
              <a:effectLst>
                <a:outerShdw blurRad="38100" dist="38100" dir="2700000" algn="tl">
                  <a:srgbClr val="DDDDDD"/>
                </a:outerShdw>
              </a:effectLst>
              <a:latin typeface="Verdana" charset="0"/>
            </a:endParaRPr>
          </a:p>
        </p:txBody>
      </p:sp>
      <p:sp>
        <p:nvSpPr>
          <p:cNvPr id="343054" name="Text Box 14"/>
          <p:cNvSpPr txBox="1">
            <a:spLocks noChangeArrowheads="1"/>
          </p:cNvSpPr>
          <p:nvPr/>
        </p:nvSpPr>
        <p:spPr bwMode="auto">
          <a:xfrm>
            <a:off x="2627784" y="3933056"/>
            <a:ext cx="5030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Numero </a:t>
            </a:r>
            <a:r>
              <a:rPr lang="it-IT" sz="1400" b="0" dirty="0">
                <a:solidFill>
                  <a:schemeClr val="bg2"/>
                </a:solidFill>
                <a:effectLst>
                  <a:outerShdw blurRad="38100" dist="38100" dir="2700000" algn="tl">
                    <a:srgbClr val="DDDDDD"/>
                  </a:outerShdw>
                </a:effectLst>
                <a:latin typeface="Verdana" charset="0"/>
              </a:rPr>
              <a:t>cassonetti:         </a:t>
            </a:r>
            <a:r>
              <a:rPr lang="it-IT" sz="1400" b="0" dirty="0" smtClean="0">
                <a:solidFill>
                  <a:schemeClr val="bg2"/>
                </a:solidFill>
                <a:effectLst>
                  <a:outerShdw blurRad="38100" dist="38100" dir="2700000" algn="tl">
                    <a:srgbClr val="DDDDDD"/>
                  </a:outerShdw>
                </a:effectLst>
                <a:latin typeface="Verdana" charset="0"/>
              </a:rPr>
              <a:t>5,25    </a:t>
            </a:r>
            <a:r>
              <a:rPr lang="en-US" sz="1400" b="0" dirty="0" smtClean="0">
                <a:solidFill>
                  <a:schemeClr val="bg2"/>
                </a:solidFill>
                <a:effectLst>
                  <a:outerShdw blurRad="38100" dist="38100" dir="2700000" algn="tl">
                    <a:srgbClr val="DDDDDD"/>
                  </a:outerShdw>
                </a:effectLst>
                <a:latin typeface="Verdana" charset="0"/>
              </a:rPr>
              <a:t>(47,7% </a:t>
            </a:r>
            <a:r>
              <a:rPr lang="en-US" sz="1400" b="0" dirty="0" err="1">
                <a:solidFill>
                  <a:schemeClr val="bg2"/>
                </a:solidFill>
                <a:effectLst>
                  <a:outerShdw blurRad="38100" dist="38100" dir="2700000" algn="tl">
                    <a:srgbClr val="DDDDDD"/>
                  </a:outerShdw>
                </a:effectLst>
                <a:latin typeface="Verdana" charset="0"/>
              </a:rPr>
              <a:t>sodd</a:t>
            </a:r>
            <a:r>
              <a:rPr lang="en-US" sz="1400" b="0" dirty="0">
                <a:solidFill>
                  <a:schemeClr val="bg2"/>
                </a:solidFill>
                <a:effectLst>
                  <a:outerShdw blurRad="38100" dist="38100" dir="2700000" algn="tl">
                    <a:srgbClr val="DDDDDD"/>
                  </a:outerShdw>
                </a:effectLst>
                <a:latin typeface="Verdana" charset="0"/>
              </a:rPr>
              <a:t>.)</a:t>
            </a:r>
            <a:endParaRPr lang="it-IT" sz="1400" b="0" dirty="0">
              <a:solidFill>
                <a:schemeClr val="bg2"/>
              </a:solidFill>
              <a:effectLst>
                <a:outerShdw blurRad="38100" dist="38100" dir="2700000" algn="tl">
                  <a:srgbClr val="DDDDDD"/>
                </a:outerShdw>
              </a:effectLst>
              <a:latin typeface="Verdana" charset="0"/>
            </a:endParaRPr>
          </a:p>
        </p:txBody>
      </p:sp>
      <p:sp>
        <p:nvSpPr>
          <p:cNvPr id="343055" name="AutoShape 15"/>
          <p:cNvSpPr>
            <a:spLocks noChangeArrowheads="1"/>
          </p:cNvSpPr>
          <p:nvPr/>
        </p:nvSpPr>
        <p:spPr bwMode="auto">
          <a:xfrm>
            <a:off x="8305800" y="4246240"/>
            <a:ext cx="514350" cy="847725"/>
          </a:xfrm>
          <a:prstGeom prst="curvedLeftArrow">
            <a:avLst>
              <a:gd name="adj1" fmla="val 32963"/>
              <a:gd name="adj2" fmla="val 6592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343061" name="Group 21"/>
          <p:cNvGrpSpPr>
            <a:grpSpLocks noChangeAspect="1"/>
          </p:cNvGrpSpPr>
          <p:nvPr/>
        </p:nvGrpSpPr>
        <p:grpSpPr bwMode="auto">
          <a:xfrm>
            <a:off x="650875" y="2377455"/>
            <a:ext cx="381000" cy="374650"/>
            <a:chOff x="1114" y="1888"/>
            <a:chExt cx="315" cy="309"/>
          </a:xfrm>
        </p:grpSpPr>
        <p:sp>
          <p:nvSpPr>
            <p:cNvPr id="343062" name="Oval 22"/>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3063" name="Oval 23"/>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3064" name="AutoShape 24"/>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3065" name="Line 25"/>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43066" name="Rectangle 26"/>
          <p:cNvSpPr>
            <a:spLocks noChangeArrowheads="1"/>
          </p:cNvSpPr>
          <p:nvPr/>
        </p:nvSpPr>
        <p:spPr bwMode="auto">
          <a:xfrm>
            <a:off x="304800" y="762000"/>
            <a:ext cx="587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non domestici di Fano</a:t>
            </a:r>
          </a:p>
        </p:txBody>
      </p:sp>
      <p:sp>
        <p:nvSpPr>
          <p:cNvPr id="343067" name="Oval 27"/>
          <p:cNvSpPr>
            <a:spLocks noChangeAspect="1" noChangeArrowheads="1"/>
          </p:cNvSpPr>
          <p:nvPr/>
        </p:nvSpPr>
        <p:spPr bwMode="auto">
          <a:xfrm>
            <a:off x="376923" y="3832297"/>
            <a:ext cx="184730" cy="17980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3068" name="Oval 28"/>
          <p:cNvSpPr>
            <a:spLocks noChangeAspect="1" noChangeArrowheads="1"/>
          </p:cNvSpPr>
          <p:nvPr/>
        </p:nvSpPr>
        <p:spPr bwMode="auto">
          <a:xfrm>
            <a:off x="561653" y="3786260"/>
            <a:ext cx="193923" cy="1900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3069" name="Line 29"/>
          <p:cNvSpPr>
            <a:spLocks noChangeAspect="1" noChangeShapeType="1"/>
          </p:cNvSpPr>
          <p:nvPr/>
        </p:nvSpPr>
        <p:spPr bwMode="auto">
          <a:xfrm>
            <a:off x="561653" y="4045021"/>
            <a:ext cx="0" cy="85725"/>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343070" name="AutoShape 30"/>
          <p:cNvSpPr>
            <a:spLocks noChangeAspect="1" noChangeArrowheads="1"/>
          </p:cNvSpPr>
          <p:nvPr/>
        </p:nvSpPr>
        <p:spPr bwMode="auto">
          <a:xfrm rot="-196230">
            <a:off x="401125" y="4056482"/>
            <a:ext cx="500781" cy="29457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3071" name="Text Box 31"/>
          <p:cNvSpPr txBox="1">
            <a:spLocks noChangeArrowheads="1"/>
          </p:cNvSpPr>
          <p:nvPr/>
        </p:nvSpPr>
        <p:spPr bwMode="auto">
          <a:xfrm>
            <a:off x="1211263" y="306896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5/6 </a:t>
            </a:r>
            <a:endParaRPr lang="it-IT" dirty="0">
              <a:solidFill>
                <a:schemeClr val="bg2"/>
              </a:solidFill>
              <a:effectLst>
                <a:outerShdw blurRad="38100" dist="38100" dir="2700000" algn="tl">
                  <a:srgbClr val="DDDDDD"/>
                </a:outerShdw>
              </a:effectLst>
              <a:latin typeface="Verdana" charset="0"/>
            </a:endParaRPr>
          </a:p>
        </p:txBody>
      </p:sp>
      <p:sp>
        <p:nvSpPr>
          <p:cNvPr id="343073" name="Text Box 33"/>
          <p:cNvSpPr txBox="1">
            <a:spLocks noChangeArrowheads="1"/>
          </p:cNvSpPr>
          <p:nvPr/>
        </p:nvSpPr>
        <p:spPr bwMode="auto">
          <a:xfrm>
            <a:off x="2627784" y="2060848"/>
            <a:ext cx="54117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Informazioni sui cassonetti:     7         (86,4% </a:t>
            </a:r>
            <a:r>
              <a:rPr lang="it-IT" sz="1400" b="0" dirty="0" err="1" smtClean="0">
                <a:solidFill>
                  <a:schemeClr val="bg2"/>
                </a:solidFill>
                <a:effectLst>
                  <a:outerShdw blurRad="38100" dist="38100" dir="2700000" algn="tl">
                    <a:srgbClr val="DDDDDD"/>
                  </a:outerShdw>
                </a:effectLst>
                <a:latin typeface="Verdana" charset="0"/>
              </a:rPr>
              <a:t>sodd</a:t>
            </a:r>
            <a:r>
              <a:rPr lang="it-IT" sz="1400" b="0" dirty="0" smtClean="0">
                <a:solidFill>
                  <a:schemeClr val="bg2"/>
                </a:solidFill>
                <a:effectLst>
                  <a:outerShdw blurRad="38100" dist="38100" dir="2700000" algn="tl">
                    <a:srgbClr val="DDDDDD"/>
                  </a:outerShdw>
                </a:effectLst>
                <a:latin typeface="Verdana" charset="0"/>
              </a:rPr>
              <a:t>.)</a:t>
            </a:r>
            <a:endParaRPr lang="it-IT" sz="1400" b="0" dirty="0">
              <a:solidFill>
                <a:schemeClr val="bg2"/>
              </a:solidFill>
              <a:effectLst>
                <a:outerShdw blurRad="38100" dist="38100" dir="2700000" algn="tl">
                  <a:srgbClr val="DDDDDD"/>
                </a:outerShdw>
              </a:effectLst>
              <a:latin typeface="Verdana" charset="0"/>
            </a:endParaRPr>
          </a:p>
        </p:txBody>
      </p:sp>
      <p:sp>
        <p:nvSpPr>
          <p:cNvPr id="34" name="Text Box 31"/>
          <p:cNvSpPr txBox="1">
            <a:spLocks noChangeArrowheads="1"/>
          </p:cNvSpPr>
          <p:nvPr/>
        </p:nvSpPr>
        <p:spPr bwMode="auto">
          <a:xfrm>
            <a:off x="1259632" y="378904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5/6</a:t>
            </a:r>
            <a:endParaRPr lang="it-IT" dirty="0">
              <a:solidFill>
                <a:schemeClr val="bg2"/>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477060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2590800" y="2810892"/>
            <a:ext cx="594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Frequenza spazzamento: 4,89 (53,3% soddisfatti)</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Frequenza spazzamento estivo: 4,82 (46,7% soddisfatti)</a:t>
            </a:r>
            <a:endParaRPr lang="it-IT" sz="1400" b="0" dirty="0">
              <a:solidFill>
                <a:schemeClr val="bg2"/>
              </a:solidFill>
              <a:effectLst>
                <a:outerShdw blurRad="38100" dist="38100" dir="2700000" algn="tl">
                  <a:srgbClr val="DDDDDD"/>
                </a:outerShdw>
              </a:effectLst>
              <a:latin typeface="Verdana" charset="0"/>
            </a:endParaRPr>
          </a:p>
        </p:txBody>
      </p:sp>
      <p:sp>
        <p:nvSpPr>
          <p:cNvPr id="347139" name="Line 3"/>
          <p:cNvSpPr>
            <a:spLocks noChangeShapeType="1"/>
          </p:cNvSpPr>
          <p:nvPr/>
        </p:nvSpPr>
        <p:spPr bwMode="auto">
          <a:xfrm>
            <a:off x="0" y="2438400"/>
            <a:ext cx="9144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7140" name="Text Box 4"/>
          <p:cNvSpPr txBox="1">
            <a:spLocks noChangeArrowheads="1"/>
          </p:cNvSpPr>
          <p:nvPr/>
        </p:nvSpPr>
        <p:spPr bwMode="auto">
          <a:xfrm>
            <a:off x="0" y="1219200"/>
            <a:ext cx="9144000" cy="366713"/>
          </a:xfrm>
          <a:prstGeom prst="rect">
            <a:avLst/>
          </a:prstGeom>
          <a:noFill/>
          <a:ln>
            <a:noFill/>
          </a:ln>
          <a:effectLst/>
          <a:extLst>
            <a:ext uri="{909E8E84-426E-40dd-AFC4-6F175D3DCCD1}">
              <a14:hiddenFill xmlns:a14="http://schemas.microsoft.com/office/drawing/2010/main">
                <a:solidFill>
                  <a:srgbClr val="B7B7F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rgbClr val="6565FF"/>
                </a:solidFill>
                <a:effectLst>
                  <a:outerShdw blurRad="38100" dist="38100" dir="2700000" algn="tl">
                    <a:srgbClr val="DDDDDD"/>
                  </a:outerShdw>
                </a:effectLst>
                <a:latin typeface="Verdana" charset="0"/>
                <a:cs typeface="Times New Roman" charset="0"/>
              </a:rPr>
              <a:t>Quanto sono soddisfatti i clienti NON DOMESTICI dello spazzamento? </a:t>
            </a:r>
            <a:endParaRPr lang="it-IT" sz="1400">
              <a:solidFill>
                <a:srgbClr val="6565FF"/>
              </a:solidFill>
              <a:effectLst>
                <a:outerShdw blurRad="38100" dist="38100" dir="2700000" algn="tl">
                  <a:srgbClr val="DDDDDD"/>
                </a:outerShdw>
              </a:effectLst>
              <a:latin typeface="Verdana" charset="0"/>
              <a:cs typeface="Times New Roman" charset="0"/>
            </a:endParaRPr>
          </a:p>
        </p:txBody>
      </p:sp>
      <p:sp>
        <p:nvSpPr>
          <p:cNvPr id="347142" name="Text Box 6"/>
          <p:cNvSpPr txBox="1">
            <a:spLocks noChangeArrowheads="1"/>
          </p:cNvSpPr>
          <p:nvPr/>
        </p:nvSpPr>
        <p:spPr bwMode="auto">
          <a:xfrm>
            <a:off x="5638800" y="2090738"/>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buFont typeface="Wingdings" charset="0"/>
              <a:buNone/>
            </a:pPr>
            <a:r>
              <a:rPr lang="en-US">
                <a:solidFill>
                  <a:srgbClr val="FF0000"/>
                </a:solidFill>
                <a:effectLst>
                  <a:outerShdw blurRad="38100" dist="38100" dir="2700000" algn="tl">
                    <a:srgbClr val="DDDDDD"/>
                  </a:outerShdw>
                </a:effectLst>
                <a:latin typeface="Verdana" charset="0"/>
              </a:rPr>
              <a:t>Soglia critica</a:t>
            </a:r>
            <a:endParaRPr lang="it-IT">
              <a:solidFill>
                <a:srgbClr val="FF0000"/>
              </a:solidFill>
              <a:effectLst>
                <a:outerShdw blurRad="38100" dist="38100" dir="2700000" algn="tl">
                  <a:srgbClr val="DDDDDD"/>
                </a:outerShdw>
              </a:effectLst>
              <a:latin typeface="Verdana" charset="0"/>
            </a:endParaRPr>
          </a:p>
        </p:txBody>
      </p:sp>
      <p:sp>
        <p:nvSpPr>
          <p:cNvPr id="347143" name="Text Box 7"/>
          <p:cNvSpPr txBox="1">
            <a:spLocks noChangeArrowheads="1"/>
          </p:cNvSpPr>
          <p:nvPr/>
        </p:nvSpPr>
        <p:spPr bwMode="auto">
          <a:xfrm>
            <a:off x="1187624" y="1940322"/>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600" b="0" smtClean="0">
                <a:solidFill>
                  <a:schemeClr val="tx2"/>
                </a:solidFill>
                <a:effectLst>
                  <a:outerShdw blurRad="38100" dist="38100" dir="2700000" algn="tl">
                    <a:srgbClr val="DDDDDD"/>
                  </a:outerShdw>
                </a:effectLst>
                <a:latin typeface="Verdana" charset="0"/>
              </a:rPr>
              <a:t>Nessun elemento viene valutato in modo sufficiente</a:t>
            </a:r>
            <a:endParaRPr lang="it-IT" sz="1600" b="0">
              <a:solidFill>
                <a:schemeClr val="tx2"/>
              </a:solidFill>
              <a:effectLst>
                <a:outerShdw blurRad="38100" dist="38100" dir="2700000" algn="tl">
                  <a:srgbClr val="DDDDDD"/>
                </a:outerShdw>
              </a:effectLst>
              <a:latin typeface="Verdana" charset="0"/>
            </a:endParaRPr>
          </a:p>
        </p:txBody>
      </p:sp>
      <p:sp>
        <p:nvSpPr>
          <p:cNvPr id="347144" name="Line 8"/>
          <p:cNvSpPr>
            <a:spLocks noChangeShapeType="1"/>
          </p:cNvSpPr>
          <p:nvPr/>
        </p:nvSpPr>
        <p:spPr bwMode="auto">
          <a:xfrm>
            <a:off x="0" y="2438400"/>
            <a:ext cx="914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7146" name="Rectangle 10"/>
          <p:cNvSpPr>
            <a:spLocks noChangeArrowheads="1"/>
          </p:cNvSpPr>
          <p:nvPr/>
        </p:nvSpPr>
        <p:spPr bwMode="auto">
          <a:xfrm>
            <a:off x="251520" y="3861048"/>
            <a:ext cx="8610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b="0" dirty="0" smtClean="0">
                <a:solidFill>
                  <a:schemeClr val="bg2"/>
                </a:solidFill>
                <a:effectLst>
                  <a:outerShdw blurRad="38100" dist="38100" dir="2700000" algn="tl">
                    <a:srgbClr val="DDDDDD"/>
                  </a:outerShdw>
                </a:effectLst>
                <a:latin typeface="Verdana" charset="0"/>
              </a:rPr>
              <a:t>Nel complesso la valutazione della pulizia </a:t>
            </a:r>
            <a:r>
              <a:rPr lang="it-IT" b="0" dirty="0" smtClean="0">
                <a:solidFill>
                  <a:srgbClr val="000000"/>
                </a:solidFill>
                <a:effectLst>
                  <a:outerShdw blurRad="38100" dist="38100" dir="2700000" algn="tl">
                    <a:srgbClr val="DDDDDD"/>
                  </a:outerShdw>
                </a:effectLst>
                <a:latin typeface="Verdana" charset="0"/>
              </a:rPr>
              <a:t>delle strade è </a:t>
            </a:r>
            <a:r>
              <a:rPr lang="it-IT" dirty="0" smtClean="0">
                <a:solidFill>
                  <a:srgbClr val="000000"/>
                </a:solidFill>
                <a:effectLst>
                  <a:outerShdw blurRad="38100" dist="38100" dir="2700000" algn="tl">
                    <a:srgbClr val="DDDDDD"/>
                  </a:outerShdw>
                </a:effectLst>
                <a:latin typeface="Verdana" charset="0"/>
              </a:rPr>
              <a:t>5,06</a:t>
            </a:r>
            <a:r>
              <a:rPr lang="it-IT" b="0" dirty="0" smtClean="0">
                <a:solidFill>
                  <a:srgbClr val="000000"/>
                </a:solidFill>
                <a:effectLst>
                  <a:outerShdw blurRad="38100" dist="38100" dir="2700000" algn="tl">
                    <a:srgbClr val="DDDDDD"/>
                  </a:outerShdw>
                </a:effectLst>
                <a:latin typeface="Verdana" charset="0"/>
              </a:rPr>
              <a:t> con il 48,9% dei clienti soddisfatti</a:t>
            </a:r>
            <a:r>
              <a:rPr lang="it-IT" dirty="0" smtClean="0">
                <a:solidFill>
                  <a:srgbClr val="000000"/>
                </a:solidFill>
                <a:effectLst>
                  <a:outerShdw blurRad="38100" dist="38100" dir="2700000" algn="tl">
                    <a:srgbClr val="DDDDDD"/>
                  </a:outerShdw>
                </a:effectLst>
                <a:latin typeface="Verdana" charset="0"/>
              </a:rPr>
              <a:t> </a:t>
            </a:r>
            <a:r>
              <a:rPr lang="it-IT" b="0" dirty="0" smtClean="0">
                <a:solidFill>
                  <a:srgbClr val="000000"/>
                </a:solidFill>
                <a:effectLst>
                  <a:outerShdw blurRad="38100" dist="38100" dir="2700000" algn="tl">
                    <a:srgbClr val="DDDDDD"/>
                  </a:outerShdw>
                </a:effectLst>
                <a:latin typeface="Verdana" charset="0"/>
              </a:rPr>
              <a:t>(nel 2012 era 5,95 con il 63,2% dei clienti soddisfatti, ne</a:t>
            </a:r>
            <a:r>
              <a:rPr lang="it-IT" b="0" dirty="0" smtClean="0">
                <a:solidFill>
                  <a:schemeClr val="bg2"/>
                </a:solidFill>
                <a:effectLst>
                  <a:outerShdw blurRad="38100" dist="38100" dir="2700000" algn="tl">
                    <a:srgbClr val="DDDDDD"/>
                  </a:outerShdw>
                </a:effectLst>
                <a:latin typeface="Verdana" charset="0"/>
              </a:rPr>
              <a:t>l 2010 era 5,86</a:t>
            </a:r>
            <a:r>
              <a:rPr lang="it-IT" b="0" dirty="0" smtClean="0">
                <a:solidFill>
                  <a:srgbClr val="FF0000"/>
                </a:solidFill>
                <a:effectLst>
                  <a:outerShdw blurRad="38100" dist="38100" dir="2700000" algn="tl">
                    <a:srgbClr val="DDDDDD"/>
                  </a:outerShdw>
                </a:effectLst>
                <a:latin typeface="Verdana" charset="0"/>
              </a:rPr>
              <a:t> </a:t>
            </a:r>
            <a:r>
              <a:rPr lang="it-IT" b="0" dirty="0" smtClean="0">
                <a:solidFill>
                  <a:schemeClr val="bg2"/>
                </a:solidFill>
                <a:effectLst>
                  <a:outerShdw blurRad="38100" dist="38100" dir="2700000" algn="tl">
                    <a:srgbClr val="DDDDDD"/>
                  </a:outerShdw>
                </a:effectLst>
                <a:latin typeface="Verdana" charset="0"/>
              </a:rPr>
              <a:t>con il 72,7% di cittadini soddisfatti)</a:t>
            </a:r>
            <a:endParaRPr lang="it-IT" b="0" dirty="0">
              <a:solidFill>
                <a:schemeClr val="bg2"/>
              </a:solidFill>
              <a:effectLst>
                <a:outerShdw blurRad="38100" dist="38100" dir="2700000" algn="tl">
                  <a:srgbClr val="DDDDDD"/>
                </a:outerShdw>
              </a:effectLst>
              <a:latin typeface="Verdana" charset="0"/>
            </a:endParaRPr>
          </a:p>
        </p:txBody>
      </p:sp>
      <p:sp>
        <p:nvSpPr>
          <p:cNvPr id="347147" name="AutoShape 11"/>
          <p:cNvSpPr>
            <a:spLocks noChangeArrowheads="1"/>
          </p:cNvSpPr>
          <p:nvPr/>
        </p:nvSpPr>
        <p:spPr bwMode="auto">
          <a:xfrm>
            <a:off x="1878013" y="2823592"/>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7149" name="Text Box 13"/>
          <p:cNvSpPr txBox="1">
            <a:spLocks noChangeArrowheads="1"/>
          </p:cNvSpPr>
          <p:nvPr/>
        </p:nvSpPr>
        <p:spPr bwMode="auto">
          <a:xfrm>
            <a:off x="985838" y="2871217"/>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4/5 </a:t>
            </a:r>
            <a:endParaRPr lang="it-IT" dirty="0">
              <a:solidFill>
                <a:schemeClr val="bg2"/>
              </a:solidFill>
              <a:effectLst>
                <a:outerShdw blurRad="38100" dist="38100" dir="2700000" algn="tl">
                  <a:srgbClr val="DDDDDD"/>
                </a:outerShdw>
              </a:effectLst>
              <a:latin typeface="Verdana" charset="0"/>
            </a:endParaRPr>
          </a:p>
        </p:txBody>
      </p:sp>
      <p:grpSp>
        <p:nvGrpSpPr>
          <p:cNvPr id="347150" name="Group 14"/>
          <p:cNvGrpSpPr>
            <a:grpSpLocks noChangeAspect="1"/>
          </p:cNvGrpSpPr>
          <p:nvPr/>
        </p:nvGrpSpPr>
        <p:grpSpPr bwMode="auto">
          <a:xfrm>
            <a:off x="433388" y="2868042"/>
            <a:ext cx="382587" cy="488950"/>
            <a:chOff x="174" y="1819"/>
            <a:chExt cx="302" cy="386"/>
          </a:xfrm>
        </p:grpSpPr>
        <p:sp>
          <p:nvSpPr>
            <p:cNvPr id="347151" name="Oval 15"/>
            <p:cNvSpPr>
              <a:spLocks noChangeAspect="1" noChangeArrowheads="1"/>
            </p:cNvSpPr>
            <p:nvPr/>
          </p:nvSpPr>
          <p:spPr bwMode="auto">
            <a:xfrm>
              <a:off x="185"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7152" name="Oval 16"/>
            <p:cNvSpPr>
              <a:spLocks noChangeAspect="1" noChangeArrowheads="1"/>
            </p:cNvSpPr>
            <p:nvPr/>
          </p:nvSpPr>
          <p:spPr bwMode="auto">
            <a:xfrm>
              <a:off x="343"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7153" name="AutoShape 17"/>
            <p:cNvSpPr>
              <a:spLocks noChangeAspect="1" noChangeArrowheads="1"/>
            </p:cNvSpPr>
            <p:nvPr/>
          </p:nvSpPr>
          <p:spPr bwMode="auto">
            <a:xfrm>
              <a:off x="174" y="2028"/>
              <a:ext cx="302" cy="17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7154" name="Line 18"/>
            <p:cNvSpPr>
              <a:spLocks noChangeAspect="1" noChangeShapeType="1"/>
            </p:cNvSpPr>
            <p:nvPr/>
          </p:nvSpPr>
          <p:spPr bwMode="auto">
            <a:xfrm>
              <a:off x="330" y="1948"/>
              <a:ext cx="0" cy="59"/>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47155" name="Rectangle 19"/>
          <p:cNvSpPr>
            <a:spLocks noChangeArrowheads="1"/>
          </p:cNvSpPr>
          <p:nvPr/>
        </p:nvSpPr>
        <p:spPr bwMode="auto">
          <a:xfrm>
            <a:off x="304800" y="762000"/>
            <a:ext cx="587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non domestici di Fano</a:t>
            </a:r>
          </a:p>
        </p:txBody>
      </p:sp>
      <p:sp>
        <p:nvSpPr>
          <p:cNvPr id="347156" name="Text Box 20"/>
          <p:cNvSpPr txBox="1">
            <a:spLocks noChangeArrowheads="1"/>
          </p:cNvSpPr>
          <p:nvPr/>
        </p:nvSpPr>
        <p:spPr bwMode="auto">
          <a:xfrm>
            <a:off x="179512" y="5733256"/>
            <a:ext cx="852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dirty="0" smtClean="0">
                <a:solidFill>
                  <a:schemeClr val="accent1"/>
                </a:solidFill>
                <a:effectLst>
                  <a:outerShdw blurRad="38100" dist="38100" dir="2700000" algn="tl">
                    <a:srgbClr val="DDDDDD"/>
                  </a:outerShdw>
                </a:effectLst>
                <a:latin typeface="Verdana" charset="0"/>
              </a:rPr>
              <a:t>Servizio molto critico, valutazione in continuo peggioramento </a:t>
            </a:r>
            <a:endParaRPr lang="it-IT" dirty="0">
              <a:solidFill>
                <a:schemeClr val="accent1"/>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127875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Text Box 4"/>
          <p:cNvSpPr txBox="1">
            <a:spLocks noChangeArrowheads="1"/>
          </p:cNvSpPr>
          <p:nvPr/>
        </p:nvSpPr>
        <p:spPr bwMode="auto">
          <a:xfrm>
            <a:off x="152400" y="1354138"/>
            <a:ext cx="8991600" cy="366712"/>
          </a:xfrm>
          <a:prstGeom prst="rect">
            <a:avLst/>
          </a:prstGeom>
          <a:solidFill>
            <a:srgbClr val="B7B7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000000"/>
                  </a:outerShdw>
                </a:effectLst>
                <a:latin typeface="Verdana" charset="0"/>
                <a:cs typeface="Times New Roman" charset="0"/>
              </a:rPr>
              <a:t>Raccolta </a:t>
            </a:r>
            <a:r>
              <a:rPr lang="it-IT" dirty="0" smtClean="0">
                <a:solidFill>
                  <a:srgbClr val="FF0000"/>
                </a:solidFill>
                <a:effectLst>
                  <a:outerShdw blurRad="38100" dist="38100" dir="2700000" algn="tl">
                    <a:srgbClr val="000000"/>
                  </a:outerShdw>
                </a:effectLst>
                <a:latin typeface="Verdana" charset="0"/>
                <a:cs typeface="Times New Roman" charset="0"/>
              </a:rPr>
              <a:t>differenziata domiciliare dell’organico - </a:t>
            </a:r>
            <a:r>
              <a:rPr lang="it-IT" dirty="0">
                <a:solidFill>
                  <a:srgbClr val="FF0000"/>
                </a:solidFill>
                <a:effectLst>
                  <a:outerShdw blurRad="38100" dist="38100" dir="2700000" algn="tl">
                    <a:srgbClr val="000000"/>
                  </a:outerShdw>
                </a:effectLst>
                <a:latin typeface="Verdana" charset="0"/>
                <a:cs typeface="Times New Roman" charset="0"/>
              </a:rPr>
              <a:t>clienti DOMESTICI</a:t>
            </a:r>
            <a:endParaRPr lang="it-IT" sz="1400" dirty="0">
              <a:solidFill>
                <a:schemeClr val="bg2"/>
              </a:solidFill>
              <a:effectLst>
                <a:outerShdw blurRad="38100" dist="38100" dir="2700000" algn="tl">
                  <a:srgbClr val="FFFFFF"/>
                </a:outerShdw>
              </a:effectLst>
              <a:latin typeface="Verdana" charset="0"/>
              <a:cs typeface="Times New Roman" charset="0"/>
            </a:endParaRPr>
          </a:p>
        </p:txBody>
      </p:sp>
      <p:sp>
        <p:nvSpPr>
          <p:cNvPr id="209925" name="Text Box 5"/>
          <p:cNvSpPr txBox="1">
            <a:spLocks noChangeArrowheads="1"/>
          </p:cNvSpPr>
          <p:nvPr/>
        </p:nvSpPr>
        <p:spPr bwMode="auto">
          <a:xfrm>
            <a:off x="930275" y="3427413"/>
            <a:ext cx="792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7/8</a:t>
            </a:r>
            <a:endParaRPr lang="it-IT" dirty="0">
              <a:solidFill>
                <a:schemeClr val="bg2"/>
              </a:solidFill>
              <a:effectLst>
                <a:outerShdw blurRad="38100" dist="38100" dir="2700000" algn="tl">
                  <a:srgbClr val="DDDDDD"/>
                </a:outerShdw>
              </a:effectLst>
              <a:latin typeface="Verdana" charset="0"/>
            </a:endParaRPr>
          </a:p>
        </p:txBody>
      </p:sp>
      <p:sp>
        <p:nvSpPr>
          <p:cNvPr id="209930" name="Text Box 10"/>
          <p:cNvSpPr txBox="1">
            <a:spLocks noChangeArrowheads="1"/>
          </p:cNvSpPr>
          <p:nvPr/>
        </p:nvSpPr>
        <p:spPr bwMode="auto">
          <a:xfrm>
            <a:off x="152400" y="205740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3538" indent="-363538">
              <a:defRPr>
                <a:solidFill>
                  <a:schemeClr val="tx1"/>
                </a:solidFill>
                <a:latin typeface="Arial" charset="0"/>
                <a:ea typeface="ＭＳ Ｐゴシック" charset="0"/>
              </a:defRPr>
            </a:lvl1pPr>
            <a:lvl2pPr marL="5429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it-IT" sz="1400" b="0" dirty="0">
                <a:solidFill>
                  <a:schemeClr val="bg2"/>
                </a:solidFill>
                <a:effectLst>
                  <a:outerShdw blurRad="38100" dist="38100" dir="2700000" algn="tl">
                    <a:srgbClr val="DDDDDD"/>
                  </a:outerShdw>
                </a:effectLst>
                <a:latin typeface="Verdana" charset="0"/>
              </a:rPr>
              <a:t>I clienti domestici </a:t>
            </a:r>
            <a:r>
              <a:rPr lang="it-IT" sz="1400" b="0" dirty="0" smtClean="0">
                <a:solidFill>
                  <a:schemeClr val="bg2"/>
                </a:solidFill>
                <a:effectLst>
                  <a:outerShdw blurRad="38100" dist="38100" dir="2700000" algn="tl">
                    <a:srgbClr val="DDDDDD"/>
                  </a:outerShdw>
                </a:effectLst>
                <a:latin typeface="Verdana" charset="0"/>
              </a:rPr>
              <a:t>sono soddisfatti del servizio, con un lieve miglioramento rispetto all’edizione precedente</a:t>
            </a:r>
            <a:endParaRPr lang="it-IT" sz="1400" dirty="0">
              <a:solidFill>
                <a:schemeClr val="bg2"/>
              </a:solidFill>
              <a:effectLst>
                <a:outerShdw blurRad="38100" dist="38100" dir="2700000" algn="tl">
                  <a:srgbClr val="DDDDDD"/>
                </a:outerShdw>
              </a:effectLst>
              <a:latin typeface="Verdana" charset="0"/>
            </a:endParaRPr>
          </a:p>
        </p:txBody>
      </p:sp>
      <p:sp>
        <p:nvSpPr>
          <p:cNvPr id="209931" name="Rectangle 11"/>
          <p:cNvSpPr>
            <a:spLocks noChangeArrowheads="1"/>
          </p:cNvSpPr>
          <p:nvPr/>
        </p:nvSpPr>
        <p:spPr bwMode="auto">
          <a:xfrm>
            <a:off x="2590800" y="3200400"/>
            <a:ext cx="5791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Monotype Sorts" charset="0"/>
              <a:buNone/>
            </a:pP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Orario raccolta: </a:t>
            </a:r>
            <a:r>
              <a:rPr lang="it-IT" sz="1400" b="0" dirty="0" smtClean="0">
                <a:solidFill>
                  <a:schemeClr val="bg2"/>
                </a:solidFill>
                <a:effectLst>
                  <a:outerShdw blurRad="38100" dist="38100" dir="2700000" algn="tl">
                    <a:srgbClr val="DDDDDD"/>
                  </a:outerShdw>
                </a:effectLst>
                <a:latin typeface="Verdana" charset="0"/>
              </a:rPr>
              <a:t>7,58 (89,2</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soddisfatti)</a:t>
            </a: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Informazione sulla raccolta : 7,26 (87,2</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soddisfatti)</a:t>
            </a: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Dimensioni </a:t>
            </a:r>
            <a:r>
              <a:rPr lang="it-IT" sz="1400" b="0" dirty="0">
                <a:solidFill>
                  <a:schemeClr val="bg2"/>
                </a:solidFill>
                <a:effectLst>
                  <a:outerShdw blurRad="38100" dist="38100" dir="2700000" algn="tl">
                    <a:srgbClr val="DDDDDD"/>
                  </a:outerShdw>
                </a:effectLst>
                <a:latin typeface="Verdana" charset="0"/>
              </a:rPr>
              <a:t>attrezzature fornite: </a:t>
            </a:r>
            <a:r>
              <a:rPr lang="it-IT" sz="1400" b="0" dirty="0" smtClean="0">
                <a:solidFill>
                  <a:schemeClr val="bg2"/>
                </a:solidFill>
                <a:effectLst>
                  <a:outerShdw blurRad="38100" dist="38100" dir="2700000" algn="tl">
                    <a:srgbClr val="DDDDDD"/>
                  </a:outerShdw>
                </a:effectLst>
                <a:latin typeface="Verdana" charset="0"/>
              </a:rPr>
              <a:t>7,10 (80,1</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soddisfatti)  </a:t>
            </a:r>
          </a:p>
          <a:p>
            <a:endParaRPr lang="it-IT" sz="1400" b="0" dirty="0" smtClean="0">
              <a:solidFill>
                <a:schemeClr val="bg2"/>
              </a:solidFill>
              <a:effectLst>
                <a:outerShdw blurRad="38100" dist="38100" dir="2700000" algn="tl">
                  <a:srgbClr val="DDDDDD"/>
                </a:outerShdw>
              </a:effectLst>
              <a:latin typeface="Verdana" charset="0"/>
            </a:endParaRPr>
          </a:p>
          <a:p>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Frequenza raccolta: </a:t>
            </a:r>
            <a:r>
              <a:rPr lang="it-IT" sz="1400" b="0" dirty="0" smtClean="0">
                <a:solidFill>
                  <a:schemeClr val="bg2"/>
                </a:solidFill>
                <a:effectLst>
                  <a:outerShdw blurRad="38100" dist="38100" dir="2700000" algn="tl">
                    <a:srgbClr val="DDDDDD"/>
                  </a:outerShdw>
                </a:effectLst>
                <a:latin typeface="Verdana" charset="0"/>
              </a:rPr>
              <a:t>6,28 (70,4% soddisfatti)</a:t>
            </a: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p:txBody>
      </p:sp>
      <p:sp>
        <p:nvSpPr>
          <p:cNvPr id="209934" name="AutoShape 14"/>
          <p:cNvSpPr>
            <a:spLocks noChangeArrowheads="1"/>
          </p:cNvSpPr>
          <p:nvPr/>
        </p:nvSpPr>
        <p:spPr bwMode="auto">
          <a:xfrm>
            <a:off x="1695450" y="3394075"/>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209936" name="Group 16"/>
          <p:cNvGrpSpPr>
            <a:grpSpLocks noChangeAspect="1"/>
          </p:cNvGrpSpPr>
          <p:nvPr/>
        </p:nvGrpSpPr>
        <p:grpSpPr bwMode="auto">
          <a:xfrm>
            <a:off x="276225" y="3381375"/>
            <a:ext cx="479425" cy="469900"/>
            <a:chOff x="1114" y="1888"/>
            <a:chExt cx="315" cy="309"/>
          </a:xfrm>
        </p:grpSpPr>
        <p:sp>
          <p:nvSpPr>
            <p:cNvPr id="209937" name="Oval 17"/>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9938" name="Oval 18"/>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9939" name="AutoShape 19"/>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9940" name="Line 20"/>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209955" name="AutoShape 35"/>
          <p:cNvSpPr>
            <a:spLocks noChangeArrowheads="1"/>
          </p:cNvSpPr>
          <p:nvPr/>
        </p:nvSpPr>
        <p:spPr bwMode="auto">
          <a:xfrm>
            <a:off x="1691680" y="4365104"/>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9956" name="Rectangle 36"/>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di Fano</a:t>
            </a:r>
          </a:p>
        </p:txBody>
      </p:sp>
      <p:sp>
        <p:nvSpPr>
          <p:cNvPr id="3" name="CasellaDiTesto 2"/>
          <p:cNvSpPr txBox="1"/>
          <p:nvPr/>
        </p:nvSpPr>
        <p:spPr>
          <a:xfrm>
            <a:off x="905094" y="4437113"/>
            <a:ext cx="642570" cy="646331"/>
          </a:xfrm>
          <a:prstGeom prst="rect">
            <a:avLst/>
          </a:prstGeom>
          <a:noFill/>
        </p:spPr>
        <p:txBody>
          <a:bodyPr wrap="square" rtlCol="0">
            <a:spAutoFit/>
          </a:bodyPr>
          <a:lstStyle/>
          <a:p>
            <a:r>
              <a:rPr lang="it-IT" dirty="0" smtClean="0">
                <a:solidFill>
                  <a:schemeClr val="bg2"/>
                </a:solidFill>
              </a:rPr>
              <a:t>6 </a:t>
            </a:r>
            <a:r>
              <a:rPr lang="it-IT" baseline="30000" dirty="0" smtClean="0">
                <a:solidFill>
                  <a:schemeClr val="bg2"/>
                </a:solidFill>
              </a:rPr>
              <a:t>1/2</a:t>
            </a:r>
          </a:p>
          <a:p>
            <a:endParaRPr lang="it-IT" dirty="0">
              <a:solidFill>
                <a:schemeClr val="bg2"/>
              </a:solidFill>
            </a:endParaRPr>
          </a:p>
        </p:txBody>
      </p:sp>
    </p:spTree>
    <p:extLst>
      <p:ext uri="{BB962C8B-B14F-4D97-AF65-F5344CB8AC3E}">
        <p14:creationId xmlns:p14="http://schemas.microsoft.com/office/powerpoint/2010/main" val="32267320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Text Box 4"/>
          <p:cNvSpPr txBox="1">
            <a:spLocks noChangeArrowheads="1"/>
          </p:cNvSpPr>
          <p:nvPr/>
        </p:nvSpPr>
        <p:spPr bwMode="auto">
          <a:xfrm>
            <a:off x="152400" y="1354138"/>
            <a:ext cx="8991600" cy="369332"/>
          </a:xfrm>
          <a:prstGeom prst="rect">
            <a:avLst/>
          </a:prstGeom>
          <a:solidFill>
            <a:srgbClr val="B7B7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000000"/>
                  </a:outerShdw>
                </a:effectLst>
                <a:latin typeface="Verdana" charset="0"/>
                <a:cs typeface="Times New Roman" charset="0"/>
              </a:rPr>
              <a:t>Raccolta </a:t>
            </a:r>
            <a:r>
              <a:rPr lang="it-IT" dirty="0" smtClean="0">
                <a:solidFill>
                  <a:srgbClr val="FF0000"/>
                </a:solidFill>
                <a:effectLst>
                  <a:outerShdw blurRad="38100" dist="38100" dir="2700000" algn="tl">
                    <a:srgbClr val="000000"/>
                  </a:outerShdw>
                </a:effectLst>
                <a:latin typeface="Verdana" charset="0"/>
                <a:cs typeface="Times New Roman" charset="0"/>
              </a:rPr>
              <a:t>domiciliare del secco non riciclabile - </a:t>
            </a:r>
            <a:r>
              <a:rPr lang="it-IT" dirty="0">
                <a:solidFill>
                  <a:srgbClr val="FF0000"/>
                </a:solidFill>
                <a:effectLst>
                  <a:outerShdw blurRad="38100" dist="38100" dir="2700000" algn="tl">
                    <a:srgbClr val="000000"/>
                  </a:outerShdw>
                </a:effectLst>
                <a:latin typeface="Verdana" charset="0"/>
                <a:cs typeface="Times New Roman" charset="0"/>
              </a:rPr>
              <a:t>clienti DOMESTICI</a:t>
            </a:r>
            <a:endParaRPr lang="it-IT" sz="1400" dirty="0">
              <a:solidFill>
                <a:schemeClr val="bg2"/>
              </a:solidFill>
              <a:effectLst>
                <a:outerShdw blurRad="38100" dist="38100" dir="2700000" algn="tl">
                  <a:srgbClr val="FFFFFF"/>
                </a:outerShdw>
              </a:effectLst>
              <a:latin typeface="Verdana" charset="0"/>
              <a:cs typeface="Times New Roman" charset="0"/>
            </a:endParaRPr>
          </a:p>
        </p:txBody>
      </p:sp>
      <p:sp>
        <p:nvSpPr>
          <p:cNvPr id="209925" name="Text Box 5"/>
          <p:cNvSpPr txBox="1">
            <a:spLocks noChangeArrowheads="1"/>
          </p:cNvSpPr>
          <p:nvPr/>
        </p:nvSpPr>
        <p:spPr bwMode="auto">
          <a:xfrm>
            <a:off x="930275" y="3116585"/>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7 +</a:t>
            </a:r>
            <a:endParaRPr lang="it-IT" dirty="0">
              <a:solidFill>
                <a:schemeClr val="bg2"/>
              </a:solidFill>
              <a:effectLst>
                <a:outerShdw blurRad="38100" dist="38100" dir="2700000" algn="tl">
                  <a:srgbClr val="DDDDDD"/>
                </a:outerShdw>
              </a:effectLst>
              <a:latin typeface="Verdana" charset="0"/>
            </a:endParaRPr>
          </a:p>
        </p:txBody>
      </p:sp>
      <p:sp>
        <p:nvSpPr>
          <p:cNvPr id="209930" name="Text Box 10"/>
          <p:cNvSpPr txBox="1">
            <a:spLocks noChangeArrowheads="1"/>
          </p:cNvSpPr>
          <p:nvPr/>
        </p:nvSpPr>
        <p:spPr bwMode="auto">
          <a:xfrm>
            <a:off x="152400" y="205740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3538" indent="-363538">
              <a:defRPr>
                <a:solidFill>
                  <a:schemeClr val="tx1"/>
                </a:solidFill>
                <a:latin typeface="Arial" charset="0"/>
                <a:ea typeface="ＭＳ Ｐゴシック" charset="0"/>
              </a:defRPr>
            </a:lvl1pPr>
            <a:lvl2pPr marL="5429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it-IT" sz="1400" b="0" dirty="0">
                <a:solidFill>
                  <a:schemeClr val="bg2"/>
                </a:solidFill>
                <a:effectLst>
                  <a:outerShdw blurRad="38100" dist="38100" dir="2700000" algn="tl">
                    <a:srgbClr val="DDDDDD"/>
                  </a:outerShdw>
                </a:effectLst>
                <a:latin typeface="Verdana" charset="0"/>
              </a:rPr>
              <a:t>I clienti domestici </a:t>
            </a:r>
            <a:r>
              <a:rPr lang="it-IT" sz="1400" b="0" dirty="0" smtClean="0">
                <a:solidFill>
                  <a:schemeClr val="bg2"/>
                </a:solidFill>
                <a:effectLst>
                  <a:outerShdw blurRad="38100" dist="38100" dir="2700000" algn="tl">
                    <a:srgbClr val="DDDDDD"/>
                  </a:outerShdw>
                </a:effectLst>
                <a:latin typeface="Verdana" charset="0"/>
              </a:rPr>
              <a:t>sono </a:t>
            </a:r>
            <a:r>
              <a:rPr lang="it-IT" sz="1400" dirty="0" smtClean="0">
                <a:solidFill>
                  <a:schemeClr val="bg2"/>
                </a:solidFill>
                <a:effectLst>
                  <a:outerShdw blurRad="38100" dist="38100" dir="2700000" algn="tl">
                    <a:srgbClr val="DDDDDD"/>
                  </a:outerShdw>
                </a:effectLst>
                <a:latin typeface="Verdana" charset="0"/>
              </a:rPr>
              <a:t>parzialmente soddisfatti del servizio</a:t>
            </a:r>
            <a:r>
              <a:rPr lang="it-IT" sz="1400" b="0" dirty="0" smtClean="0">
                <a:solidFill>
                  <a:schemeClr val="bg2"/>
                </a:solidFill>
                <a:effectLst>
                  <a:outerShdw blurRad="38100" dist="38100" dir="2700000" algn="tl">
                    <a:srgbClr val="DDDDDD"/>
                  </a:outerShdw>
                </a:effectLst>
                <a:latin typeface="Verdana" charset="0"/>
              </a:rPr>
              <a:t>, risultano critici la frequenza della raccolta e dimensioni e capienza dei contenitori forniti</a:t>
            </a:r>
            <a:endParaRPr lang="it-IT" sz="1400" b="0" dirty="0">
              <a:solidFill>
                <a:schemeClr val="bg2"/>
              </a:solidFill>
              <a:effectLst>
                <a:outerShdw blurRad="38100" dist="38100" dir="2700000" algn="tl">
                  <a:srgbClr val="DDDDDD"/>
                </a:outerShdw>
              </a:effectLst>
              <a:latin typeface="Verdana" charset="0"/>
            </a:endParaRPr>
          </a:p>
        </p:txBody>
      </p:sp>
      <p:sp>
        <p:nvSpPr>
          <p:cNvPr id="209931" name="Rectangle 11"/>
          <p:cNvSpPr>
            <a:spLocks noChangeArrowheads="1"/>
          </p:cNvSpPr>
          <p:nvPr/>
        </p:nvSpPr>
        <p:spPr bwMode="auto">
          <a:xfrm>
            <a:off x="2590800" y="2924944"/>
            <a:ext cx="5791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Monotype Sorts" charset="0"/>
              <a:buNone/>
            </a:pP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Orario raccolta: </a:t>
            </a:r>
            <a:r>
              <a:rPr lang="it-IT" sz="1400" b="0" dirty="0" smtClean="0">
                <a:solidFill>
                  <a:schemeClr val="bg2"/>
                </a:solidFill>
                <a:effectLst>
                  <a:outerShdw blurRad="38100" dist="38100" dir="2700000" algn="tl">
                    <a:srgbClr val="DDDDDD"/>
                  </a:outerShdw>
                </a:effectLst>
                <a:latin typeface="Verdana" charset="0"/>
              </a:rPr>
              <a:t>7,57 (90,6% </a:t>
            </a:r>
            <a:r>
              <a:rPr lang="it-IT" sz="1400" b="0" dirty="0">
                <a:solidFill>
                  <a:schemeClr val="bg2"/>
                </a:solidFill>
                <a:effectLst>
                  <a:outerShdw blurRad="38100" dist="38100" dir="2700000" algn="tl">
                    <a:srgbClr val="DDDDDD"/>
                  </a:outerShdw>
                </a:effectLst>
                <a:latin typeface="Verdana" charset="0"/>
              </a:rPr>
              <a:t>soddisfatti)</a:t>
            </a: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Informazione raccolta: 7,04 (84,3% </a:t>
            </a:r>
            <a:r>
              <a:rPr lang="it-IT" sz="1400" b="0" dirty="0">
                <a:solidFill>
                  <a:schemeClr val="bg2"/>
                </a:solidFill>
                <a:effectLst>
                  <a:outerShdw blurRad="38100" dist="38100" dir="2700000" algn="tl">
                    <a:srgbClr val="DDDDDD"/>
                  </a:outerShdw>
                </a:effectLst>
                <a:latin typeface="Verdana" charset="0"/>
              </a:rPr>
              <a:t>soddisfatti</a:t>
            </a:r>
            <a:r>
              <a:rPr lang="it-IT" sz="1400" b="0" dirty="0" smtClean="0">
                <a:solidFill>
                  <a:schemeClr val="bg2"/>
                </a:solidFill>
                <a:effectLst>
                  <a:outerShdw blurRad="38100" dist="38100" dir="2700000" algn="tl">
                    <a:srgbClr val="DDDDDD"/>
                  </a:outerShdw>
                </a:effectLst>
                <a:latin typeface="Verdana" charset="0"/>
              </a:rPr>
              <a:t>)</a:t>
            </a:r>
          </a:p>
          <a:p>
            <a:endParaRPr lang="it-IT" sz="1400" b="0" dirty="0" smtClean="0">
              <a:solidFill>
                <a:schemeClr val="bg2"/>
              </a:solidFill>
              <a:effectLst>
                <a:outerShdw blurRad="38100" dist="38100" dir="2700000" algn="tl">
                  <a:srgbClr val="DDDDDD"/>
                </a:outerShdw>
              </a:effectLst>
              <a:latin typeface="Verdana" charset="0"/>
            </a:endParaRPr>
          </a:p>
          <a:p>
            <a:endParaRPr lang="it-IT" sz="1400" b="0" dirty="0" smtClean="0">
              <a:solidFill>
                <a:schemeClr val="bg2"/>
              </a:solidFill>
              <a:effectLst>
                <a:outerShdw blurRad="38100" dist="38100" dir="2700000" algn="tl">
                  <a:srgbClr val="DDDDDD"/>
                </a:outerShdw>
              </a:effectLst>
              <a:latin typeface="Verdana" charset="0"/>
            </a:endParaRPr>
          </a:p>
          <a:p>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Frequenza raccolta: </a:t>
            </a:r>
            <a:r>
              <a:rPr lang="it-IT" sz="1400" b="0" dirty="0" smtClean="0">
                <a:solidFill>
                  <a:schemeClr val="bg2"/>
                </a:solidFill>
                <a:effectLst>
                  <a:outerShdw blurRad="38100" dist="38100" dir="2700000" algn="tl">
                    <a:srgbClr val="DDDDDD"/>
                  </a:outerShdw>
                </a:effectLst>
                <a:latin typeface="Verdana" charset="0"/>
              </a:rPr>
              <a:t>5,90 (63,4% soddisfatti)</a:t>
            </a: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Dimensioni attrezzature </a:t>
            </a:r>
            <a:r>
              <a:rPr lang="it-IT" sz="1400" b="0" dirty="0">
                <a:solidFill>
                  <a:schemeClr val="bg2"/>
                </a:solidFill>
                <a:effectLst>
                  <a:outerShdw blurRad="38100" dist="38100" dir="2700000" algn="tl">
                    <a:srgbClr val="DDDDDD"/>
                  </a:outerShdw>
                </a:effectLst>
                <a:latin typeface="Verdana" charset="0"/>
              </a:rPr>
              <a:t>fornite: </a:t>
            </a:r>
            <a:r>
              <a:rPr lang="it-IT" sz="1400" b="0" dirty="0" smtClean="0">
                <a:solidFill>
                  <a:schemeClr val="bg2"/>
                </a:solidFill>
                <a:effectLst>
                  <a:outerShdw blurRad="38100" dist="38100" dir="2700000" algn="tl">
                    <a:srgbClr val="DDDDDD"/>
                  </a:outerShdw>
                </a:effectLst>
                <a:latin typeface="Verdana" charset="0"/>
              </a:rPr>
              <a:t>5,48 (56,1% </a:t>
            </a:r>
            <a:r>
              <a:rPr lang="it-IT" sz="1400" b="0" dirty="0">
                <a:solidFill>
                  <a:schemeClr val="bg2"/>
                </a:solidFill>
                <a:effectLst>
                  <a:outerShdw blurRad="38100" dist="38100" dir="2700000" algn="tl">
                    <a:srgbClr val="DDDDDD"/>
                  </a:outerShdw>
                </a:effectLst>
                <a:latin typeface="Verdana" charset="0"/>
              </a:rPr>
              <a:t>soddisfatti)  </a:t>
            </a:r>
          </a:p>
          <a:p>
            <a:pPr>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p:txBody>
      </p:sp>
      <p:sp>
        <p:nvSpPr>
          <p:cNvPr id="209934" name="AutoShape 14"/>
          <p:cNvSpPr>
            <a:spLocks noChangeArrowheads="1"/>
          </p:cNvSpPr>
          <p:nvPr/>
        </p:nvSpPr>
        <p:spPr bwMode="auto">
          <a:xfrm>
            <a:off x="1695450" y="3081660"/>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209936" name="Group 16"/>
          <p:cNvGrpSpPr>
            <a:grpSpLocks noChangeAspect="1"/>
          </p:cNvGrpSpPr>
          <p:nvPr/>
        </p:nvGrpSpPr>
        <p:grpSpPr bwMode="auto">
          <a:xfrm>
            <a:off x="276225" y="3068960"/>
            <a:ext cx="479425" cy="469900"/>
            <a:chOff x="1114" y="1888"/>
            <a:chExt cx="315" cy="309"/>
          </a:xfrm>
        </p:grpSpPr>
        <p:sp>
          <p:nvSpPr>
            <p:cNvPr id="209937" name="Oval 17"/>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9938" name="Oval 18"/>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9939" name="AutoShape 19"/>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9940" name="Line 20"/>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209954" name="Text Box 34"/>
          <p:cNvSpPr txBox="1">
            <a:spLocks noChangeArrowheads="1"/>
          </p:cNvSpPr>
          <p:nvPr/>
        </p:nvSpPr>
        <p:spPr bwMode="auto">
          <a:xfrm>
            <a:off x="960438" y="4282232"/>
            <a:ext cx="792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5/6</a:t>
            </a:r>
            <a:endParaRPr lang="it-IT" dirty="0">
              <a:solidFill>
                <a:schemeClr val="bg2"/>
              </a:solidFill>
              <a:effectLst>
                <a:outerShdw blurRad="38100" dist="38100" dir="2700000" algn="tl">
                  <a:srgbClr val="DDDDDD"/>
                </a:outerShdw>
              </a:effectLst>
              <a:latin typeface="Verdana" charset="0"/>
            </a:endParaRPr>
          </a:p>
        </p:txBody>
      </p:sp>
      <p:sp>
        <p:nvSpPr>
          <p:cNvPr id="209955" name="AutoShape 35"/>
          <p:cNvSpPr>
            <a:spLocks noChangeArrowheads="1"/>
          </p:cNvSpPr>
          <p:nvPr/>
        </p:nvSpPr>
        <p:spPr bwMode="auto">
          <a:xfrm>
            <a:off x="1676400" y="4245719"/>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9956" name="Rectangle 36"/>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di Fano</a:t>
            </a:r>
          </a:p>
        </p:txBody>
      </p:sp>
      <p:grpSp>
        <p:nvGrpSpPr>
          <p:cNvPr id="16" name="Group 14"/>
          <p:cNvGrpSpPr>
            <a:grpSpLocks noChangeAspect="1"/>
          </p:cNvGrpSpPr>
          <p:nvPr/>
        </p:nvGrpSpPr>
        <p:grpSpPr bwMode="auto">
          <a:xfrm>
            <a:off x="433388" y="4236194"/>
            <a:ext cx="382587" cy="488950"/>
            <a:chOff x="174" y="1819"/>
            <a:chExt cx="302" cy="386"/>
          </a:xfrm>
        </p:grpSpPr>
        <p:sp>
          <p:nvSpPr>
            <p:cNvPr id="17" name="Oval 15"/>
            <p:cNvSpPr>
              <a:spLocks noChangeAspect="1" noChangeArrowheads="1"/>
            </p:cNvSpPr>
            <p:nvPr/>
          </p:nvSpPr>
          <p:spPr bwMode="auto">
            <a:xfrm>
              <a:off x="185"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8" name="Oval 16"/>
            <p:cNvSpPr>
              <a:spLocks noChangeAspect="1" noChangeArrowheads="1"/>
            </p:cNvSpPr>
            <p:nvPr/>
          </p:nvSpPr>
          <p:spPr bwMode="auto">
            <a:xfrm>
              <a:off x="343"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9" name="AutoShape 17"/>
            <p:cNvSpPr>
              <a:spLocks noChangeAspect="1" noChangeArrowheads="1"/>
            </p:cNvSpPr>
            <p:nvPr/>
          </p:nvSpPr>
          <p:spPr bwMode="auto">
            <a:xfrm>
              <a:off x="174" y="2028"/>
              <a:ext cx="302" cy="17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 name="Line 18"/>
            <p:cNvSpPr>
              <a:spLocks noChangeAspect="1" noChangeShapeType="1"/>
            </p:cNvSpPr>
            <p:nvPr/>
          </p:nvSpPr>
          <p:spPr bwMode="auto">
            <a:xfrm>
              <a:off x="330" y="1948"/>
              <a:ext cx="0" cy="59"/>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 name="CasellaDiTesto 2"/>
          <p:cNvSpPr txBox="1"/>
          <p:nvPr/>
        </p:nvSpPr>
        <p:spPr>
          <a:xfrm>
            <a:off x="467544" y="5589240"/>
            <a:ext cx="7704856" cy="648072"/>
          </a:xfrm>
          <a:prstGeom prst="rect">
            <a:avLst/>
          </a:prstGeom>
          <a:noFill/>
        </p:spPr>
        <p:txBody>
          <a:bodyPr wrap="square" rtlCol="0">
            <a:spAutoFit/>
          </a:bodyPr>
          <a:lstStyle/>
          <a:p>
            <a:r>
              <a:rPr lang="it-IT" dirty="0" smtClean="0">
                <a:solidFill>
                  <a:srgbClr val="000000"/>
                </a:solidFill>
              </a:rPr>
              <a:t>Miglioramento rispetto al 2012 per tutte le variabili ad eccezione della valutazione dei contenitori</a:t>
            </a:r>
            <a:endParaRPr lang="it-IT" dirty="0">
              <a:solidFill>
                <a:srgbClr val="000000"/>
              </a:solidFill>
            </a:endParaRPr>
          </a:p>
        </p:txBody>
      </p:sp>
    </p:spTree>
    <p:extLst>
      <p:ext uri="{BB962C8B-B14F-4D97-AF65-F5344CB8AC3E}">
        <p14:creationId xmlns:p14="http://schemas.microsoft.com/office/powerpoint/2010/main" val="169022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184549" y="2132856"/>
            <a:ext cx="541178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None/>
            </a:pPr>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Informazione sui cassonetti: 6,73     (79,9% </a:t>
            </a:r>
            <a:r>
              <a:rPr lang="it-IT" sz="1400" b="0" dirty="0" err="1" smtClean="0">
                <a:solidFill>
                  <a:srgbClr val="000000"/>
                </a:solidFill>
                <a:effectLst>
                  <a:outerShdw blurRad="38100" dist="38100" dir="2700000" algn="tl">
                    <a:srgbClr val="DDDDDD"/>
                  </a:outerShdw>
                </a:effectLst>
                <a:latin typeface="Verdana" charset="0"/>
              </a:rPr>
              <a:t>sodd</a:t>
            </a:r>
            <a:r>
              <a:rPr lang="it-IT" sz="1400" b="0" dirty="0" smtClean="0">
                <a:solidFill>
                  <a:srgbClr val="000000"/>
                </a:solidFill>
                <a:effectLst>
                  <a:outerShdw blurRad="38100" dist="38100" dir="2700000" algn="tl">
                    <a:srgbClr val="DDDDDD"/>
                  </a:outerShdw>
                </a:effectLst>
                <a:latin typeface="Verdana" charset="0"/>
              </a:rPr>
              <a:t>.)</a:t>
            </a: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Dislocazione cassonetti:       6,61     (73,9% </a:t>
            </a:r>
            <a:r>
              <a:rPr lang="it-IT" sz="1400" b="0" dirty="0" err="1" smtClean="0">
                <a:solidFill>
                  <a:srgbClr val="000000"/>
                </a:solidFill>
                <a:effectLst>
                  <a:outerShdw blurRad="38100" dist="38100" dir="2700000" algn="tl">
                    <a:srgbClr val="DDDDDD"/>
                  </a:outerShdw>
                </a:effectLst>
                <a:latin typeface="Verdana" charset="0"/>
              </a:rPr>
              <a:t>sodd</a:t>
            </a:r>
            <a:r>
              <a:rPr lang="it-IT" sz="1400" b="0" dirty="0" smtClean="0">
                <a:solidFill>
                  <a:srgbClr val="000000"/>
                </a:solidFill>
                <a:effectLst>
                  <a:outerShdw blurRad="38100" dist="38100" dir="2700000" algn="tl">
                    <a:srgbClr val="DDDDDD"/>
                  </a:outerShdw>
                </a:effectLst>
                <a:latin typeface="Verdana" charset="0"/>
              </a:rPr>
              <a:t>.) </a:t>
            </a: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Aspetto cassonetti:              6,34     (70,8% </a:t>
            </a:r>
            <a:r>
              <a:rPr lang="it-IT" sz="1400" b="0" dirty="0" err="1" smtClean="0">
                <a:solidFill>
                  <a:srgbClr val="000000"/>
                </a:solidFill>
                <a:effectLst>
                  <a:outerShdw blurRad="38100" dist="38100" dir="2700000" algn="tl">
                    <a:srgbClr val="DDDDDD"/>
                  </a:outerShdw>
                </a:effectLst>
                <a:latin typeface="Verdana" charset="0"/>
              </a:rPr>
              <a:t>sodd</a:t>
            </a:r>
            <a:r>
              <a:rPr lang="it-IT" sz="1400" b="0" dirty="0" smtClean="0">
                <a:solidFill>
                  <a:srgbClr val="000000"/>
                </a:solidFill>
                <a:effectLst>
                  <a:outerShdw blurRad="38100" dist="38100" dir="2700000" algn="tl">
                    <a:srgbClr val="DDDDDD"/>
                  </a:outerShdw>
                </a:effectLst>
                <a:latin typeface="Verdana" charset="0"/>
              </a:rPr>
              <a:t>.)</a:t>
            </a: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Frequenza </a:t>
            </a:r>
            <a:r>
              <a:rPr lang="it-IT" sz="1400" b="0" dirty="0">
                <a:solidFill>
                  <a:srgbClr val="000000"/>
                </a:solidFill>
                <a:effectLst>
                  <a:outerShdw blurRad="38100" dist="38100" dir="2700000" algn="tl">
                    <a:srgbClr val="DDDDDD"/>
                  </a:outerShdw>
                </a:effectLst>
                <a:latin typeface="Verdana" charset="0"/>
              </a:rPr>
              <a:t>raccolta :       </a:t>
            </a:r>
            <a:r>
              <a:rPr lang="it-IT" sz="1400" b="0" dirty="0" smtClean="0">
                <a:solidFill>
                  <a:srgbClr val="000000"/>
                </a:solidFill>
                <a:effectLst>
                  <a:outerShdw blurRad="38100" dist="38100" dir="2700000" algn="tl">
                    <a:srgbClr val="DDDDDD"/>
                  </a:outerShdw>
                </a:effectLst>
                <a:latin typeface="Verdana" charset="0"/>
              </a:rPr>
              <a:t>     6,16     (</a:t>
            </a:r>
            <a:r>
              <a:rPr lang="it-IT" sz="1400" b="0" dirty="0">
                <a:solidFill>
                  <a:srgbClr val="000000"/>
                </a:solidFill>
                <a:effectLst>
                  <a:outerShdw blurRad="38100" dist="38100" dir="2700000" algn="tl">
                    <a:srgbClr val="DDDDDD"/>
                  </a:outerShdw>
                </a:effectLst>
                <a:latin typeface="Verdana" charset="0"/>
              </a:rPr>
              <a:t>67,3% </a:t>
            </a:r>
            <a:r>
              <a:rPr lang="it-IT" sz="1400" b="0" dirty="0" err="1">
                <a:solidFill>
                  <a:srgbClr val="000000"/>
                </a:solidFill>
                <a:effectLst>
                  <a:outerShdw blurRad="38100" dist="38100" dir="2700000" algn="tl">
                    <a:srgbClr val="DDDDDD"/>
                  </a:outerShdw>
                </a:effectLst>
                <a:latin typeface="Verdana" charset="0"/>
              </a:rPr>
              <a:t>sodd</a:t>
            </a:r>
            <a:r>
              <a:rPr lang="it-IT" sz="1400" b="0" dirty="0">
                <a:solidFill>
                  <a:srgbClr val="000000"/>
                </a:solidFill>
                <a:effectLst>
                  <a:outerShdw blurRad="38100" dist="38100" dir="2700000" algn="tl">
                    <a:srgbClr val="DDDDDD"/>
                  </a:outerShdw>
                </a:effectLst>
                <a:latin typeface="Verdana" charset="0"/>
              </a:rPr>
              <a:t>.</a:t>
            </a:r>
            <a:r>
              <a:rPr lang="it-IT" sz="1400" b="0" dirty="0" smtClean="0">
                <a:solidFill>
                  <a:srgbClr val="000000"/>
                </a:solidFill>
                <a:effectLst>
                  <a:outerShdw blurRad="38100" dist="38100" dir="2700000" algn="tl">
                    <a:srgbClr val="DDDDDD"/>
                  </a:outerShdw>
                </a:effectLst>
                <a:latin typeface="Verdana" charset="0"/>
              </a:rPr>
              <a:t>)</a:t>
            </a:r>
          </a:p>
          <a:p>
            <a:pPr fontAlgn="b"/>
            <a:endParaRPr lang="it-IT" sz="1400" b="0" dirty="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Numero cassonetti:             5,55     </a:t>
            </a:r>
            <a:r>
              <a:rPr lang="en-US" sz="1400" b="0" dirty="0" smtClean="0">
                <a:solidFill>
                  <a:srgbClr val="000000"/>
                </a:solidFill>
                <a:effectLst>
                  <a:outerShdw blurRad="38100" dist="38100" dir="2700000" algn="tl">
                    <a:srgbClr val="DDDDDD"/>
                  </a:outerShdw>
                </a:effectLst>
                <a:latin typeface="Verdana" charset="0"/>
              </a:rPr>
              <a:t>(55,7% </a:t>
            </a:r>
            <a:r>
              <a:rPr lang="en-US" sz="1400" b="0" dirty="0" err="1" smtClean="0">
                <a:solidFill>
                  <a:srgbClr val="000000"/>
                </a:solidFill>
                <a:effectLst>
                  <a:outerShdw blurRad="38100" dist="38100" dir="2700000" algn="tl">
                    <a:srgbClr val="DDDDDD"/>
                  </a:outerShdw>
                </a:effectLst>
                <a:latin typeface="Verdana" charset="0"/>
              </a:rPr>
              <a:t>sodd</a:t>
            </a:r>
            <a:r>
              <a:rPr lang="en-US" sz="1400" b="0" dirty="0" smtClean="0">
                <a:solidFill>
                  <a:srgbClr val="000000"/>
                </a:solidFill>
                <a:effectLst>
                  <a:outerShdw blurRad="38100" dist="38100" dir="2700000" algn="tl">
                    <a:srgbClr val="DDDDDD"/>
                  </a:outerShdw>
                </a:effectLst>
                <a:latin typeface="Verdana" charset="0"/>
              </a:rPr>
              <a:t>.)</a:t>
            </a:r>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endParaRPr lang="it-IT" sz="1400" b="0" dirty="0">
              <a:solidFill>
                <a:srgbClr val="000000"/>
              </a:solidFill>
              <a:effectLst>
                <a:outerShdw blurRad="38100" dist="38100" dir="2700000" algn="tl">
                  <a:srgbClr val="DDDDDD"/>
                </a:outerShdw>
              </a:effectLst>
              <a:latin typeface="Verdana" charset="0"/>
            </a:endParaRPr>
          </a:p>
        </p:txBody>
      </p:sp>
      <p:sp>
        <p:nvSpPr>
          <p:cNvPr id="4" name="Text Box 6"/>
          <p:cNvSpPr txBox="1">
            <a:spLocks noChangeArrowheads="1"/>
          </p:cNvSpPr>
          <p:nvPr/>
        </p:nvSpPr>
        <p:spPr bwMode="auto">
          <a:xfrm>
            <a:off x="107504" y="1143001"/>
            <a:ext cx="9036496"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it-IT" dirty="0">
                <a:solidFill>
                  <a:srgbClr val="6565FF"/>
                </a:solidFill>
                <a:effectLst>
                  <a:outerShdw blurRad="38100" dist="38100" dir="2700000" algn="tl">
                    <a:srgbClr val="DDDDDD"/>
                  </a:outerShdw>
                </a:effectLst>
                <a:latin typeface="Verdana" charset="0"/>
                <a:cs typeface="Times New Roman" charset="0"/>
              </a:rPr>
              <a:t>Quanto sono soddisfatti i clienti DOMESTICI della </a:t>
            </a:r>
            <a:r>
              <a:rPr lang="it-IT" dirty="0" smtClean="0">
                <a:solidFill>
                  <a:srgbClr val="6565FF"/>
                </a:solidFill>
                <a:effectLst>
                  <a:outerShdw blurRad="38100" dist="38100" dir="2700000" algn="tl">
                    <a:srgbClr val="DDDDDD"/>
                  </a:outerShdw>
                </a:effectLst>
                <a:latin typeface="Verdana" charset="0"/>
                <a:cs typeface="Times New Roman" charset="0"/>
              </a:rPr>
              <a:t>RD con cassonetti del VERDE? </a:t>
            </a:r>
            <a:endParaRPr lang="it-IT" sz="1400" dirty="0">
              <a:solidFill>
                <a:srgbClr val="6565FF"/>
              </a:solidFill>
              <a:effectLst>
                <a:outerShdw blurRad="38100" dist="38100" dir="2700000" algn="tl">
                  <a:srgbClr val="DDDDDD"/>
                </a:outerShdw>
              </a:effectLst>
              <a:latin typeface="Verdana" charset="0"/>
              <a:cs typeface="Times New Roman" charset="0"/>
            </a:endParaRPr>
          </a:p>
        </p:txBody>
      </p:sp>
      <p:sp>
        <p:nvSpPr>
          <p:cNvPr id="5" name="CasellaDiTesto 4"/>
          <p:cNvSpPr txBox="1"/>
          <p:nvPr/>
        </p:nvSpPr>
        <p:spPr>
          <a:xfrm>
            <a:off x="408752" y="5737507"/>
            <a:ext cx="2994980" cy="369332"/>
          </a:xfrm>
          <a:prstGeom prst="rect">
            <a:avLst/>
          </a:prstGeom>
          <a:noFill/>
        </p:spPr>
        <p:txBody>
          <a:bodyPr wrap="none" rtlCol="0">
            <a:spAutoFit/>
          </a:bodyPr>
          <a:lstStyle/>
          <a:p>
            <a:r>
              <a:rPr lang="it-IT" dirty="0" smtClean="0">
                <a:solidFill>
                  <a:srgbClr val="000000"/>
                </a:solidFill>
              </a:rPr>
              <a:t>Variabile rilevata dal 2014</a:t>
            </a:r>
            <a:endParaRPr lang="it-IT" dirty="0">
              <a:solidFill>
                <a:srgbClr val="000000"/>
              </a:solidFill>
            </a:endParaRPr>
          </a:p>
        </p:txBody>
      </p:sp>
      <p:sp>
        <p:nvSpPr>
          <p:cNvPr id="6" name="CasellaDiTesto 5"/>
          <p:cNvSpPr txBox="1"/>
          <p:nvPr/>
        </p:nvSpPr>
        <p:spPr>
          <a:xfrm>
            <a:off x="395536" y="4653136"/>
            <a:ext cx="8280336" cy="646331"/>
          </a:xfrm>
          <a:prstGeom prst="rect">
            <a:avLst/>
          </a:prstGeom>
          <a:noFill/>
        </p:spPr>
        <p:txBody>
          <a:bodyPr wrap="square" rtlCol="0">
            <a:spAutoFit/>
          </a:bodyPr>
          <a:lstStyle/>
          <a:p>
            <a:r>
              <a:rPr lang="it-IT" dirty="0" smtClean="0">
                <a:solidFill>
                  <a:srgbClr val="000000"/>
                </a:solidFill>
              </a:rPr>
              <a:t>I clienti domestici sono abbastanza soddisfatti, fa eccezione il numero dei cassonetti</a:t>
            </a:r>
            <a:endParaRPr lang="it-IT" dirty="0">
              <a:solidFill>
                <a:srgbClr val="000000"/>
              </a:solidFill>
            </a:endParaRPr>
          </a:p>
        </p:txBody>
      </p:sp>
      <p:grpSp>
        <p:nvGrpSpPr>
          <p:cNvPr id="7" name="Group 16"/>
          <p:cNvGrpSpPr>
            <a:grpSpLocks noChangeAspect="1"/>
          </p:cNvGrpSpPr>
          <p:nvPr/>
        </p:nvGrpSpPr>
        <p:grpSpPr bwMode="auto">
          <a:xfrm>
            <a:off x="323528" y="2564904"/>
            <a:ext cx="479425" cy="469900"/>
            <a:chOff x="1114" y="1888"/>
            <a:chExt cx="315" cy="309"/>
          </a:xfrm>
        </p:grpSpPr>
        <p:sp>
          <p:nvSpPr>
            <p:cNvPr id="8" name="Oval 17"/>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9" name="Oval 18"/>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0" name="AutoShape 19"/>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1" name="Line 20"/>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12" name="CasellaDiTesto 11"/>
          <p:cNvSpPr txBox="1"/>
          <p:nvPr/>
        </p:nvSpPr>
        <p:spPr>
          <a:xfrm>
            <a:off x="1197059" y="2564904"/>
            <a:ext cx="505555" cy="369332"/>
          </a:xfrm>
          <a:prstGeom prst="rect">
            <a:avLst/>
          </a:prstGeom>
          <a:noFill/>
        </p:spPr>
        <p:txBody>
          <a:bodyPr wrap="none" rtlCol="0">
            <a:spAutoFit/>
          </a:bodyPr>
          <a:lstStyle/>
          <a:p>
            <a:r>
              <a:rPr lang="it-IT" dirty="0" smtClean="0">
                <a:solidFill>
                  <a:srgbClr val="000000"/>
                </a:solidFill>
              </a:rPr>
              <a:t>6/7</a:t>
            </a:r>
            <a:endParaRPr lang="it-IT" dirty="0">
              <a:solidFill>
                <a:srgbClr val="000000"/>
              </a:solidFill>
            </a:endParaRPr>
          </a:p>
        </p:txBody>
      </p:sp>
      <p:sp>
        <p:nvSpPr>
          <p:cNvPr id="13" name="CasellaDiTesto 12"/>
          <p:cNvSpPr txBox="1"/>
          <p:nvPr/>
        </p:nvSpPr>
        <p:spPr>
          <a:xfrm>
            <a:off x="1240854" y="3356992"/>
            <a:ext cx="505555" cy="369332"/>
          </a:xfrm>
          <a:prstGeom prst="rect">
            <a:avLst/>
          </a:prstGeom>
          <a:noFill/>
        </p:spPr>
        <p:txBody>
          <a:bodyPr wrap="none" rtlCol="0">
            <a:spAutoFit/>
          </a:bodyPr>
          <a:lstStyle/>
          <a:p>
            <a:r>
              <a:rPr lang="it-IT" dirty="0" smtClean="0">
                <a:solidFill>
                  <a:srgbClr val="000000"/>
                </a:solidFill>
              </a:rPr>
              <a:t>5/6</a:t>
            </a:r>
            <a:endParaRPr lang="it-IT" dirty="0">
              <a:solidFill>
                <a:srgbClr val="000000"/>
              </a:solidFill>
            </a:endParaRPr>
          </a:p>
        </p:txBody>
      </p:sp>
    </p:spTree>
    <p:extLst>
      <p:ext uri="{BB962C8B-B14F-4D97-AF65-F5344CB8AC3E}">
        <p14:creationId xmlns:p14="http://schemas.microsoft.com/office/powerpoint/2010/main" val="23732580"/>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195736" y="2060848"/>
            <a:ext cx="541178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None/>
            </a:pPr>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Informazione sui cassonetti:  6,68     (79,5% </a:t>
            </a:r>
            <a:r>
              <a:rPr lang="it-IT" sz="1400" b="0" dirty="0" err="1" smtClean="0">
                <a:solidFill>
                  <a:srgbClr val="000000"/>
                </a:solidFill>
                <a:effectLst>
                  <a:outerShdw blurRad="38100" dist="38100" dir="2700000" algn="tl">
                    <a:srgbClr val="DDDDDD"/>
                  </a:outerShdw>
                </a:effectLst>
                <a:latin typeface="Verdana" charset="0"/>
              </a:rPr>
              <a:t>sodd</a:t>
            </a:r>
            <a:r>
              <a:rPr lang="it-IT" sz="1400" b="0" dirty="0" smtClean="0">
                <a:solidFill>
                  <a:srgbClr val="000000"/>
                </a:solidFill>
                <a:effectLst>
                  <a:outerShdw blurRad="38100" dist="38100" dir="2700000" algn="tl">
                    <a:srgbClr val="DDDDDD"/>
                  </a:outerShdw>
                </a:effectLst>
                <a:latin typeface="Verdana" charset="0"/>
              </a:rPr>
              <a:t>.)</a:t>
            </a:r>
          </a:p>
          <a:p>
            <a:pPr fontAlgn="b">
              <a:buFont typeface="Monotype Sorts" charset="0"/>
              <a:buChar char="o"/>
            </a:pPr>
            <a:r>
              <a:rPr lang="it-IT" sz="1400" b="0" dirty="0">
                <a:solidFill>
                  <a:srgbClr val="000000"/>
                </a:solidFill>
                <a:effectLst>
                  <a:outerShdw blurRad="38100" dist="38100" dir="2700000" algn="tl">
                    <a:srgbClr val="DDDDDD"/>
                  </a:outerShdw>
                </a:effectLst>
                <a:latin typeface="Verdana" charset="0"/>
              </a:rPr>
              <a:t>  Frequenza raccolta :        </a:t>
            </a:r>
            <a:r>
              <a:rPr lang="it-IT" sz="1400" b="0" dirty="0" smtClean="0">
                <a:solidFill>
                  <a:srgbClr val="000000"/>
                </a:solidFill>
                <a:effectLst>
                  <a:outerShdw blurRad="38100" dist="38100" dir="2700000" algn="tl">
                    <a:srgbClr val="DDDDDD"/>
                  </a:outerShdw>
                </a:effectLst>
                <a:latin typeface="Verdana" charset="0"/>
              </a:rPr>
              <a:t>    6,56     (</a:t>
            </a:r>
            <a:r>
              <a:rPr lang="it-IT" sz="1400" b="0" dirty="0">
                <a:solidFill>
                  <a:srgbClr val="000000"/>
                </a:solidFill>
                <a:effectLst>
                  <a:outerShdw blurRad="38100" dist="38100" dir="2700000" algn="tl">
                    <a:srgbClr val="DDDDDD"/>
                  </a:outerShdw>
                </a:effectLst>
                <a:latin typeface="Verdana" charset="0"/>
              </a:rPr>
              <a:t>74,2% </a:t>
            </a:r>
            <a:r>
              <a:rPr lang="it-IT" sz="1400" b="0" dirty="0" err="1">
                <a:solidFill>
                  <a:srgbClr val="000000"/>
                </a:solidFill>
                <a:effectLst>
                  <a:outerShdw blurRad="38100" dist="38100" dir="2700000" algn="tl">
                    <a:srgbClr val="DDDDDD"/>
                  </a:outerShdw>
                </a:effectLst>
                <a:latin typeface="Verdana" charset="0"/>
              </a:rPr>
              <a:t>sodd</a:t>
            </a:r>
            <a:r>
              <a:rPr lang="it-IT" sz="1400" b="0" dirty="0">
                <a:solidFill>
                  <a:srgbClr val="000000"/>
                </a:solidFill>
                <a:effectLst>
                  <a:outerShdw blurRad="38100" dist="38100" dir="2700000" algn="tl">
                    <a:srgbClr val="DDDDDD"/>
                  </a:outerShdw>
                </a:effectLst>
                <a:latin typeface="Verdana" charset="0"/>
              </a:rPr>
              <a:t>.</a:t>
            </a:r>
            <a:r>
              <a:rPr lang="it-IT" sz="1400" b="0" dirty="0" smtClean="0">
                <a:solidFill>
                  <a:srgbClr val="000000"/>
                </a:solidFill>
                <a:effectLst>
                  <a:outerShdw blurRad="38100" dist="38100" dir="2700000" algn="tl">
                    <a:srgbClr val="DDDDDD"/>
                  </a:outerShdw>
                </a:effectLst>
                <a:latin typeface="Verdana" charset="0"/>
              </a:rPr>
              <a:t>)</a:t>
            </a:r>
          </a:p>
          <a:p>
            <a:pPr fontAlgn="b">
              <a:buFont typeface="Monotype Sorts" charset="0"/>
              <a:buChar char="o"/>
            </a:pPr>
            <a:r>
              <a:rPr lang="it-IT" sz="1400" b="0" dirty="0">
                <a:solidFill>
                  <a:srgbClr val="000000"/>
                </a:solidFill>
                <a:effectLst>
                  <a:outerShdw blurRad="38100" dist="38100" dir="2700000" algn="tl">
                    <a:srgbClr val="DDDDDD"/>
                  </a:outerShdw>
                </a:effectLst>
                <a:latin typeface="Verdana" charset="0"/>
              </a:rPr>
              <a:t>  Aspetto cassonetti:         </a:t>
            </a:r>
            <a:r>
              <a:rPr lang="it-IT" sz="1400" b="0" dirty="0" smtClean="0">
                <a:solidFill>
                  <a:srgbClr val="000000"/>
                </a:solidFill>
                <a:effectLst>
                  <a:outerShdw blurRad="38100" dist="38100" dir="2700000" algn="tl">
                    <a:srgbClr val="DDDDDD"/>
                  </a:outerShdw>
                </a:effectLst>
                <a:latin typeface="Verdana" charset="0"/>
              </a:rPr>
              <a:t>     6,47     </a:t>
            </a:r>
            <a:r>
              <a:rPr lang="it-IT" sz="1400" b="0" dirty="0">
                <a:solidFill>
                  <a:srgbClr val="000000"/>
                </a:solidFill>
                <a:effectLst>
                  <a:outerShdw blurRad="38100" dist="38100" dir="2700000" algn="tl">
                    <a:srgbClr val="DDDDDD"/>
                  </a:outerShdw>
                </a:effectLst>
                <a:latin typeface="Verdana" charset="0"/>
              </a:rPr>
              <a:t>(75,6% </a:t>
            </a:r>
            <a:r>
              <a:rPr lang="it-IT" sz="1400" b="0" dirty="0" err="1" smtClean="0">
                <a:solidFill>
                  <a:srgbClr val="000000"/>
                </a:solidFill>
                <a:effectLst>
                  <a:outerShdw blurRad="38100" dist="38100" dir="2700000" algn="tl">
                    <a:srgbClr val="DDDDDD"/>
                  </a:outerShdw>
                </a:effectLst>
                <a:latin typeface="Verdana" charset="0"/>
              </a:rPr>
              <a:t>sodd</a:t>
            </a:r>
            <a:r>
              <a:rPr lang="it-IT" sz="1400" b="0" dirty="0" smtClean="0">
                <a:solidFill>
                  <a:srgbClr val="000000"/>
                </a:solidFill>
                <a:effectLst>
                  <a:outerShdw blurRad="38100" dist="38100" dir="2700000" algn="tl">
                    <a:srgbClr val="DDDDDD"/>
                  </a:outerShdw>
                </a:effectLst>
                <a:latin typeface="Verdana" charset="0"/>
              </a:rPr>
              <a:t>.)</a:t>
            </a: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Dislocazione cassonetti:        6,30     (70,1% </a:t>
            </a:r>
            <a:r>
              <a:rPr lang="it-IT" sz="1400" b="0" dirty="0" err="1" smtClean="0">
                <a:solidFill>
                  <a:srgbClr val="000000"/>
                </a:solidFill>
                <a:effectLst>
                  <a:outerShdw blurRad="38100" dist="38100" dir="2700000" algn="tl">
                    <a:srgbClr val="DDDDDD"/>
                  </a:outerShdw>
                </a:effectLst>
                <a:latin typeface="Verdana" charset="0"/>
              </a:rPr>
              <a:t>sodd</a:t>
            </a:r>
            <a:r>
              <a:rPr lang="it-IT" sz="1400" b="0" dirty="0" smtClean="0">
                <a:solidFill>
                  <a:srgbClr val="000000"/>
                </a:solidFill>
                <a:effectLst>
                  <a:outerShdw blurRad="38100" dist="38100" dir="2700000" algn="tl">
                    <a:srgbClr val="DDDDDD"/>
                  </a:outerShdw>
                </a:effectLst>
                <a:latin typeface="Verdana" charset="0"/>
              </a:rPr>
              <a:t>.) </a:t>
            </a:r>
          </a:p>
          <a:p>
            <a:pPr fontAlgn="b"/>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Numero cassonetti:               5,63    </a:t>
            </a:r>
            <a:r>
              <a:rPr lang="en-US" sz="1400" b="0" dirty="0" smtClean="0">
                <a:solidFill>
                  <a:srgbClr val="000000"/>
                </a:solidFill>
                <a:effectLst>
                  <a:outerShdw blurRad="38100" dist="38100" dir="2700000" algn="tl">
                    <a:srgbClr val="DDDDDD"/>
                  </a:outerShdw>
                </a:effectLst>
                <a:latin typeface="Verdana" charset="0"/>
              </a:rPr>
              <a:t>(59,1% </a:t>
            </a:r>
            <a:r>
              <a:rPr lang="en-US" sz="1400" b="0" dirty="0" err="1" smtClean="0">
                <a:solidFill>
                  <a:srgbClr val="000000"/>
                </a:solidFill>
                <a:effectLst>
                  <a:outerShdw blurRad="38100" dist="38100" dir="2700000" algn="tl">
                    <a:srgbClr val="DDDDDD"/>
                  </a:outerShdw>
                </a:effectLst>
                <a:latin typeface="Verdana" charset="0"/>
              </a:rPr>
              <a:t>sodd</a:t>
            </a:r>
            <a:r>
              <a:rPr lang="en-US" sz="1400" b="0" dirty="0" smtClean="0">
                <a:solidFill>
                  <a:srgbClr val="000000"/>
                </a:solidFill>
                <a:effectLst>
                  <a:outerShdw blurRad="38100" dist="38100" dir="2700000" algn="tl">
                    <a:srgbClr val="DDDDDD"/>
                  </a:outerShdw>
                </a:effectLst>
                <a:latin typeface="Verdana" charset="0"/>
              </a:rPr>
              <a:t>.)</a:t>
            </a:r>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endParaRPr lang="it-IT" sz="1400" b="0" dirty="0">
              <a:solidFill>
                <a:srgbClr val="000000"/>
              </a:solidFill>
              <a:effectLst>
                <a:outerShdw blurRad="38100" dist="38100" dir="2700000" algn="tl">
                  <a:srgbClr val="DDDDDD"/>
                </a:outerShdw>
              </a:effectLst>
              <a:latin typeface="Verdana" charset="0"/>
            </a:endParaRPr>
          </a:p>
        </p:txBody>
      </p:sp>
      <p:sp>
        <p:nvSpPr>
          <p:cNvPr id="4" name="Text Box 6"/>
          <p:cNvSpPr txBox="1">
            <a:spLocks noChangeArrowheads="1"/>
          </p:cNvSpPr>
          <p:nvPr/>
        </p:nvSpPr>
        <p:spPr bwMode="auto">
          <a:xfrm>
            <a:off x="107504" y="1143001"/>
            <a:ext cx="9036496"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it-IT" dirty="0">
                <a:solidFill>
                  <a:srgbClr val="6565FF"/>
                </a:solidFill>
                <a:effectLst>
                  <a:outerShdw blurRad="38100" dist="38100" dir="2700000" algn="tl">
                    <a:srgbClr val="DDDDDD"/>
                  </a:outerShdw>
                </a:effectLst>
                <a:latin typeface="Verdana" charset="0"/>
                <a:cs typeface="Times New Roman" charset="0"/>
              </a:rPr>
              <a:t>Quanto sono soddisfatti i clienti DOMESTICI della </a:t>
            </a:r>
            <a:r>
              <a:rPr lang="it-IT" dirty="0" smtClean="0">
                <a:solidFill>
                  <a:srgbClr val="6565FF"/>
                </a:solidFill>
                <a:effectLst>
                  <a:outerShdw blurRad="38100" dist="38100" dir="2700000" algn="tl">
                    <a:srgbClr val="DDDDDD"/>
                  </a:outerShdw>
                </a:effectLst>
                <a:latin typeface="Verdana" charset="0"/>
                <a:cs typeface="Times New Roman" charset="0"/>
              </a:rPr>
              <a:t>RD con cassonetti degli imballaggi metallici? </a:t>
            </a:r>
            <a:endParaRPr lang="it-IT" sz="1400" dirty="0">
              <a:solidFill>
                <a:srgbClr val="6565FF"/>
              </a:solidFill>
              <a:effectLst>
                <a:outerShdw blurRad="38100" dist="38100" dir="2700000" algn="tl">
                  <a:srgbClr val="DDDDDD"/>
                </a:outerShdw>
              </a:effectLst>
              <a:latin typeface="Verdana" charset="0"/>
              <a:cs typeface="Times New Roman" charset="0"/>
            </a:endParaRPr>
          </a:p>
        </p:txBody>
      </p:sp>
      <p:sp>
        <p:nvSpPr>
          <p:cNvPr id="5" name="CasellaDiTesto 4"/>
          <p:cNvSpPr txBox="1"/>
          <p:nvPr/>
        </p:nvSpPr>
        <p:spPr>
          <a:xfrm>
            <a:off x="408752" y="5737507"/>
            <a:ext cx="2994980" cy="369332"/>
          </a:xfrm>
          <a:prstGeom prst="rect">
            <a:avLst/>
          </a:prstGeom>
          <a:noFill/>
        </p:spPr>
        <p:txBody>
          <a:bodyPr wrap="none" rtlCol="0">
            <a:spAutoFit/>
          </a:bodyPr>
          <a:lstStyle/>
          <a:p>
            <a:r>
              <a:rPr lang="it-IT" dirty="0" smtClean="0">
                <a:solidFill>
                  <a:srgbClr val="000000"/>
                </a:solidFill>
              </a:rPr>
              <a:t>Variabile rilevata dal 2014</a:t>
            </a:r>
            <a:endParaRPr lang="it-IT" dirty="0">
              <a:solidFill>
                <a:srgbClr val="000000"/>
              </a:solidFill>
            </a:endParaRPr>
          </a:p>
        </p:txBody>
      </p:sp>
      <p:sp>
        <p:nvSpPr>
          <p:cNvPr id="6" name="CasellaDiTesto 5"/>
          <p:cNvSpPr txBox="1"/>
          <p:nvPr/>
        </p:nvSpPr>
        <p:spPr>
          <a:xfrm>
            <a:off x="395536" y="4653136"/>
            <a:ext cx="8280336" cy="646331"/>
          </a:xfrm>
          <a:prstGeom prst="rect">
            <a:avLst/>
          </a:prstGeom>
          <a:noFill/>
        </p:spPr>
        <p:txBody>
          <a:bodyPr wrap="square" rtlCol="0">
            <a:spAutoFit/>
          </a:bodyPr>
          <a:lstStyle/>
          <a:p>
            <a:r>
              <a:rPr lang="it-IT" dirty="0" smtClean="0">
                <a:solidFill>
                  <a:srgbClr val="000000"/>
                </a:solidFill>
              </a:rPr>
              <a:t>I clienti domestici sono abbastanza soddisfatti, fa eccezione il numero dei cassonetti</a:t>
            </a:r>
            <a:endParaRPr lang="it-IT" dirty="0">
              <a:solidFill>
                <a:srgbClr val="000000"/>
              </a:solidFill>
            </a:endParaRPr>
          </a:p>
        </p:txBody>
      </p:sp>
      <p:grpSp>
        <p:nvGrpSpPr>
          <p:cNvPr id="7" name="Group 16"/>
          <p:cNvGrpSpPr>
            <a:grpSpLocks noChangeAspect="1"/>
          </p:cNvGrpSpPr>
          <p:nvPr/>
        </p:nvGrpSpPr>
        <p:grpSpPr bwMode="auto">
          <a:xfrm>
            <a:off x="323528" y="2564904"/>
            <a:ext cx="479425" cy="469900"/>
            <a:chOff x="1114" y="1888"/>
            <a:chExt cx="315" cy="309"/>
          </a:xfrm>
        </p:grpSpPr>
        <p:sp>
          <p:nvSpPr>
            <p:cNvPr id="8" name="Oval 17"/>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9" name="Oval 18"/>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0" name="AutoShape 19"/>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1" name="Line 20"/>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12" name="CasellaDiTesto 11"/>
          <p:cNvSpPr txBox="1"/>
          <p:nvPr/>
        </p:nvSpPr>
        <p:spPr>
          <a:xfrm>
            <a:off x="1197059" y="2564904"/>
            <a:ext cx="505555" cy="369332"/>
          </a:xfrm>
          <a:prstGeom prst="rect">
            <a:avLst/>
          </a:prstGeom>
          <a:noFill/>
        </p:spPr>
        <p:txBody>
          <a:bodyPr wrap="none" rtlCol="0">
            <a:spAutoFit/>
          </a:bodyPr>
          <a:lstStyle/>
          <a:p>
            <a:r>
              <a:rPr lang="it-IT" dirty="0" smtClean="0">
                <a:solidFill>
                  <a:srgbClr val="000000"/>
                </a:solidFill>
              </a:rPr>
              <a:t>6/7</a:t>
            </a:r>
            <a:endParaRPr lang="it-IT" dirty="0">
              <a:solidFill>
                <a:srgbClr val="000000"/>
              </a:solidFill>
            </a:endParaRPr>
          </a:p>
        </p:txBody>
      </p:sp>
      <p:sp>
        <p:nvSpPr>
          <p:cNvPr id="13" name="CasellaDiTesto 12"/>
          <p:cNvSpPr txBox="1"/>
          <p:nvPr/>
        </p:nvSpPr>
        <p:spPr>
          <a:xfrm>
            <a:off x="1240854" y="3212976"/>
            <a:ext cx="505555" cy="369332"/>
          </a:xfrm>
          <a:prstGeom prst="rect">
            <a:avLst/>
          </a:prstGeom>
          <a:noFill/>
        </p:spPr>
        <p:txBody>
          <a:bodyPr wrap="none" rtlCol="0">
            <a:spAutoFit/>
          </a:bodyPr>
          <a:lstStyle/>
          <a:p>
            <a:r>
              <a:rPr lang="it-IT" dirty="0" smtClean="0">
                <a:solidFill>
                  <a:srgbClr val="000000"/>
                </a:solidFill>
              </a:rPr>
              <a:t>5/6</a:t>
            </a:r>
            <a:endParaRPr lang="it-IT" dirty="0">
              <a:solidFill>
                <a:srgbClr val="000000"/>
              </a:solidFill>
            </a:endParaRPr>
          </a:p>
        </p:txBody>
      </p:sp>
    </p:spTree>
    <p:extLst>
      <p:ext uri="{BB962C8B-B14F-4D97-AF65-F5344CB8AC3E}">
        <p14:creationId xmlns:p14="http://schemas.microsoft.com/office/powerpoint/2010/main" val="1862007505"/>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ext Box 2"/>
          <p:cNvSpPr txBox="1">
            <a:spLocks noChangeArrowheads="1"/>
          </p:cNvSpPr>
          <p:nvPr/>
        </p:nvSpPr>
        <p:spPr bwMode="auto">
          <a:xfrm>
            <a:off x="76200" y="1385888"/>
            <a:ext cx="8991600" cy="366712"/>
          </a:xfrm>
          <a:prstGeom prst="rect">
            <a:avLst/>
          </a:prstGeom>
          <a:solidFill>
            <a:srgbClr val="B7B7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rgbClr val="FF0000"/>
                </a:solidFill>
                <a:effectLst>
                  <a:outerShdw blurRad="38100" dist="38100" dir="2700000" algn="tl">
                    <a:srgbClr val="000000"/>
                  </a:outerShdw>
                </a:effectLst>
                <a:latin typeface="Verdana" charset="0"/>
                <a:cs typeface="Times New Roman" charset="0"/>
              </a:rPr>
              <a:t>Compostaggio a domicilio per clienti domestici</a:t>
            </a:r>
            <a:endParaRPr lang="it-IT" sz="1400">
              <a:solidFill>
                <a:schemeClr val="bg2"/>
              </a:solidFill>
              <a:effectLst>
                <a:outerShdw blurRad="38100" dist="38100" dir="2700000" algn="tl">
                  <a:srgbClr val="FFFFFF"/>
                </a:outerShdw>
              </a:effectLst>
              <a:latin typeface="Verdana" charset="0"/>
              <a:cs typeface="Times New Roman" charset="0"/>
            </a:endParaRPr>
          </a:p>
        </p:txBody>
      </p:sp>
      <p:sp>
        <p:nvSpPr>
          <p:cNvPr id="350211" name="Text Box 3"/>
          <p:cNvSpPr txBox="1">
            <a:spLocks noChangeArrowheads="1"/>
          </p:cNvSpPr>
          <p:nvPr/>
        </p:nvSpPr>
        <p:spPr bwMode="auto">
          <a:xfrm>
            <a:off x="971600" y="4005064"/>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7/8</a:t>
            </a:r>
            <a:endParaRPr lang="it-IT" dirty="0">
              <a:solidFill>
                <a:schemeClr val="bg2"/>
              </a:solidFill>
              <a:effectLst>
                <a:outerShdw blurRad="38100" dist="38100" dir="2700000" algn="tl">
                  <a:srgbClr val="DDDDDD"/>
                </a:outerShdw>
              </a:effectLst>
              <a:latin typeface="Verdana" charset="0"/>
            </a:endParaRPr>
          </a:p>
        </p:txBody>
      </p:sp>
      <p:sp>
        <p:nvSpPr>
          <p:cNvPr id="350212" name="Text Box 4"/>
          <p:cNvSpPr txBox="1">
            <a:spLocks noChangeArrowheads="1"/>
          </p:cNvSpPr>
          <p:nvPr/>
        </p:nvSpPr>
        <p:spPr bwMode="auto">
          <a:xfrm>
            <a:off x="152400" y="1988841"/>
            <a:ext cx="87400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63538" indent="-363538">
              <a:defRPr>
                <a:solidFill>
                  <a:schemeClr val="tx1"/>
                </a:solidFill>
                <a:latin typeface="Arial" charset="0"/>
                <a:ea typeface="ＭＳ Ｐゴシック" charset="0"/>
              </a:defRPr>
            </a:lvl1pPr>
            <a:lvl2pPr marL="5429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it-IT" sz="1400" b="0" dirty="0">
                <a:solidFill>
                  <a:schemeClr val="bg2"/>
                </a:solidFill>
                <a:effectLst>
                  <a:outerShdw blurRad="38100" dist="38100" dir="2700000" algn="tl">
                    <a:srgbClr val="DDDDDD"/>
                  </a:outerShdw>
                </a:effectLst>
                <a:latin typeface="Verdana" charset="0"/>
              </a:rPr>
              <a:t>Usano il servizio di compostaggio </a:t>
            </a:r>
            <a:r>
              <a:rPr lang="it-IT" sz="1400" b="0" dirty="0" smtClean="0">
                <a:solidFill>
                  <a:schemeClr val="bg2"/>
                </a:solidFill>
                <a:effectLst>
                  <a:outerShdw blurRad="38100" dist="38100" dir="2700000" algn="tl">
                    <a:srgbClr val="DDDDDD"/>
                  </a:outerShdw>
                </a:effectLst>
                <a:latin typeface="Verdana" charset="0"/>
              </a:rPr>
              <a:t>domestico </a:t>
            </a:r>
            <a:r>
              <a:rPr lang="it-IT" sz="1400" dirty="0" smtClean="0">
                <a:solidFill>
                  <a:schemeClr val="bg2"/>
                </a:solidFill>
                <a:effectLst>
                  <a:outerShdw blurRad="38100" dist="38100" dir="2700000" algn="tl">
                    <a:srgbClr val="DDDDDD"/>
                  </a:outerShdw>
                </a:effectLst>
                <a:latin typeface="Verdana" charset="0"/>
              </a:rPr>
              <a:t>il 20,8% dei clienti domestici intervistati </a:t>
            </a:r>
            <a:r>
              <a:rPr lang="it-IT" sz="1400" b="0" dirty="0" smtClean="0">
                <a:solidFill>
                  <a:schemeClr val="bg2"/>
                </a:solidFill>
                <a:effectLst>
                  <a:outerShdw blurRad="38100" dist="38100" dir="2700000" algn="tl">
                    <a:srgbClr val="DDDDDD"/>
                  </a:outerShdw>
                </a:effectLst>
                <a:latin typeface="Verdana" charset="0"/>
              </a:rPr>
              <a:t>(era il 19,5% nel 2012 e il </a:t>
            </a:r>
            <a:r>
              <a:rPr lang="it-IT" sz="1400" b="0" dirty="0">
                <a:solidFill>
                  <a:schemeClr val="bg2"/>
                </a:solidFill>
                <a:effectLst>
                  <a:outerShdw blurRad="38100" dist="38100" dir="2700000" algn="tl">
                    <a:srgbClr val="DDDDDD"/>
                  </a:outerShdw>
                </a:effectLst>
                <a:latin typeface="Verdana" charset="0"/>
              </a:rPr>
              <a:t>23,9% </a:t>
            </a:r>
            <a:r>
              <a:rPr lang="it-IT" sz="1400" b="0" dirty="0" smtClean="0">
                <a:solidFill>
                  <a:schemeClr val="bg2"/>
                </a:solidFill>
                <a:effectLst>
                  <a:outerShdw blurRad="38100" dist="38100" dir="2700000" algn="tl">
                    <a:srgbClr val="DDDDDD"/>
                  </a:outerShdw>
                </a:effectLst>
                <a:latin typeface="Verdana" charset="0"/>
              </a:rPr>
              <a:t>nel 2010)</a:t>
            </a:r>
          </a:p>
          <a:p>
            <a:pPr>
              <a:buClr>
                <a:srgbClr val="FF0000"/>
              </a:buClr>
              <a:buFont typeface="Wingdings" charset="0"/>
              <a:buChar char="Ø"/>
            </a:pPr>
            <a:endParaRPr lang="it-IT" sz="1400" b="0" dirty="0" smtClean="0">
              <a:solidFill>
                <a:schemeClr val="bg2"/>
              </a:solidFill>
              <a:effectLst>
                <a:outerShdw blurRad="38100" dist="38100" dir="2700000" algn="tl">
                  <a:srgbClr val="DDDDDD"/>
                </a:outerShdw>
              </a:effectLst>
              <a:latin typeface="Verdana" charset="0"/>
            </a:endParaRPr>
          </a:p>
          <a:p>
            <a:pPr>
              <a:buClr>
                <a:srgbClr val="FF0000"/>
              </a:buClr>
              <a:buFont typeface="Wingdings" charset="0"/>
              <a:buChar char="Ø"/>
            </a:pPr>
            <a:r>
              <a:rPr lang="it-IT" sz="1400" b="0" dirty="0" smtClean="0">
                <a:solidFill>
                  <a:schemeClr val="bg2"/>
                </a:solidFill>
                <a:effectLst>
                  <a:outerShdw blurRad="38100" dist="38100" dir="2700000" algn="tl">
                    <a:srgbClr val="DDDDDD"/>
                  </a:outerShdw>
                </a:effectLst>
                <a:latin typeface="Verdana" charset="0"/>
              </a:rPr>
              <a:t>I clienti che usano il servizio </a:t>
            </a:r>
            <a:r>
              <a:rPr lang="it-IT" sz="1400" b="0" dirty="0">
                <a:solidFill>
                  <a:schemeClr val="bg2"/>
                </a:solidFill>
                <a:effectLst>
                  <a:outerShdw blurRad="38100" dist="38100" dir="2700000" algn="tl">
                    <a:srgbClr val="DDDDDD"/>
                  </a:outerShdw>
                </a:effectLst>
                <a:latin typeface="Verdana" charset="0"/>
              </a:rPr>
              <a:t>si dichiarano molto </a:t>
            </a:r>
            <a:r>
              <a:rPr lang="it-IT" sz="1400" b="0" dirty="0" smtClean="0">
                <a:solidFill>
                  <a:schemeClr val="bg2"/>
                </a:solidFill>
                <a:effectLst>
                  <a:outerShdw blurRad="38100" dist="38100" dir="2700000" algn="tl">
                    <a:srgbClr val="DDDDDD"/>
                  </a:outerShdw>
                </a:effectLst>
                <a:latin typeface="Verdana" charset="0"/>
              </a:rPr>
              <a:t>soddisfatti </a:t>
            </a:r>
            <a:r>
              <a:rPr lang="it-IT" sz="1400" b="0" dirty="0">
                <a:solidFill>
                  <a:schemeClr val="bg2"/>
                </a:solidFill>
                <a:effectLst>
                  <a:outerShdw blurRad="38100" dist="38100" dir="2700000" algn="tl">
                    <a:srgbClr val="DDDDDD"/>
                  </a:outerShdw>
                </a:effectLst>
                <a:latin typeface="Verdana" charset="0"/>
              </a:rPr>
              <a:t>del servizio, con la </a:t>
            </a:r>
            <a:r>
              <a:rPr lang="it-IT" sz="1400" dirty="0">
                <a:solidFill>
                  <a:schemeClr val="bg2"/>
                </a:solidFill>
                <a:effectLst>
                  <a:outerShdw blurRad="38100" dist="38100" dir="2700000" algn="tl">
                    <a:srgbClr val="DDDDDD"/>
                  </a:outerShdw>
                </a:effectLst>
                <a:latin typeface="Verdana" charset="0"/>
              </a:rPr>
              <a:t>sola nota critica degli incentivi economici</a:t>
            </a:r>
            <a:r>
              <a:rPr lang="it-IT" sz="1400" b="0" dirty="0">
                <a:solidFill>
                  <a:schemeClr val="bg2"/>
                </a:solidFill>
                <a:effectLst>
                  <a:outerShdw blurRad="38100" dist="38100" dir="2700000" algn="tl">
                    <a:srgbClr val="DDDDDD"/>
                  </a:outerShdw>
                </a:effectLst>
                <a:latin typeface="Verdana" charset="0"/>
              </a:rPr>
              <a:t>, che </a:t>
            </a:r>
            <a:r>
              <a:rPr lang="it-IT" sz="1400" b="0" dirty="0" smtClean="0">
                <a:solidFill>
                  <a:schemeClr val="bg2"/>
                </a:solidFill>
                <a:effectLst>
                  <a:outerShdw blurRad="38100" dist="38100" dir="2700000" algn="tl">
                    <a:srgbClr val="DDDDDD"/>
                  </a:outerShdw>
                </a:effectLst>
                <a:latin typeface="Verdana" charset="0"/>
              </a:rPr>
              <a:t>sono giudicati appena sufficienti e in calo rispetto al 2012. Cala la percentuale dei clienti che valuta positivamente la riduzione di rifiuti.</a:t>
            </a:r>
            <a:endParaRPr lang="it-IT" sz="1400" b="0" dirty="0">
              <a:solidFill>
                <a:schemeClr val="bg2"/>
              </a:solidFill>
              <a:effectLst>
                <a:outerShdw blurRad="38100" dist="38100" dir="2700000" algn="tl">
                  <a:srgbClr val="DDDDDD"/>
                </a:outerShdw>
              </a:effectLst>
              <a:latin typeface="Verdana" charset="0"/>
            </a:endParaRPr>
          </a:p>
        </p:txBody>
      </p:sp>
      <p:sp>
        <p:nvSpPr>
          <p:cNvPr id="350213" name="Rectangle 5"/>
          <p:cNvSpPr>
            <a:spLocks noChangeArrowheads="1"/>
          </p:cNvSpPr>
          <p:nvPr/>
        </p:nvSpPr>
        <p:spPr bwMode="auto">
          <a:xfrm>
            <a:off x="2571750" y="3861048"/>
            <a:ext cx="530145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utilità </a:t>
            </a:r>
            <a:r>
              <a:rPr lang="it-IT" sz="1400" b="0" dirty="0">
                <a:solidFill>
                  <a:schemeClr val="bg2"/>
                </a:solidFill>
                <a:effectLst>
                  <a:outerShdw blurRad="38100" dist="38100" dir="2700000" algn="tl">
                    <a:srgbClr val="DDDDDD"/>
                  </a:outerShdw>
                </a:effectLst>
                <a:latin typeface="Verdana" charset="0"/>
              </a:rPr>
              <a:t>riduzione rifiuti: </a:t>
            </a:r>
            <a:r>
              <a:rPr lang="it-IT" sz="1400" b="0" dirty="0" smtClean="0">
                <a:solidFill>
                  <a:schemeClr val="bg2"/>
                </a:solidFill>
                <a:effectLst>
                  <a:outerShdw blurRad="38100" dist="38100" dir="2700000" algn="tl">
                    <a:srgbClr val="DDDDDD"/>
                  </a:outerShdw>
                </a:effectLst>
                <a:latin typeface="Verdana" charset="0"/>
              </a:rPr>
              <a:t>        </a:t>
            </a:r>
            <a:r>
              <a:rPr lang="it-IT" sz="1400" dirty="0" smtClean="0">
                <a:solidFill>
                  <a:schemeClr val="bg2"/>
                </a:solidFill>
                <a:effectLst>
                  <a:outerShdw blurRad="38100" dist="38100" dir="2700000" algn="tl">
                    <a:srgbClr val="DDDDDD"/>
                  </a:outerShdw>
                </a:effectLst>
                <a:latin typeface="Verdana" charset="0"/>
              </a:rPr>
              <a:t>7,86 (87,9% </a:t>
            </a:r>
            <a:r>
              <a:rPr lang="it-IT" sz="1400" b="0" dirty="0">
                <a:solidFill>
                  <a:schemeClr val="bg2"/>
                </a:solidFill>
                <a:effectLst>
                  <a:outerShdw blurRad="38100" dist="38100" dir="2700000" algn="tl">
                    <a:srgbClr val="DDDDDD"/>
                  </a:outerShdw>
                </a:effectLst>
                <a:latin typeface="Verdana" charset="0"/>
              </a:rPr>
              <a:t>soddisfatti) </a:t>
            </a:r>
          </a:p>
          <a:p>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capienza </a:t>
            </a:r>
            <a:r>
              <a:rPr lang="it-IT" sz="1400" b="0" dirty="0">
                <a:solidFill>
                  <a:schemeClr val="bg2"/>
                </a:solidFill>
                <a:effectLst>
                  <a:outerShdw blurRad="38100" dist="38100" dir="2700000" algn="tl">
                    <a:srgbClr val="DDDDDD"/>
                  </a:outerShdw>
                </a:effectLst>
                <a:latin typeface="Verdana" charset="0"/>
              </a:rPr>
              <a:t>attrezzature: </a:t>
            </a:r>
            <a:r>
              <a:rPr lang="it-IT" sz="1400" b="0" dirty="0" smtClean="0">
                <a:solidFill>
                  <a:schemeClr val="bg2"/>
                </a:solidFill>
                <a:effectLst>
                  <a:outerShdw blurRad="38100" dist="38100" dir="2700000" algn="tl">
                    <a:srgbClr val="DDDDDD"/>
                  </a:outerShdw>
                </a:effectLst>
                <a:latin typeface="Verdana" charset="0"/>
              </a:rPr>
              <a:t>       7,51 (88,1% </a:t>
            </a:r>
            <a:r>
              <a:rPr lang="it-IT" sz="1400" b="0" dirty="0">
                <a:solidFill>
                  <a:schemeClr val="bg2"/>
                </a:solidFill>
                <a:effectLst>
                  <a:outerShdw blurRad="38100" dist="38100" dir="2700000" algn="tl">
                    <a:srgbClr val="DDDDDD"/>
                  </a:outerShdw>
                </a:effectLst>
                <a:latin typeface="Verdana" charset="0"/>
              </a:rPr>
              <a:t>soddisfatti) </a:t>
            </a: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informazione </a:t>
            </a:r>
            <a:r>
              <a:rPr lang="it-IT" sz="1400" b="0" dirty="0">
                <a:solidFill>
                  <a:schemeClr val="bg2"/>
                </a:solidFill>
                <a:effectLst>
                  <a:outerShdw blurRad="38100" dist="38100" dir="2700000" algn="tl">
                    <a:srgbClr val="DDDDDD"/>
                  </a:outerShdw>
                </a:effectLst>
                <a:latin typeface="Verdana" charset="0"/>
              </a:rPr>
              <a:t>sulla raccolta: </a:t>
            </a:r>
            <a:r>
              <a:rPr lang="it-IT" sz="1400" b="0" dirty="0" smtClean="0">
                <a:solidFill>
                  <a:schemeClr val="bg2"/>
                </a:solidFill>
                <a:effectLst>
                  <a:outerShdw blurRad="38100" dist="38100" dir="2700000" algn="tl">
                    <a:srgbClr val="DDDDDD"/>
                  </a:outerShdw>
                </a:effectLst>
                <a:latin typeface="Verdana" charset="0"/>
              </a:rPr>
              <a:t>7,28 (87,7% </a:t>
            </a:r>
            <a:r>
              <a:rPr lang="it-IT" sz="1400" b="0" dirty="0">
                <a:solidFill>
                  <a:schemeClr val="bg2"/>
                </a:solidFill>
                <a:effectLst>
                  <a:outerShdw blurRad="38100" dist="38100" dir="2700000" algn="tl">
                    <a:srgbClr val="DDDDDD"/>
                  </a:outerShdw>
                </a:effectLst>
                <a:latin typeface="Verdana" charset="0"/>
              </a:rPr>
              <a:t>soddisfatti)</a:t>
            </a:r>
          </a:p>
          <a:p>
            <a:pPr>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incentivi economici: </a:t>
            </a:r>
            <a:r>
              <a:rPr lang="it-IT" sz="1400" b="0" dirty="0" smtClean="0">
                <a:solidFill>
                  <a:schemeClr val="bg2"/>
                </a:solidFill>
                <a:effectLst>
                  <a:outerShdw blurRad="38100" dist="38100" dir="2700000" algn="tl">
                    <a:srgbClr val="DDDDDD"/>
                  </a:outerShdw>
                </a:effectLst>
                <a:latin typeface="Verdana" charset="0"/>
              </a:rPr>
              <a:t>           </a:t>
            </a:r>
            <a:r>
              <a:rPr lang="it-IT" sz="1400" b="0" dirty="0" smtClean="0">
                <a:solidFill>
                  <a:srgbClr val="000000"/>
                </a:solidFill>
                <a:effectLst>
                  <a:outerShdw blurRad="38100" dist="38100" dir="2700000" algn="tl">
                    <a:srgbClr val="DDDDDD"/>
                  </a:outerShdw>
                </a:effectLst>
                <a:latin typeface="Verdana" charset="0"/>
              </a:rPr>
              <a:t>5,74</a:t>
            </a:r>
            <a:r>
              <a:rPr lang="it-IT" sz="1400" b="0" dirty="0" smtClean="0">
                <a:solidFill>
                  <a:schemeClr val="bg2"/>
                </a:solidFill>
                <a:effectLst>
                  <a:outerShdw blurRad="38100" dist="38100" dir="2700000" algn="tl">
                    <a:srgbClr val="DDDDDD"/>
                  </a:outerShdw>
                </a:effectLst>
                <a:latin typeface="Verdana" charset="0"/>
              </a:rPr>
              <a:t> (62,1% </a:t>
            </a:r>
            <a:r>
              <a:rPr lang="it-IT" sz="1400" b="0" dirty="0" err="1">
                <a:solidFill>
                  <a:schemeClr val="bg2"/>
                </a:solidFill>
                <a:effectLst>
                  <a:outerShdw blurRad="38100" dist="38100" dir="2700000" algn="tl">
                    <a:srgbClr val="DDDDDD"/>
                  </a:outerShdw>
                </a:effectLst>
                <a:latin typeface="Verdana" charset="0"/>
              </a:rPr>
              <a:t>sodd</a:t>
            </a:r>
            <a:r>
              <a:rPr lang="it-IT" sz="1400" b="0" dirty="0">
                <a:solidFill>
                  <a:schemeClr val="bg2"/>
                </a:solidFill>
                <a:effectLst>
                  <a:outerShdw blurRad="38100" dist="38100" dir="2700000" algn="tl">
                    <a:srgbClr val="DDDDDD"/>
                  </a:outerShdw>
                </a:effectLst>
                <a:latin typeface="Verdana" charset="0"/>
              </a:rPr>
              <a:t>.)</a:t>
            </a:r>
          </a:p>
        </p:txBody>
      </p:sp>
      <p:sp>
        <p:nvSpPr>
          <p:cNvPr id="350214" name="AutoShape 6"/>
          <p:cNvSpPr>
            <a:spLocks noChangeArrowheads="1"/>
          </p:cNvSpPr>
          <p:nvPr/>
        </p:nvSpPr>
        <p:spPr bwMode="auto">
          <a:xfrm>
            <a:off x="1835696" y="4077072"/>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350215" name="Group 7"/>
          <p:cNvGrpSpPr>
            <a:grpSpLocks noChangeAspect="1"/>
          </p:cNvGrpSpPr>
          <p:nvPr/>
        </p:nvGrpSpPr>
        <p:grpSpPr bwMode="auto">
          <a:xfrm>
            <a:off x="276225" y="4221088"/>
            <a:ext cx="479425" cy="469900"/>
            <a:chOff x="1114" y="1888"/>
            <a:chExt cx="315" cy="309"/>
          </a:xfrm>
        </p:grpSpPr>
        <p:sp>
          <p:nvSpPr>
            <p:cNvPr id="350216" name="Oval 8"/>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0217" name="Oval 9"/>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0218" name="AutoShape 10"/>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0219" name="Line 11"/>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50220" name="Text Box 12"/>
          <p:cNvSpPr txBox="1">
            <a:spLocks noChangeArrowheads="1"/>
          </p:cNvSpPr>
          <p:nvPr/>
        </p:nvSpPr>
        <p:spPr bwMode="auto">
          <a:xfrm>
            <a:off x="7267575" y="5301208"/>
            <a:ext cx="1876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en-US">
                <a:solidFill>
                  <a:srgbClr val="FF0000"/>
                </a:solidFill>
                <a:effectLst>
                  <a:outerShdw blurRad="38100" dist="38100" dir="2700000" algn="tl">
                    <a:srgbClr val="DDDDDD"/>
                  </a:outerShdw>
                </a:effectLst>
                <a:latin typeface="Verdana" charset="0"/>
              </a:rPr>
              <a:t>Soglia critica</a:t>
            </a:r>
            <a:endParaRPr lang="it-IT">
              <a:solidFill>
                <a:srgbClr val="FF0000"/>
              </a:solidFill>
              <a:effectLst>
                <a:outerShdw blurRad="38100" dist="38100" dir="2700000" algn="tl">
                  <a:srgbClr val="DDDDDD"/>
                </a:outerShdw>
              </a:effectLst>
              <a:latin typeface="Verdana" charset="0"/>
            </a:endParaRPr>
          </a:p>
        </p:txBody>
      </p:sp>
      <p:sp>
        <p:nvSpPr>
          <p:cNvPr id="350221" name="Line 13"/>
          <p:cNvSpPr>
            <a:spLocks noChangeShapeType="1"/>
          </p:cNvSpPr>
          <p:nvPr/>
        </p:nvSpPr>
        <p:spPr bwMode="auto">
          <a:xfrm>
            <a:off x="0" y="5085184"/>
            <a:ext cx="914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0223" name="Text Box 15"/>
          <p:cNvSpPr txBox="1">
            <a:spLocks noChangeArrowheads="1"/>
          </p:cNvSpPr>
          <p:nvPr/>
        </p:nvSpPr>
        <p:spPr bwMode="auto">
          <a:xfrm>
            <a:off x="899592" y="5085184"/>
            <a:ext cx="6893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5/6</a:t>
            </a:r>
            <a:endParaRPr lang="it-IT" dirty="0">
              <a:solidFill>
                <a:schemeClr val="bg2"/>
              </a:solidFill>
              <a:effectLst>
                <a:outerShdw blurRad="38100" dist="38100" dir="2700000" algn="tl">
                  <a:srgbClr val="DDDDDD"/>
                </a:outerShdw>
              </a:effectLst>
              <a:latin typeface="Verdana" charset="0"/>
            </a:endParaRPr>
          </a:p>
        </p:txBody>
      </p:sp>
      <p:sp>
        <p:nvSpPr>
          <p:cNvPr id="350224" name="AutoShape 16"/>
          <p:cNvSpPr>
            <a:spLocks noChangeArrowheads="1"/>
          </p:cNvSpPr>
          <p:nvPr/>
        </p:nvSpPr>
        <p:spPr bwMode="auto">
          <a:xfrm>
            <a:off x="1763688" y="5037807"/>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0225" name="Rectangle 17"/>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di Fano</a:t>
            </a:r>
          </a:p>
        </p:txBody>
      </p:sp>
    </p:spTree>
    <p:extLst>
      <p:ext uri="{BB962C8B-B14F-4D97-AF65-F5344CB8AC3E}">
        <p14:creationId xmlns:p14="http://schemas.microsoft.com/office/powerpoint/2010/main" val="807603113"/>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195736" y="2060848"/>
            <a:ext cx="57606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b">
              <a:buFont typeface="Monotype Sorts" charset="0"/>
              <a:buNone/>
            </a:pPr>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Informazione sui cassonetti:     6           (77,5% </a:t>
            </a:r>
            <a:r>
              <a:rPr lang="it-IT" sz="1400" b="0" dirty="0" err="1" smtClean="0">
                <a:solidFill>
                  <a:srgbClr val="000000"/>
                </a:solidFill>
                <a:effectLst>
                  <a:outerShdw blurRad="38100" dist="38100" dir="2700000" algn="tl">
                    <a:srgbClr val="DDDDDD"/>
                  </a:outerShdw>
                </a:effectLst>
                <a:latin typeface="Verdana" charset="0"/>
              </a:rPr>
              <a:t>sodd</a:t>
            </a:r>
            <a:r>
              <a:rPr lang="it-IT" sz="1400" b="0" dirty="0" smtClean="0">
                <a:solidFill>
                  <a:srgbClr val="000000"/>
                </a:solidFill>
                <a:effectLst>
                  <a:outerShdw blurRad="38100" dist="38100" dir="2700000" algn="tl">
                    <a:srgbClr val="DDDDDD"/>
                  </a:outerShdw>
                </a:effectLst>
                <a:latin typeface="Verdana" charset="0"/>
              </a:rPr>
              <a:t>.)</a:t>
            </a:r>
          </a:p>
          <a:p>
            <a:pPr fontAlgn="b">
              <a:buFont typeface="Monotype Sorts" charset="0"/>
              <a:buChar char="o"/>
            </a:pPr>
            <a:r>
              <a:rPr lang="it-IT" sz="1400" b="0" dirty="0">
                <a:solidFill>
                  <a:srgbClr val="000000"/>
                </a:solidFill>
                <a:effectLst>
                  <a:outerShdw blurRad="38100" dist="38100" dir="2700000" algn="tl">
                    <a:srgbClr val="DDDDDD"/>
                  </a:outerShdw>
                </a:effectLst>
                <a:latin typeface="Verdana" charset="0"/>
              </a:rPr>
              <a:t>  Frequenza raccolta :       </a:t>
            </a:r>
            <a:r>
              <a:rPr lang="it-IT" sz="1400" b="0" dirty="0" smtClean="0">
                <a:solidFill>
                  <a:srgbClr val="000000"/>
                </a:solidFill>
                <a:effectLst>
                  <a:outerShdw blurRad="38100" dist="38100" dir="2700000" algn="tl">
                    <a:srgbClr val="DDDDDD"/>
                  </a:outerShdw>
                </a:effectLst>
                <a:latin typeface="Verdana" charset="0"/>
              </a:rPr>
              <a:t>         5,95       (68,4% </a:t>
            </a:r>
            <a:r>
              <a:rPr lang="it-IT" sz="1400" b="0" dirty="0" err="1">
                <a:solidFill>
                  <a:srgbClr val="000000"/>
                </a:solidFill>
                <a:effectLst>
                  <a:outerShdw blurRad="38100" dist="38100" dir="2700000" algn="tl">
                    <a:srgbClr val="DDDDDD"/>
                  </a:outerShdw>
                </a:effectLst>
                <a:latin typeface="Verdana" charset="0"/>
              </a:rPr>
              <a:t>sodd</a:t>
            </a:r>
            <a:r>
              <a:rPr lang="it-IT" sz="1400" b="0" dirty="0">
                <a:solidFill>
                  <a:srgbClr val="000000"/>
                </a:solidFill>
                <a:effectLst>
                  <a:outerShdw blurRad="38100" dist="38100" dir="2700000" algn="tl">
                    <a:srgbClr val="DDDDDD"/>
                  </a:outerShdw>
                </a:effectLst>
                <a:latin typeface="Verdana" charset="0"/>
              </a:rPr>
              <a:t>.</a:t>
            </a:r>
            <a:r>
              <a:rPr lang="it-IT" sz="1400" b="0" dirty="0" smtClean="0">
                <a:solidFill>
                  <a:srgbClr val="000000"/>
                </a:solidFill>
                <a:effectLst>
                  <a:outerShdw blurRad="38100" dist="38100" dir="2700000" algn="tl">
                    <a:srgbClr val="DDDDDD"/>
                  </a:outerShdw>
                </a:effectLst>
                <a:latin typeface="Verdana" charset="0"/>
              </a:rPr>
              <a:t>)</a:t>
            </a:r>
          </a:p>
          <a:p>
            <a:pPr fontAlgn="b">
              <a:buFont typeface="Monotype Sorts" charset="0"/>
              <a:buChar char="o"/>
            </a:pPr>
            <a:r>
              <a:rPr lang="it-IT" sz="1400" b="0" dirty="0">
                <a:solidFill>
                  <a:srgbClr val="000000"/>
                </a:solidFill>
                <a:effectLst>
                  <a:outerShdw blurRad="38100" dist="38100" dir="2700000" algn="tl">
                    <a:srgbClr val="DDDDDD"/>
                  </a:outerShdw>
                </a:effectLst>
                <a:latin typeface="Verdana" charset="0"/>
              </a:rPr>
              <a:t>  Aspetto cassonetti:        </a:t>
            </a:r>
            <a:r>
              <a:rPr lang="it-IT" sz="1400" b="0" dirty="0" smtClean="0">
                <a:solidFill>
                  <a:srgbClr val="000000"/>
                </a:solidFill>
                <a:effectLst>
                  <a:outerShdw blurRad="38100" dist="38100" dir="2700000" algn="tl">
                    <a:srgbClr val="DDDDDD"/>
                  </a:outerShdw>
                </a:effectLst>
                <a:latin typeface="Verdana" charset="0"/>
              </a:rPr>
              <a:t>          5,93       (67,5% </a:t>
            </a:r>
            <a:r>
              <a:rPr lang="it-IT" sz="1400" b="0" dirty="0" err="1" smtClean="0">
                <a:solidFill>
                  <a:srgbClr val="000000"/>
                </a:solidFill>
                <a:effectLst>
                  <a:outerShdw blurRad="38100" dist="38100" dir="2700000" algn="tl">
                    <a:srgbClr val="DDDDDD"/>
                  </a:outerShdw>
                </a:effectLst>
                <a:latin typeface="Verdana" charset="0"/>
              </a:rPr>
              <a:t>sodd</a:t>
            </a:r>
            <a:r>
              <a:rPr lang="it-IT" sz="1400" b="0" dirty="0" smtClean="0">
                <a:solidFill>
                  <a:srgbClr val="000000"/>
                </a:solidFill>
                <a:effectLst>
                  <a:outerShdw blurRad="38100" dist="38100" dir="2700000" algn="tl">
                    <a:srgbClr val="DDDDDD"/>
                  </a:outerShdw>
                </a:effectLst>
                <a:latin typeface="Verdana" charset="0"/>
              </a:rPr>
              <a:t>.)</a:t>
            </a:r>
          </a:p>
          <a:p>
            <a:pPr fontAlgn="b"/>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Dislocazione cassonetti:            5,25       (55% </a:t>
            </a:r>
            <a:r>
              <a:rPr lang="it-IT" sz="1400" b="0" dirty="0" err="1" smtClean="0">
                <a:solidFill>
                  <a:srgbClr val="000000"/>
                </a:solidFill>
                <a:effectLst>
                  <a:outerShdw blurRad="38100" dist="38100" dir="2700000" algn="tl">
                    <a:srgbClr val="DDDDDD"/>
                  </a:outerShdw>
                </a:effectLst>
                <a:latin typeface="Verdana" charset="0"/>
              </a:rPr>
              <a:t>sodd</a:t>
            </a:r>
            <a:r>
              <a:rPr lang="it-IT" sz="1400" b="0" dirty="0" smtClean="0">
                <a:solidFill>
                  <a:srgbClr val="000000"/>
                </a:solidFill>
                <a:effectLst>
                  <a:outerShdw blurRad="38100" dist="38100" dir="2700000" algn="tl">
                    <a:srgbClr val="DDDDDD"/>
                  </a:outerShdw>
                </a:effectLst>
                <a:latin typeface="Verdana" charset="0"/>
              </a:rPr>
              <a:t>.) </a:t>
            </a:r>
          </a:p>
          <a:p>
            <a:pPr fontAlgn="b"/>
            <a:endParaRPr lang="it-IT" sz="1400" b="0" dirty="0">
              <a:solidFill>
                <a:srgbClr val="000000"/>
              </a:solidFill>
              <a:effectLst>
                <a:outerShdw blurRad="38100" dist="38100" dir="2700000" algn="tl">
                  <a:srgbClr val="DDDDDD"/>
                </a:outerShdw>
              </a:effectLst>
              <a:latin typeface="Verdana" charset="0"/>
            </a:endParaRPr>
          </a:p>
          <a:p>
            <a:pPr fontAlgn="b"/>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Numero cassonetti:                  4,88      </a:t>
            </a:r>
            <a:r>
              <a:rPr lang="en-US" sz="1400" b="0" dirty="0" smtClean="0">
                <a:solidFill>
                  <a:srgbClr val="000000"/>
                </a:solidFill>
                <a:effectLst>
                  <a:outerShdw blurRad="38100" dist="38100" dir="2700000" algn="tl">
                    <a:srgbClr val="DDDDDD"/>
                  </a:outerShdw>
                </a:effectLst>
                <a:latin typeface="Verdana" charset="0"/>
              </a:rPr>
              <a:t>(47,5% </a:t>
            </a:r>
            <a:r>
              <a:rPr lang="en-US" sz="1400" b="0" dirty="0" err="1" smtClean="0">
                <a:solidFill>
                  <a:srgbClr val="000000"/>
                </a:solidFill>
                <a:effectLst>
                  <a:outerShdw blurRad="38100" dist="38100" dir="2700000" algn="tl">
                    <a:srgbClr val="DDDDDD"/>
                  </a:outerShdw>
                </a:effectLst>
                <a:latin typeface="Verdana" charset="0"/>
              </a:rPr>
              <a:t>sodd</a:t>
            </a:r>
            <a:r>
              <a:rPr lang="en-US" sz="1400" b="0" dirty="0" smtClean="0">
                <a:solidFill>
                  <a:srgbClr val="000000"/>
                </a:solidFill>
                <a:effectLst>
                  <a:outerShdw blurRad="38100" dist="38100" dir="2700000" algn="tl">
                    <a:srgbClr val="DDDDDD"/>
                  </a:outerShdw>
                </a:effectLst>
                <a:latin typeface="Verdana" charset="0"/>
              </a:rPr>
              <a:t>.)</a:t>
            </a:r>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endParaRPr lang="it-IT" sz="1400" b="0" dirty="0">
              <a:solidFill>
                <a:srgbClr val="000000"/>
              </a:solidFill>
              <a:effectLst>
                <a:outerShdw blurRad="38100" dist="38100" dir="2700000" algn="tl">
                  <a:srgbClr val="DDDDDD"/>
                </a:outerShdw>
              </a:effectLst>
              <a:latin typeface="Verdana" charset="0"/>
            </a:endParaRPr>
          </a:p>
        </p:txBody>
      </p:sp>
      <p:sp>
        <p:nvSpPr>
          <p:cNvPr id="3" name="Text Box 6"/>
          <p:cNvSpPr txBox="1">
            <a:spLocks noChangeArrowheads="1"/>
          </p:cNvSpPr>
          <p:nvPr/>
        </p:nvSpPr>
        <p:spPr bwMode="auto">
          <a:xfrm>
            <a:off x="107504" y="1143001"/>
            <a:ext cx="9036496"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it-IT" dirty="0">
                <a:solidFill>
                  <a:srgbClr val="6565FF"/>
                </a:solidFill>
                <a:effectLst>
                  <a:outerShdw blurRad="38100" dist="38100" dir="2700000" algn="tl">
                    <a:srgbClr val="DDDDDD"/>
                  </a:outerShdw>
                </a:effectLst>
                <a:latin typeface="Verdana" charset="0"/>
                <a:cs typeface="Times New Roman" charset="0"/>
              </a:rPr>
              <a:t>Quanto sono soddisfatti i clienti </a:t>
            </a:r>
            <a:r>
              <a:rPr lang="it-IT" dirty="0" smtClean="0">
                <a:solidFill>
                  <a:srgbClr val="6565FF"/>
                </a:solidFill>
                <a:effectLst>
                  <a:outerShdw blurRad="38100" dist="38100" dir="2700000" algn="tl">
                    <a:srgbClr val="DDDDDD"/>
                  </a:outerShdw>
                </a:effectLst>
                <a:latin typeface="Verdana" charset="0"/>
                <a:cs typeface="Times New Roman" charset="0"/>
              </a:rPr>
              <a:t>NON DOMESTICI </a:t>
            </a:r>
            <a:r>
              <a:rPr lang="it-IT" dirty="0">
                <a:solidFill>
                  <a:srgbClr val="6565FF"/>
                </a:solidFill>
                <a:effectLst>
                  <a:outerShdw blurRad="38100" dist="38100" dir="2700000" algn="tl">
                    <a:srgbClr val="DDDDDD"/>
                  </a:outerShdw>
                </a:effectLst>
                <a:latin typeface="Verdana" charset="0"/>
                <a:cs typeface="Times New Roman" charset="0"/>
              </a:rPr>
              <a:t>della </a:t>
            </a:r>
            <a:r>
              <a:rPr lang="it-IT" dirty="0" smtClean="0">
                <a:solidFill>
                  <a:srgbClr val="6565FF"/>
                </a:solidFill>
                <a:effectLst>
                  <a:outerShdw blurRad="38100" dist="38100" dir="2700000" algn="tl">
                    <a:srgbClr val="DDDDDD"/>
                  </a:outerShdw>
                </a:effectLst>
                <a:latin typeface="Verdana" charset="0"/>
                <a:cs typeface="Times New Roman" charset="0"/>
              </a:rPr>
              <a:t>RD con cassonetti degli imballaggi metallici? </a:t>
            </a:r>
            <a:endParaRPr lang="it-IT" sz="1400" dirty="0">
              <a:solidFill>
                <a:srgbClr val="6565FF"/>
              </a:solidFill>
              <a:effectLst>
                <a:outerShdw blurRad="38100" dist="38100" dir="2700000" algn="tl">
                  <a:srgbClr val="DDDDDD"/>
                </a:outerShdw>
              </a:effectLst>
              <a:latin typeface="Verdana" charset="0"/>
              <a:cs typeface="Times New Roman" charset="0"/>
            </a:endParaRPr>
          </a:p>
        </p:txBody>
      </p:sp>
      <p:sp>
        <p:nvSpPr>
          <p:cNvPr id="4" name="CasellaDiTesto 3"/>
          <p:cNvSpPr txBox="1"/>
          <p:nvPr/>
        </p:nvSpPr>
        <p:spPr>
          <a:xfrm>
            <a:off x="408752" y="5737507"/>
            <a:ext cx="2994980" cy="369332"/>
          </a:xfrm>
          <a:prstGeom prst="rect">
            <a:avLst/>
          </a:prstGeom>
          <a:noFill/>
        </p:spPr>
        <p:txBody>
          <a:bodyPr wrap="none" rtlCol="0">
            <a:spAutoFit/>
          </a:bodyPr>
          <a:lstStyle/>
          <a:p>
            <a:r>
              <a:rPr lang="it-IT" dirty="0" smtClean="0">
                <a:solidFill>
                  <a:srgbClr val="000000"/>
                </a:solidFill>
              </a:rPr>
              <a:t>Variabile rilevata dal 2014</a:t>
            </a:r>
            <a:endParaRPr lang="it-IT" dirty="0">
              <a:solidFill>
                <a:srgbClr val="000000"/>
              </a:solidFill>
            </a:endParaRPr>
          </a:p>
        </p:txBody>
      </p:sp>
      <p:sp>
        <p:nvSpPr>
          <p:cNvPr id="5" name="CasellaDiTesto 4"/>
          <p:cNvSpPr txBox="1"/>
          <p:nvPr/>
        </p:nvSpPr>
        <p:spPr>
          <a:xfrm>
            <a:off x="395536" y="4653136"/>
            <a:ext cx="8280336" cy="646331"/>
          </a:xfrm>
          <a:prstGeom prst="rect">
            <a:avLst/>
          </a:prstGeom>
          <a:noFill/>
        </p:spPr>
        <p:txBody>
          <a:bodyPr wrap="square" rtlCol="0">
            <a:spAutoFit/>
          </a:bodyPr>
          <a:lstStyle/>
          <a:p>
            <a:r>
              <a:rPr lang="it-IT" dirty="0" smtClean="0">
                <a:solidFill>
                  <a:srgbClr val="000000"/>
                </a:solidFill>
              </a:rPr>
              <a:t>I clienti non domestici sono abbastanza critici, fa eccezione l’informazione sui cassonetti</a:t>
            </a:r>
            <a:endParaRPr lang="it-IT" dirty="0">
              <a:solidFill>
                <a:srgbClr val="000000"/>
              </a:solidFill>
            </a:endParaRPr>
          </a:p>
        </p:txBody>
      </p:sp>
      <p:sp>
        <p:nvSpPr>
          <p:cNvPr id="12" name="CasellaDiTesto 11"/>
          <p:cNvSpPr txBox="1"/>
          <p:nvPr/>
        </p:nvSpPr>
        <p:spPr>
          <a:xfrm>
            <a:off x="1258133" y="2636912"/>
            <a:ext cx="505555" cy="369332"/>
          </a:xfrm>
          <a:prstGeom prst="rect">
            <a:avLst/>
          </a:prstGeom>
          <a:noFill/>
        </p:spPr>
        <p:txBody>
          <a:bodyPr wrap="none" rtlCol="0">
            <a:spAutoFit/>
          </a:bodyPr>
          <a:lstStyle/>
          <a:p>
            <a:r>
              <a:rPr lang="it-IT" dirty="0" smtClean="0">
                <a:solidFill>
                  <a:srgbClr val="000000"/>
                </a:solidFill>
              </a:rPr>
              <a:t>5/6</a:t>
            </a:r>
            <a:endParaRPr lang="it-IT" dirty="0">
              <a:solidFill>
                <a:srgbClr val="000000"/>
              </a:solidFill>
            </a:endParaRPr>
          </a:p>
        </p:txBody>
      </p:sp>
      <p:grpSp>
        <p:nvGrpSpPr>
          <p:cNvPr id="13" name="Group 14"/>
          <p:cNvGrpSpPr>
            <a:grpSpLocks noChangeAspect="1"/>
          </p:cNvGrpSpPr>
          <p:nvPr/>
        </p:nvGrpSpPr>
        <p:grpSpPr bwMode="auto">
          <a:xfrm>
            <a:off x="433388" y="2924944"/>
            <a:ext cx="382587" cy="488950"/>
            <a:chOff x="174" y="1819"/>
            <a:chExt cx="302" cy="386"/>
          </a:xfrm>
        </p:grpSpPr>
        <p:sp>
          <p:nvSpPr>
            <p:cNvPr id="14" name="Oval 15"/>
            <p:cNvSpPr>
              <a:spLocks noChangeAspect="1" noChangeArrowheads="1"/>
            </p:cNvSpPr>
            <p:nvPr/>
          </p:nvSpPr>
          <p:spPr bwMode="auto">
            <a:xfrm>
              <a:off x="185"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5" name="Oval 16"/>
            <p:cNvSpPr>
              <a:spLocks noChangeAspect="1" noChangeArrowheads="1"/>
            </p:cNvSpPr>
            <p:nvPr/>
          </p:nvSpPr>
          <p:spPr bwMode="auto">
            <a:xfrm>
              <a:off x="343"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6" name="AutoShape 17"/>
            <p:cNvSpPr>
              <a:spLocks noChangeAspect="1" noChangeArrowheads="1"/>
            </p:cNvSpPr>
            <p:nvPr/>
          </p:nvSpPr>
          <p:spPr bwMode="auto">
            <a:xfrm>
              <a:off x="174" y="2028"/>
              <a:ext cx="302" cy="17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7" name="Line 18"/>
            <p:cNvSpPr>
              <a:spLocks noChangeAspect="1" noChangeShapeType="1"/>
            </p:cNvSpPr>
            <p:nvPr/>
          </p:nvSpPr>
          <p:spPr bwMode="auto">
            <a:xfrm>
              <a:off x="330" y="1948"/>
              <a:ext cx="0" cy="59"/>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18" name="CasellaDiTesto 17"/>
          <p:cNvSpPr txBox="1"/>
          <p:nvPr/>
        </p:nvSpPr>
        <p:spPr>
          <a:xfrm>
            <a:off x="1331640" y="3707740"/>
            <a:ext cx="595047" cy="369332"/>
          </a:xfrm>
          <a:prstGeom prst="rect">
            <a:avLst/>
          </a:prstGeom>
          <a:noFill/>
        </p:spPr>
        <p:txBody>
          <a:bodyPr wrap="none" rtlCol="0">
            <a:spAutoFit/>
          </a:bodyPr>
          <a:lstStyle/>
          <a:p>
            <a:r>
              <a:rPr lang="it-IT" dirty="0" smtClean="0">
                <a:solidFill>
                  <a:srgbClr val="000000"/>
                </a:solidFill>
              </a:rPr>
              <a:t>5 - -</a:t>
            </a:r>
            <a:endParaRPr lang="it-IT" dirty="0">
              <a:solidFill>
                <a:srgbClr val="000000"/>
              </a:solidFill>
            </a:endParaRPr>
          </a:p>
        </p:txBody>
      </p:sp>
    </p:spTree>
    <p:extLst>
      <p:ext uri="{BB962C8B-B14F-4D97-AF65-F5344CB8AC3E}">
        <p14:creationId xmlns:p14="http://schemas.microsoft.com/office/powerpoint/2010/main" val="3548574872"/>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304800" y="762000"/>
            <a:ext cx="58913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dirty="0">
                <a:latin typeface="Trebuchet MS" charset="0"/>
              </a:rPr>
              <a:t>IGIENE AMBIENTALE - Indagine clienti </a:t>
            </a:r>
            <a:r>
              <a:rPr lang="it-IT" sz="1600" dirty="0" smtClean="0">
                <a:latin typeface="Trebuchet MS" charset="0"/>
              </a:rPr>
              <a:t>non domestici </a:t>
            </a:r>
            <a:r>
              <a:rPr lang="it-IT" sz="1600" dirty="0">
                <a:latin typeface="Trebuchet MS" charset="0"/>
              </a:rPr>
              <a:t>di Fano</a:t>
            </a:r>
          </a:p>
        </p:txBody>
      </p:sp>
      <p:sp>
        <p:nvSpPr>
          <p:cNvPr id="3" name="Text Box 2"/>
          <p:cNvSpPr txBox="1">
            <a:spLocks noChangeArrowheads="1"/>
          </p:cNvSpPr>
          <p:nvPr/>
        </p:nvSpPr>
        <p:spPr bwMode="auto">
          <a:xfrm>
            <a:off x="0" y="1124744"/>
            <a:ext cx="8991600" cy="366713"/>
          </a:xfrm>
          <a:prstGeom prst="rect">
            <a:avLst/>
          </a:prstGeom>
          <a:solidFill>
            <a:srgbClr val="B7B7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000000"/>
                  </a:outerShdw>
                </a:effectLst>
                <a:latin typeface="Verdana" charset="0"/>
                <a:cs typeface="Times New Roman" charset="0"/>
              </a:rPr>
              <a:t>Raccolta domiciliare </a:t>
            </a:r>
            <a:r>
              <a:rPr lang="it-IT" dirty="0" smtClean="0">
                <a:solidFill>
                  <a:srgbClr val="FF0000"/>
                </a:solidFill>
                <a:effectLst>
                  <a:outerShdw blurRad="38100" dist="38100" dir="2700000" algn="tl">
                    <a:srgbClr val="000000"/>
                  </a:outerShdw>
                </a:effectLst>
                <a:latin typeface="Verdana" charset="0"/>
                <a:cs typeface="Times New Roman" charset="0"/>
              </a:rPr>
              <a:t>differenziata - </a:t>
            </a:r>
            <a:r>
              <a:rPr lang="it-IT" dirty="0">
                <a:solidFill>
                  <a:srgbClr val="FF0000"/>
                </a:solidFill>
                <a:effectLst>
                  <a:outerShdw blurRad="38100" dist="38100" dir="2700000" algn="tl">
                    <a:srgbClr val="000000"/>
                  </a:outerShdw>
                </a:effectLst>
                <a:latin typeface="Verdana" charset="0"/>
                <a:cs typeface="Times New Roman" charset="0"/>
              </a:rPr>
              <a:t>clienti NON domestici</a:t>
            </a:r>
            <a:endParaRPr lang="it-IT" sz="1400" dirty="0">
              <a:solidFill>
                <a:schemeClr val="bg2"/>
              </a:solidFill>
              <a:effectLst>
                <a:outerShdw blurRad="38100" dist="38100" dir="2700000" algn="tl">
                  <a:srgbClr val="FFFFFF"/>
                </a:outerShdw>
              </a:effectLst>
              <a:latin typeface="Verdana" charset="0"/>
              <a:cs typeface="Times New Roman" charset="0"/>
            </a:endParaRPr>
          </a:p>
        </p:txBody>
      </p:sp>
      <p:sp>
        <p:nvSpPr>
          <p:cNvPr id="4" name="CasellaDiTesto 3"/>
          <p:cNvSpPr txBox="1"/>
          <p:nvPr/>
        </p:nvSpPr>
        <p:spPr>
          <a:xfrm>
            <a:off x="17229" y="1628800"/>
            <a:ext cx="9019268" cy="923330"/>
          </a:xfrm>
          <a:prstGeom prst="rect">
            <a:avLst/>
          </a:prstGeom>
          <a:noFill/>
        </p:spPr>
        <p:txBody>
          <a:bodyPr wrap="square" rtlCol="0">
            <a:spAutoFit/>
          </a:bodyPr>
          <a:lstStyle/>
          <a:p>
            <a:r>
              <a:rPr lang="it-IT" dirty="0" smtClean="0">
                <a:solidFill>
                  <a:schemeClr val="bg2"/>
                </a:solidFill>
              </a:rPr>
              <a:t>Solo il 55,6% dei clienti non domestici è a conoscenza </a:t>
            </a:r>
            <a:r>
              <a:rPr lang="it-IT" b="0" dirty="0" smtClean="0">
                <a:solidFill>
                  <a:schemeClr val="bg2"/>
                </a:solidFill>
              </a:rPr>
              <a:t>dei servizi domiciliari attivabili, in netto calo rispetto al 81,7% del 2012 (</a:t>
            </a:r>
            <a:r>
              <a:rPr lang="it-IT" dirty="0" smtClean="0">
                <a:solidFill>
                  <a:schemeClr val="bg2"/>
                </a:solidFill>
              </a:rPr>
              <a:t>si torna ai livelli critici del 2010, </a:t>
            </a:r>
            <a:r>
              <a:rPr lang="it-IT" b="0" dirty="0" smtClean="0">
                <a:solidFill>
                  <a:schemeClr val="bg2"/>
                </a:solidFill>
              </a:rPr>
              <a:t>quando era stata segnalata una criticità al riguardo dell’informazione ai clienti: 54,4%)</a:t>
            </a:r>
            <a:endParaRPr lang="it-IT" b="0" dirty="0">
              <a:solidFill>
                <a:schemeClr val="bg2"/>
              </a:solidFill>
            </a:endParaRPr>
          </a:p>
        </p:txBody>
      </p:sp>
      <p:sp>
        <p:nvSpPr>
          <p:cNvPr id="5" name="CasellaDiTesto 4"/>
          <p:cNvSpPr txBox="1"/>
          <p:nvPr/>
        </p:nvSpPr>
        <p:spPr>
          <a:xfrm>
            <a:off x="35496" y="2715885"/>
            <a:ext cx="9001000" cy="2862323"/>
          </a:xfrm>
          <a:prstGeom prst="rect">
            <a:avLst/>
          </a:prstGeom>
          <a:noFill/>
        </p:spPr>
        <p:txBody>
          <a:bodyPr wrap="square" rtlCol="0">
            <a:spAutoFit/>
          </a:bodyPr>
          <a:lstStyle/>
          <a:p>
            <a:r>
              <a:rPr lang="it-IT" dirty="0" smtClean="0">
                <a:solidFill>
                  <a:schemeClr val="bg2"/>
                </a:solidFill>
              </a:rPr>
              <a:t>Chi conosce i servizi domiciliari (soli 25 clienti ND), utilizza (i</a:t>
            </a:r>
            <a:r>
              <a:rPr lang="it-IT" b="0" dirty="0" smtClean="0">
                <a:solidFill>
                  <a:schemeClr val="bg2"/>
                </a:solidFill>
              </a:rPr>
              <a:t>n ordine di penetrazione del servizio):</a:t>
            </a:r>
          </a:p>
          <a:p>
            <a:endParaRPr lang="it-IT" b="0" dirty="0" smtClean="0">
              <a:solidFill>
                <a:schemeClr val="bg2"/>
              </a:solidFill>
            </a:endParaRPr>
          </a:p>
          <a:p>
            <a:pPr marL="285750" indent="-285750">
              <a:buFontTx/>
              <a:buChar char="-"/>
            </a:pPr>
            <a:r>
              <a:rPr lang="it-IT" b="0" dirty="0" smtClean="0">
                <a:solidFill>
                  <a:schemeClr val="bg2"/>
                </a:solidFill>
              </a:rPr>
              <a:t>La raccolta domiciliare della </a:t>
            </a:r>
            <a:r>
              <a:rPr lang="it-IT" dirty="0" smtClean="0">
                <a:solidFill>
                  <a:schemeClr val="bg2"/>
                </a:solidFill>
              </a:rPr>
              <a:t>carta per il </a:t>
            </a:r>
            <a:r>
              <a:rPr lang="it-IT" dirty="0">
                <a:solidFill>
                  <a:schemeClr val="bg2"/>
                </a:solidFill>
              </a:rPr>
              <a:t>65,4%* </a:t>
            </a:r>
            <a:r>
              <a:rPr lang="it-IT" dirty="0" smtClean="0">
                <a:solidFill>
                  <a:schemeClr val="bg2"/>
                </a:solidFill>
              </a:rPr>
              <a:t>(in calo rispetto al 73,3% del 2012) </a:t>
            </a:r>
          </a:p>
          <a:p>
            <a:pPr marL="285750" indent="-285750">
              <a:buFontTx/>
              <a:buChar char="-"/>
            </a:pPr>
            <a:r>
              <a:rPr lang="it-IT" b="0" dirty="0" smtClean="0">
                <a:solidFill>
                  <a:schemeClr val="bg2"/>
                </a:solidFill>
              </a:rPr>
              <a:t>La raccolta del </a:t>
            </a:r>
            <a:r>
              <a:rPr lang="it-IT" dirty="0" smtClean="0">
                <a:solidFill>
                  <a:schemeClr val="bg2"/>
                </a:solidFill>
              </a:rPr>
              <a:t>cartone per il 65,4% (in crescita rispetto al 48,3% del 2012)</a:t>
            </a:r>
          </a:p>
          <a:p>
            <a:pPr marL="285750" indent="-285750">
              <a:buFontTx/>
              <a:buChar char="-"/>
            </a:pPr>
            <a:r>
              <a:rPr lang="it-IT" b="0" dirty="0" smtClean="0">
                <a:solidFill>
                  <a:schemeClr val="bg2"/>
                </a:solidFill>
              </a:rPr>
              <a:t>La raccolta di </a:t>
            </a:r>
            <a:r>
              <a:rPr lang="it-IT" dirty="0" smtClean="0">
                <a:solidFill>
                  <a:schemeClr val="bg2"/>
                </a:solidFill>
              </a:rPr>
              <a:t>organico per il 50% (in crescita rispetto al 25% del 2012)</a:t>
            </a:r>
          </a:p>
          <a:p>
            <a:pPr marL="285750" indent="-285750">
              <a:buFontTx/>
              <a:buChar char="-"/>
            </a:pPr>
            <a:r>
              <a:rPr lang="it-IT" b="0" dirty="0" smtClean="0">
                <a:solidFill>
                  <a:schemeClr val="bg2"/>
                </a:solidFill>
              </a:rPr>
              <a:t>La raccolta del </a:t>
            </a:r>
            <a:r>
              <a:rPr lang="it-IT" dirty="0" smtClean="0">
                <a:solidFill>
                  <a:schemeClr val="bg2"/>
                </a:solidFill>
              </a:rPr>
              <a:t>vetro per il 19,2% (rispetto al 20% del 2012)</a:t>
            </a:r>
          </a:p>
          <a:p>
            <a:pPr marL="285750" indent="-285750">
              <a:buFontTx/>
              <a:buChar char="-"/>
            </a:pPr>
            <a:endParaRPr lang="it-IT" dirty="0" smtClean="0">
              <a:solidFill>
                <a:schemeClr val="bg2"/>
              </a:solidFill>
            </a:endParaRPr>
          </a:p>
          <a:p>
            <a:r>
              <a:rPr lang="it-IT" b="0" dirty="0" smtClean="0">
                <a:solidFill>
                  <a:schemeClr val="bg2"/>
                </a:solidFill>
              </a:rPr>
              <a:t>Il 15,4% di chi conosce il servizio non ne utilizza nessuno (contro il 3,3% del 2012).</a:t>
            </a:r>
            <a:endParaRPr lang="it-IT" b="0" dirty="0">
              <a:solidFill>
                <a:schemeClr val="bg2"/>
              </a:solidFill>
            </a:endParaRPr>
          </a:p>
        </p:txBody>
      </p:sp>
      <p:sp>
        <p:nvSpPr>
          <p:cNvPr id="6" name="CasellaDiTesto 5"/>
          <p:cNvSpPr txBox="1"/>
          <p:nvPr/>
        </p:nvSpPr>
        <p:spPr>
          <a:xfrm>
            <a:off x="35496" y="6546830"/>
            <a:ext cx="8147083" cy="338554"/>
          </a:xfrm>
          <a:prstGeom prst="rect">
            <a:avLst/>
          </a:prstGeom>
          <a:noFill/>
        </p:spPr>
        <p:txBody>
          <a:bodyPr wrap="square" rtlCol="0">
            <a:spAutoFit/>
          </a:bodyPr>
          <a:lstStyle/>
          <a:p>
            <a:r>
              <a:rPr lang="it-IT" sz="1600" dirty="0" smtClean="0">
                <a:solidFill>
                  <a:schemeClr val="accent2"/>
                </a:solidFill>
              </a:rPr>
              <a:t>* Le % si riferiscono alle risposte valide dell’intero campione dei non domestici</a:t>
            </a:r>
            <a:endParaRPr lang="it-IT" sz="1600" dirty="0">
              <a:solidFill>
                <a:schemeClr val="accent2"/>
              </a:solidFill>
            </a:endParaRPr>
          </a:p>
        </p:txBody>
      </p:sp>
      <p:sp>
        <p:nvSpPr>
          <p:cNvPr id="7" name="CasellaDiTesto 6"/>
          <p:cNvSpPr txBox="1"/>
          <p:nvPr/>
        </p:nvSpPr>
        <p:spPr>
          <a:xfrm>
            <a:off x="112889" y="5723964"/>
            <a:ext cx="8707583" cy="646331"/>
          </a:xfrm>
          <a:prstGeom prst="rect">
            <a:avLst/>
          </a:prstGeom>
          <a:noFill/>
        </p:spPr>
        <p:txBody>
          <a:bodyPr wrap="square" rtlCol="0">
            <a:spAutoFit/>
          </a:bodyPr>
          <a:lstStyle/>
          <a:p>
            <a:r>
              <a:rPr lang="it-IT" dirty="0" smtClean="0">
                <a:solidFill>
                  <a:srgbClr val="000000"/>
                </a:solidFill>
              </a:rPr>
              <a:t>Si rileva la necessità di presidiare maggiormente l’informazione sull’esistenza di tali servizi</a:t>
            </a:r>
            <a:endParaRPr lang="it-IT" dirty="0">
              <a:solidFill>
                <a:srgbClr val="000000"/>
              </a:solidFill>
            </a:endParaRPr>
          </a:p>
        </p:txBody>
      </p:sp>
    </p:spTree>
    <p:extLst>
      <p:ext uri="{BB962C8B-B14F-4D97-AF65-F5344CB8AC3E}">
        <p14:creationId xmlns:p14="http://schemas.microsoft.com/office/powerpoint/2010/main" val="3466076618"/>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Text Box 3"/>
          <p:cNvSpPr txBox="1">
            <a:spLocks/>
          </p:cNvSpPr>
          <p:nvPr/>
        </p:nvSpPr>
        <p:spPr bwMode="auto">
          <a:xfrm>
            <a:off x="228600" y="1500188"/>
            <a:ext cx="5486400" cy="4124206"/>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862013">
              <a:tabLst>
                <a:tab pos="790575" algn="l"/>
              </a:tabLst>
              <a:defRPr>
                <a:solidFill>
                  <a:schemeClr val="tx1"/>
                </a:solidFill>
                <a:latin typeface="Arial" charset="0"/>
                <a:ea typeface="ＭＳ Ｐゴシック" charset="0"/>
              </a:defRPr>
            </a:lvl1pPr>
            <a:lvl2pPr defTabSz="862013">
              <a:tabLst>
                <a:tab pos="790575" algn="l"/>
              </a:tabLst>
              <a:defRPr>
                <a:solidFill>
                  <a:schemeClr val="tx1"/>
                </a:solidFill>
                <a:latin typeface="Arial" charset="0"/>
                <a:ea typeface="ＭＳ Ｐゴシック" charset="0"/>
              </a:defRPr>
            </a:lvl2pPr>
            <a:lvl3pPr defTabSz="862013">
              <a:tabLst>
                <a:tab pos="790575" algn="l"/>
              </a:tabLst>
              <a:defRPr>
                <a:solidFill>
                  <a:schemeClr val="tx1"/>
                </a:solidFill>
                <a:latin typeface="Arial" charset="0"/>
                <a:ea typeface="ＭＳ Ｐゴシック" charset="0"/>
              </a:defRPr>
            </a:lvl3pPr>
            <a:lvl4pPr defTabSz="862013">
              <a:tabLst>
                <a:tab pos="790575" algn="l"/>
              </a:tabLst>
              <a:defRPr>
                <a:solidFill>
                  <a:schemeClr val="tx1"/>
                </a:solidFill>
                <a:latin typeface="Arial" charset="0"/>
                <a:ea typeface="ＭＳ Ｐゴシック" charset="0"/>
              </a:defRPr>
            </a:lvl4pPr>
            <a:lvl5pPr defTabSz="862013">
              <a:tabLst>
                <a:tab pos="790575" algn="l"/>
              </a:tabLst>
              <a:defRPr>
                <a:solidFill>
                  <a:schemeClr val="tx1"/>
                </a:solidFill>
                <a:latin typeface="Arial" charset="0"/>
                <a:ea typeface="ＭＳ Ｐゴシック" charset="0"/>
              </a:defRPr>
            </a:lvl5pPr>
            <a:lvl6pPr defTabSz="862013" fontAlgn="base">
              <a:spcBef>
                <a:spcPct val="0"/>
              </a:spcBef>
              <a:spcAft>
                <a:spcPct val="0"/>
              </a:spcAft>
              <a:tabLst>
                <a:tab pos="790575" algn="l"/>
              </a:tabLst>
              <a:defRPr>
                <a:solidFill>
                  <a:schemeClr val="tx1"/>
                </a:solidFill>
                <a:latin typeface="Arial" charset="0"/>
                <a:ea typeface="ＭＳ Ｐゴシック" charset="0"/>
              </a:defRPr>
            </a:lvl6pPr>
            <a:lvl7pPr defTabSz="862013" fontAlgn="base">
              <a:spcBef>
                <a:spcPct val="0"/>
              </a:spcBef>
              <a:spcAft>
                <a:spcPct val="0"/>
              </a:spcAft>
              <a:tabLst>
                <a:tab pos="790575" algn="l"/>
              </a:tabLst>
              <a:defRPr>
                <a:solidFill>
                  <a:schemeClr val="tx1"/>
                </a:solidFill>
                <a:latin typeface="Arial" charset="0"/>
                <a:ea typeface="ＭＳ Ｐゴシック" charset="0"/>
              </a:defRPr>
            </a:lvl7pPr>
            <a:lvl8pPr defTabSz="862013" fontAlgn="base">
              <a:spcBef>
                <a:spcPct val="0"/>
              </a:spcBef>
              <a:spcAft>
                <a:spcPct val="0"/>
              </a:spcAft>
              <a:tabLst>
                <a:tab pos="790575" algn="l"/>
              </a:tabLst>
              <a:defRPr>
                <a:solidFill>
                  <a:schemeClr val="tx1"/>
                </a:solidFill>
                <a:latin typeface="Arial" charset="0"/>
                <a:ea typeface="ＭＳ Ｐゴシック" charset="0"/>
              </a:defRPr>
            </a:lvl8pPr>
            <a:lvl9pPr defTabSz="862013" fontAlgn="base">
              <a:spcBef>
                <a:spcPct val="0"/>
              </a:spcBef>
              <a:spcAft>
                <a:spcPct val="0"/>
              </a:spcAft>
              <a:tabLst>
                <a:tab pos="790575" algn="l"/>
              </a:tabLst>
              <a:defRPr>
                <a:solidFill>
                  <a:schemeClr val="tx1"/>
                </a:solidFill>
                <a:latin typeface="Arial" charset="0"/>
                <a:ea typeface="ＭＳ Ｐゴシック" charset="0"/>
              </a:defRPr>
            </a:lvl9pPr>
          </a:lstStyle>
          <a:p>
            <a:pPr eaLnBrk="0" hangingPunct="0"/>
            <a:r>
              <a:rPr lang="it-IT" sz="2200" dirty="0">
                <a:solidFill>
                  <a:srgbClr val="000000"/>
                </a:solidFill>
                <a:latin typeface="Trebuchet MS" charset="0"/>
              </a:rPr>
              <a:t>Gruppo di ricerca</a:t>
            </a:r>
          </a:p>
          <a:p>
            <a:pPr eaLnBrk="0" hangingPunct="0"/>
            <a:endParaRPr lang="it-IT" sz="1600" b="0" dirty="0">
              <a:solidFill>
                <a:srgbClr val="000000"/>
              </a:solidFill>
              <a:latin typeface="Trebuchet MS" charset="0"/>
            </a:endParaRPr>
          </a:p>
          <a:p>
            <a:pPr eaLnBrk="0" hangingPunct="0"/>
            <a:r>
              <a:rPr lang="it-IT" sz="1600" b="0" dirty="0">
                <a:solidFill>
                  <a:srgbClr val="000000"/>
                </a:solidFill>
                <a:latin typeface="Trebuchet MS" charset="0"/>
              </a:rPr>
              <a:t>Roberta Bartoletti </a:t>
            </a:r>
          </a:p>
          <a:p>
            <a:pPr eaLnBrk="0" hangingPunct="0"/>
            <a:r>
              <a:rPr lang="it-IT" sz="1600" b="0" dirty="0" smtClean="0">
                <a:solidFill>
                  <a:srgbClr val="000000"/>
                </a:solidFill>
                <a:latin typeface="Trebuchet MS" charset="0"/>
              </a:rPr>
              <a:t>Coordinamento, </a:t>
            </a:r>
            <a:r>
              <a:rPr lang="it-IT" sz="1600" b="0" dirty="0">
                <a:solidFill>
                  <a:srgbClr val="000000"/>
                </a:solidFill>
                <a:latin typeface="Trebuchet MS" charset="0"/>
              </a:rPr>
              <a:t>analisi dei dati e report di </a:t>
            </a:r>
            <a:r>
              <a:rPr lang="it-IT" sz="1600" b="0" dirty="0" smtClean="0">
                <a:solidFill>
                  <a:srgbClr val="000000"/>
                </a:solidFill>
                <a:latin typeface="Trebuchet MS" charset="0"/>
              </a:rPr>
              <a:t>ricerca</a:t>
            </a:r>
          </a:p>
          <a:p>
            <a:pPr eaLnBrk="0" hangingPunct="0"/>
            <a:endParaRPr lang="it-IT" sz="1600" b="0" dirty="0">
              <a:solidFill>
                <a:srgbClr val="000000"/>
              </a:solidFill>
              <a:latin typeface="Trebuchet MS" charset="0"/>
            </a:endParaRPr>
          </a:p>
          <a:p>
            <a:pPr eaLnBrk="0" hangingPunct="0"/>
            <a:r>
              <a:rPr lang="it-IT" sz="1600" b="0" dirty="0" smtClean="0">
                <a:solidFill>
                  <a:srgbClr val="000000"/>
                </a:solidFill>
                <a:latin typeface="Trebuchet MS" charset="0"/>
              </a:rPr>
              <a:t>Lella Mazzoli</a:t>
            </a:r>
          </a:p>
          <a:p>
            <a:pPr eaLnBrk="0" hangingPunct="0"/>
            <a:r>
              <a:rPr lang="it-IT" sz="1600" b="0" dirty="0" smtClean="0">
                <a:solidFill>
                  <a:srgbClr val="000000"/>
                </a:solidFill>
                <a:latin typeface="Trebuchet MS" charset="0"/>
              </a:rPr>
              <a:t>Strategie di comunicazione</a:t>
            </a:r>
            <a:endParaRPr lang="it-IT" sz="1600" b="0" dirty="0">
              <a:solidFill>
                <a:srgbClr val="000000"/>
              </a:solidFill>
              <a:latin typeface="Trebuchet MS" charset="0"/>
            </a:endParaRPr>
          </a:p>
          <a:p>
            <a:pPr eaLnBrk="0" hangingPunct="0"/>
            <a:endParaRPr lang="it-IT" sz="1600" b="0" dirty="0">
              <a:solidFill>
                <a:srgbClr val="000000"/>
              </a:solidFill>
              <a:latin typeface="Trebuchet MS" charset="0"/>
            </a:endParaRPr>
          </a:p>
          <a:p>
            <a:pPr eaLnBrk="0" hangingPunct="0"/>
            <a:r>
              <a:rPr lang="it-IT" sz="1600" b="0" dirty="0">
                <a:solidFill>
                  <a:srgbClr val="000000"/>
                </a:solidFill>
                <a:latin typeface="Trebuchet MS" charset="0"/>
              </a:rPr>
              <a:t>Giovanni Boccia Artieri</a:t>
            </a:r>
          </a:p>
          <a:p>
            <a:pPr eaLnBrk="0" hangingPunct="0"/>
            <a:r>
              <a:rPr lang="it-IT" sz="1600" b="0" dirty="0">
                <a:solidFill>
                  <a:srgbClr val="000000"/>
                </a:solidFill>
                <a:latin typeface="Trebuchet MS" charset="0"/>
              </a:rPr>
              <a:t>Analisi dei dati e report di ricerca</a:t>
            </a:r>
          </a:p>
          <a:p>
            <a:pPr eaLnBrk="0" hangingPunct="0"/>
            <a:endParaRPr lang="it-IT" sz="1600" b="0" dirty="0">
              <a:solidFill>
                <a:srgbClr val="000000"/>
              </a:solidFill>
              <a:latin typeface="Trebuchet MS" charset="0"/>
            </a:endParaRPr>
          </a:p>
          <a:p>
            <a:pPr eaLnBrk="0" hangingPunct="0"/>
            <a:r>
              <a:rPr lang="it-IT" sz="1600" b="0" dirty="0">
                <a:solidFill>
                  <a:srgbClr val="000000"/>
                </a:solidFill>
                <a:latin typeface="Trebuchet MS" charset="0"/>
              </a:rPr>
              <a:t>Guido Capanna </a:t>
            </a:r>
            <a:r>
              <a:rPr lang="it-IT" sz="1600" b="0" dirty="0" err="1">
                <a:solidFill>
                  <a:srgbClr val="000000"/>
                </a:solidFill>
                <a:latin typeface="Trebuchet MS" charset="0"/>
              </a:rPr>
              <a:t>Piscé</a:t>
            </a:r>
            <a:endParaRPr lang="it-IT" sz="1600" b="0" dirty="0">
              <a:solidFill>
                <a:srgbClr val="000000"/>
              </a:solidFill>
              <a:latin typeface="Trebuchet MS" charset="0"/>
            </a:endParaRPr>
          </a:p>
          <a:p>
            <a:pPr eaLnBrk="0" hangingPunct="0"/>
            <a:r>
              <a:rPr lang="it-IT" sz="1600" b="0" dirty="0" smtClean="0">
                <a:solidFill>
                  <a:srgbClr val="000000"/>
                </a:solidFill>
                <a:latin typeface="Trebuchet MS" charset="0"/>
              </a:rPr>
              <a:t>Campionamento</a:t>
            </a:r>
          </a:p>
          <a:p>
            <a:pPr eaLnBrk="0" hangingPunct="0"/>
            <a:endParaRPr lang="it-IT" sz="1600" b="0" dirty="0">
              <a:solidFill>
                <a:srgbClr val="000000"/>
              </a:solidFill>
              <a:latin typeface="Trebuchet MS" charset="0"/>
            </a:endParaRPr>
          </a:p>
          <a:p>
            <a:pPr eaLnBrk="0" hangingPunct="0"/>
            <a:r>
              <a:rPr lang="it-IT" sz="1600" b="0" dirty="0" smtClean="0">
                <a:solidFill>
                  <a:srgbClr val="000000"/>
                </a:solidFill>
                <a:latin typeface="Trebuchet MS" charset="0"/>
              </a:rPr>
              <a:t>Lorenzo Giannini</a:t>
            </a:r>
            <a:endParaRPr lang="it-IT" sz="1600" b="0" dirty="0">
              <a:solidFill>
                <a:srgbClr val="000000"/>
              </a:solidFill>
              <a:latin typeface="Trebuchet MS" charset="0"/>
            </a:endParaRPr>
          </a:p>
          <a:p>
            <a:pPr eaLnBrk="0" hangingPunct="0"/>
            <a:r>
              <a:rPr lang="it-IT" sz="1600" b="0" dirty="0">
                <a:solidFill>
                  <a:srgbClr val="000000"/>
                </a:solidFill>
                <a:latin typeface="Trebuchet MS" charset="0"/>
              </a:rPr>
              <a:t>Immissione ed </a:t>
            </a:r>
            <a:r>
              <a:rPr lang="it-IT" sz="1600" b="0" dirty="0" smtClean="0">
                <a:solidFill>
                  <a:srgbClr val="000000"/>
                </a:solidFill>
                <a:latin typeface="Trebuchet MS" charset="0"/>
              </a:rPr>
              <a:t>elaborazione statistica </a:t>
            </a:r>
            <a:r>
              <a:rPr lang="it-IT" sz="1600" b="0" dirty="0">
                <a:solidFill>
                  <a:srgbClr val="000000"/>
                </a:solidFill>
                <a:latin typeface="Trebuchet MS" charset="0"/>
              </a:rPr>
              <a:t>dei dati</a:t>
            </a:r>
          </a:p>
        </p:txBody>
      </p:sp>
      <p:sp>
        <p:nvSpPr>
          <p:cNvPr id="372741" name="Rectangle 5"/>
          <p:cNvSpPr>
            <a:spLocks/>
          </p:cNvSpPr>
          <p:nvPr/>
        </p:nvSpPr>
        <p:spPr bwMode="auto">
          <a:xfrm>
            <a:off x="7308850" y="6480175"/>
            <a:ext cx="838200" cy="3968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62013" eaLnBrk="0" hangingPunct="0">
              <a:tabLst>
                <a:tab pos="790575" algn="l"/>
              </a:tabLst>
            </a:pPr>
            <a:r>
              <a:rPr lang="it-IT" sz="1000" b="0">
                <a:solidFill>
                  <a:srgbClr val="000000"/>
                </a:solidFill>
                <a:latin typeface="Gill Sans" charset="0"/>
              </a:rPr>
              <a:t>Direttore</a:t>
            </a:r>
          </a:p>
          <a:p>
            <a:pPr defTabSz="862013" eaLnBrk="0" hangingPunct="0">
              <a:tabLst>
                <a:tab pos="790575" algn="l"/>
              </a:tabLst>
            </a:pPr>
            <a:r>
              <a:rPr lang="it-IT" sz="1000" b="0">
                <a:solidFill>
                  <a:srgbClr val="000000"/>
                </a:solidFill>
                <a:latin typeface="Gill Sans" charset="0"/>
              </a:rPr>
              <a:t>Lella Mazzoli</a:t>
            </a:r>
          </a:p>
        </p:txBody>
      </p:sp>
      <p:sp>
        <p:nvSpPr>
          <p:cNvPr id="372745" name="Rectangle 9"/>
          <p:cNvSpPr>
            <a:spLocks noChangeArrowheads="1"/>
          </p:cNvSpPr>
          <p:nvPr/>
        </p:nvSpPr>
        <p:spPr bwMode="auto">
          <a:xfrm>
            <a:off x="4860925" y="1508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it-IT" b="0"/>
          </a:p>
        </p:txBody>
      </p:sp>
      <p:pic>
        <p:nvPicPr>
          <p:cNvPr id="6" name="Immagine 5" descr="discum.ong-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6" y="5877272"/>
            <a:ext cx="3419872" cy="91115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0" y="1447800"/>
            <a:ext cx="8991600" cy="366713"/>
          </a:xfrm>
          <a:prstGeom prst="rect">
            <a:avLst/>
          </a:prstGeom>
          <a:solidFill>
            <a:srgbClr val="B7B7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000000"/>
                  </a:outerShdw>
                </a:effectLst>
                <a:latin typeface="Verdana" charset="0"/>
                <a:cs typeface="Times New Roman" charset="0"/>
              </a:rPr>
              <a:t>Raccolta domiciliare della </a:t>
            </a:r>
            <a:r>
              <a:rPr lang="it-IT" dirty="0" smtClean="0">
                <a:solidFill>
                  <a:srgbClr val="FF0000"/>
                </a:solidFill>
                <a:effectLst>
                  <a:outerShdw blurRad="38100" dist="38100" dir="2700000" algn="tl">
                    <a:srgbClr val="000000"/>
                  </a:outerShdw>
                </a:effectLst>
                <a:latin typeface="Verdana" charset="0"/>
                <a:cs typeface="Times New Roman" charset="0"/>
              </a:rPr>
              <a:t>carta/ cartone </a:t>
            </a:r>
            <a:r>
              <a:rPr lang="it-IT" dirty="0">
                <a:solidFill>
                  <a:srgbClr val="FF0000"/>
                </a:solidFill>
                <a:effectLst>
                  <a:outerShdw blurRad="38100" dist="38100" dir="2700000" algn="tl">
                    <a:srgbClr val="000000"/>
                  </a:outerShdw>
                </a:effectLst>
                <a:latin typeface="Verdana" charset="0"/>
                <a:cs typeface="Times New Roman" charset="0"/>
              </a:rPr>
              <a:t>- clienti NON domestici</a:t>
            </a:r>
            <a:endParaRPr lang="it-IT" sz="1400" dirty="0">
              <a:solidFill>
                <a:schemeClr val="bg2"/>
              </a:solidFill>
              <a:effectLst>
                <a:outerShdw blurRad="38100" dist="38100" dir="2700000" algn="tl">
                  <a:srgbClr val="FFFFFF"/>
                </a:outerShdw>
              </a:effectLst>
              <a:latin typeface="Verdana" charset="0"/>
              <a:cs typeface="Times New Roman" charset="0"/>
            </a:endParaRPr>
          </a:p>
        </p:txBody>
      </p:sp>
      <p:sp>
        <p:nvSpPr>
          <p:cNvPr id="211971" name="Text Box 3"/>
          <p:cNvSpPr txBox="1">
            <a:spLocks noChangeArrowheads="1"/>
          </p:cNvSpPr>
          <p:nvPr/>
        </p:nvSpPr>
        <p:spPr bwMode="auto">
          <a:xfrm>
            <a:off x="930275" y="3427413"/>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2"/>
                </a:solidFill>
                <a:effectLst>
                  <a:outerShdw blurRad="38100" dist="38100" dir="2700000" algn="tl">
                    <a:srgbClr val="DDDDDD"/>
                  </a:outerShdw>
                </a:effectLst>
                <a:latin typeface="Verdana" charset="0"/>
              </a:rPr>
              <a:t>6/7</a:t>
            </a:r>
          </a:p>
        </p:txBody>
      </p:sp>
      <p:sp>
        <p:nvSpPr>
          <p:cNvPr id="211973" name="Rectangle 5"/>
          <p:cNvSpPr>
            <a:spLocks noChangeArrowheads="1"/>
          </p:cNvSpPr>
          <p:nvPr/>
        </p:nvSpPr>
        <p:spPr bwMode="auto">
          <a:xfrm>
            <a:off x="2514600" y="2895600"/>
            <a:ext cx="586570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it-IT" sz="1400" b="0" dirty="0" smtClean="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Orario raccolta:                         6,48     (72,5</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soddisfatti) </a:t>
            </a: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Informazione raccolta : </a:t>
            </a:r>
            <a:r>
              <a:rPr lang="it-IT" sz="1400" b="0" dirty="0" smtClean="0">
                <a:solidFill>
                  <a:schemeClr val="bg2"/>
                </a:solidFill>
                <a:effectLst>
                  <a:outerShdw blurRad="38100" dist="38100" dir="2700000" algn="tl">
                    <a:srgbClr val="DDDDDD"/>
                  </a:outerShdw>
                </a:effectLst>
                <a:latin typeface="Verdana" charset="0"/>
              </a:rPr>
              <a:t>             6,45     (</a:t>
            </a:r>
            <a:r>
              <a:rPr lang="it-IT" sz="1400" b="0" dirty="0">
                <a:solidFill>
                  <a:schemeClr val="bg2"/>
                </a:solidFill>
                <a:effectLst>
                  <a:outerShdw blurRad="38100" dist="38100" dir="2700000" algn="tl">
                    <a:srgbClr val="DDDDDD"/>
                  </a:outerShdw>
                </a:effectLst>
                <a:latin typeface="Verdana" charset="0"/>
              </a:rPr>
              <a:t>76,3</a:t>
            </a:r>
            <a:r>
              <a:rPr lang="it-IT" sz="1400" dirty="0">
                <a:solidFill>
                  <a:schemeClr val="bg2"/>
                </a:solidFill>
                <a:effectLst>
                  <a:outerShdw blurRad="38100" dist="38100" dir="2700000" algn="tl">
                    <a:srgbClr val="DDDDDD"/>
                  </a:outerShdw>
                </a:effectLst>
                <a:latin typeface="Verdana" charset="0"/>
              </a:rPr>
              <a:t>%</a:t>
            </a:r>
            <a:r>
              <a:rPr lang="it-IT" sz="1400" b="0" dirty="0">
                <a:solidFill>
                  <a:schemeClr val="bg2"/>
                </a:solidFill>
                <a:effectLst>
                  <a:outerShdw blurRad="38100" dist="38100" dir="2700000" algn="tl">
                    <a:srgbClr val="DDDDDD"/>
                  </a:outerShdw>
                </a:effectLst>
                <a:latin typeface="Verdana" charset="0"/>
              </a:rPr>
              <a:t> soddisfatti) </a:t>
            </a: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Dimensioni attrezzature </a:t>
            </a:r>
            <a:r>
              <a:rPr lang="it-IT" sz="1400" b="0" dirty="0">
                <a:solidFill>
                  <a:schemeClr val="bg2"/>
                </a:solidFill>
                <a:effectLst>
                  <a:outerShdw blurRad="38100" dist="38100" dir="2700000" algn="tl">
                    <a:srgbClr val="DDDDDD"/>
                  </a:outerShdw>
                </a:effectLst>
                <a:latin typeface="Verdana" charset="0"/>
              </a:rPr>
              <a:t>fornite: </a:t>
            </a:r>
            <a:r>
              <a:rPr lang="it-IT" sz="1400" b="0" dirty="0" smtClean="0">
                <a:solidFill>
                  <a:schemeClr val="bg2"/>
                </a:solidFill>
                <a:effectLst>
                  <a:outerShdw blurRad="38100" dist="38100" dir="2700000" algn="tl">
                    <a:srgbClr val="DDDDDD"/>
                  </a:outerShdw>
                </a:effectLst>
                <a:latin typeface="Verdana" charset="0"/>
              </a:rPr>
              <a:t> 6,32     (76,3</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soddisfatti</a:t>
            </a:r>
            <a:r>
              <a:rPr lang="it-IT" sz="1400" b="0" dirty="0" smtClean="0">
                <a:solidFill>
                  <a:schemeClr val="bg2"/>
                </a:solidFill>
                <a:effectLst>
                  <a:outerShdw blurRad="38100" dist="38100" dir="2700000" algn="tl">
                    <a:srgbClr val="DDDDDD"/>
                  </a:outerShdw>
                </a:effectLst>
                <a:latin typeface="Verdana" charset="0"/>
              </a:rPr>
              <a:t>) </a:t>
            </a:r>
          </a:p>
          <a:p>
            <a:pPr>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Frequenza raccolta: </a:t>
            </a:r>
            <a:r>
              <a:rPr lang="it-IT" sz="1400" b="0" dirty="0" smtClean="0">
                <a:solidFill>
                  <a:schemeClr val="bg2"/>
                </a:solidFill>
                <a:effectLst>
                  <a:outerShdw blurRad="38100" dist="38100" dir="2700000" algn="tl">
                    <a:srgbClr val="DDDDDD"/>
                  </a:outerShdw>
                </a:effectLst>
                <a:latin typeface="Verdana" charset="0"/>
              </a:rPr>
              <a:t>                   6,17      (61</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soddisfatti</a:t>
            </a:r>
            <a:r>
              <a:rPr lang="it-IT" sz="1400" b="0" dirty="0" smtClean="0">
                <a:solidFill>
                  <a:schemeClr val="bg2"/>
                </a:solidFill>
                <a:effectLst>
                  <a:outerShdw blurRad="38100" dist="38100" dir="2700000" algn="tl">
                    <a:srgbClr val="DDDDDD"/>
                  </a:outerShdw>
                </a:effectLst>
                <a:latin typeface="Verdana" charset="0"/>
              </a:rPr>
              <a:t>)</a:t>
            </a:r>
          </a:p>
          <a:p>
            <a:pPr>
              <a:buFont typeface="Monotype Sorts" charset="0"/>
              <a:buNone/>
            </a:pP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p:txBody>
      </p:sp>
      <p:sp>
        <p:nvSpPr>
          <p:cNvPr id="211974" name="AutoShape 6"/>
          <p:cNvSpPr>
            <a:spLocks noChangeArrowheads="1"/>
          </p:cNvSpPr>
          <p:nvPr/>
        </p:nvSpPr>
        <p:spPr bwMode="auto">
          <a:xfrm>
            <a:off x="1695450" y="3394075"/>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211975" name="Group 7"/>
          <p:cNvGrpSpPr>
            <a:grpSpLocks noChangeAspect="1"/>
          </p:cNvGrpSpPr>
          <p:nvPr/>
        </p:nvGrpSpPr>
        <p:grpSpPr bwMode="auto">
          <a:xfrm>
            <a:off x="276225" y="3381375"/>
            <a:ext cx="479425" cy="469900"/>
            <a:chOff x="1114" y="1888"/>
            <a:chExt cx="315" cy="309"/>
          </a:xfrm>
        </p:grpSpPr>
        <p:sp>
          <p:nvSpPr>
            <p:cNvPr id="211976" name="Oval 8"/>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1977" name="Oval 9"/>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1978" name="AutoShape 10"/>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1979" name="Line 11"/>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211981" name="Text Box 13"/>
          <p:cNvSpPr txBox="1">
            <a:spLocks noChangeArrowheads="1"/>
          </p:cNvSpPr>
          <p:nvPr/>
        </p:nvSpPr>
        <p:spPr bwMode="auto">
          <a:xfrm>
            <a:off x="152400" y="2057400"/>
            <a:ext cx="8382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3538" indent="-363538">
              <a:defRPr>
                <a:solidFill>
                  <a:schemeClr val="tx1"/>
                </a:solidFill>
                <a:latin typeface="Arial" charset="0"/>
                <a:ea typeface="ＭＳ Ｐゴシック" charset="0"/>
              </a:defRPr>
            </a:lvl1pPr>
            <a:lvl2pPr marL="5429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it-IT" sz="1400" b="0" dirty="0">
                <a:solidFill>
                  <a:schemeClr val="bg2"/>
                </a:solidFill>
                <a:effectLst>
                  <a:outerShdw blurRad="38100" dist="38100" dir="2700000" algn="tl">
                    <a:srgbClr val="DDDDDD"/>
                  </a:outerShdw>
                </a:effectLst>
                <a:latin typeface="Verdana" charset="0"/>
              </a:rPr>
              <a:t>I clienti NON domestici sono soddisfatti del </a:t>
            </a:r>
            <a:r>
              <a:rPr lang="it-IT" sz="1400" b="0" dirty="0" smtClean="0">
                <a:solidFill>
                  <a:schemeClr val="bg2"/>
                </a:solidFill>
                <a:effectLst>
                  <a:outerShdw blurRad="38100" dist="38100" dir="2700000" algn="tl">
                    <a:srgbClr val="DDDDDD"/>
                  </a:outerShdw>
                </a:effectLst>
                <a:latin typeface="Verdana" charset="0"/>
              </a:rPr>
              <a:t>servizio:</a:t>
            </a:r>
            <a:endParaRPr lang="it-IT" sz="1400" b="0" dirty="0">
              <a:solidFill>
                <a:schemeClr val="bg2"/>
              </a:solidFill>
              <a:effectLst>
                <a:outerShdw blurRad="38100" dist="38100" dir="2700000" algn="tl">
                  <a:srgbClr val="DDDDDD"/>
                </a:outerShdw>
              </a:effectLst>
              <a:latin typeface="Verdana" charset="0"/>
            </a:endParaRPr>
          </a:p>
        </p:txBody>
      </p:sp>
      <p:sp>
        <p:nvSpPr>
          <p:cNvPr id="211982" name="Rectangle 14"/>
          <p:cNvSpPr>
            <a:spLocks noChangeArrowheads="1"/>
          </p:cNvSpPr>
          <p:nvPr/>
        </p:nvSpPr>
        <p:spPr bwMode="auto">
          <a:xfrm>
            <a:off x="304800" y="762000"/>
            <a:ext cx="593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dirty="0">
                <a:latin typeface="Trebuchet MS" charset="0"/>
              </a:rPr>
              <a:t>IGIENE AMBIENTALE - Indagine clienti NON domestici di Fano</a:t>
            </a:r>
          </a:p>
        </p:txBody>
      </p:sp>
      <p:sp>
        <p:nvSpPr>
          <p:cNvPr id="2" name="CasellaDiTesto 1"/>
          <p:cNvSpPr txBox="1"/>
          <p:nvPr/>
        </p:nvSpPr>
        <p:spPr>
          <a:xfrm>
            <a:off x="211667" y="5023556"/>
            <a:ext cx="8608805" cy="800219"/>
          </a:xfrm>
          <a:prstGeom prst="rect">
            <a:avLst/>
          </a:prstGeom>
          <a:noFill/>
        </p:spPr>
        <p:txBody>
          <a:bodyPr wrap="square" rtlCol="0">
            <a:spAutoFit/>
          </a:bodyPr>
          <a:lstStyle/>
          <a:p>
            <a:r>
              <a:rPr lang="it-IT" sz="1400" b="0" dirty="0">
                <a:solidFill>
                  <a:schemeClr val="bg2"/>
                </a:solidFill>
                <a:effectLst>
                  <a:outerShdw blurRad="38100" dist="38100" dir="2700000" algn="tl">
                    <a:srgbClr val="DDDDDD"/>
                  </a:outerShdw>
                </a:effectLst>
                <a:latin typeface="Verdana" charset="0"/>
              </a:rPr>
              <a:t>Rispetto</a:t>
            </a:r>
            <a:r>
              <a:rPr lang="it-IT" dirty="0" smtClean="0">
                <a:solidFill>
                  <a:srgbClr val="000000"/>
                </a:solidFill>
              </a:rPr>
              <a:t> </a:t>
            </a:r>
            <a:r>
              <a:rPr lang="it-IT" sz="1400" b="0" dirty="0">
                <a:solidFill>
                  <a:schemeClr val="bg2"/>
                </a:solidFill>
                <a:effectLst>
                  <a:outerShdw blurRad="38100" dist="38100" dir="2700000" algn="tl">
                    <a:srgbClr val="DDDDDD"/>
                  </a:outerShdw>
                </a:effectLst>
                <a:latin typeface="Verdana" charset="0"/>
              </a:rPr>
              <a:t>al </a:t>
            </a:r>
            <a:r>
              <a:rPr lang="it-IT" sz="1400" b="0" dirty="0" smtClean="0">
                <a:solidFill>
                  <a:schemeClr val="bg2"/>
                </a:solidFill>
                <a:effectLst>
                  <a:outerShdw blurRad="38100" dist="38100" dir="2700000" algn="tl">
                    <a:srgbClr val="DDDDDD"/>
                  </a:outerShdw>
                </a:effectLst>
                <a:latin typeface="Verdana" charset="0"/>
              </a:rPr>
              <a:t>2012 sono peggiorate tutte le variabili, ma il servizio resta sostanzialmente apprezzato dai clienti non domestici. </a:t>
            </a:r>
          </a:p>
          <a:p>
            <a:r>
              <a:rPr lang="it-IT" sz="1400" b="0" dirty="0" smtClean="0">
                <a:solidFill>
                  <a:schemeClr val="bg2"/>
                </a:solidFill>
                <a:effectLst>
                  <a:outerShdw blurRad="38100" dist="38100" dir="2700000" algn="tl">
                    <a:srgbClr val="DDDDDD"/>
                  </a:outerShdw>
                </a:effectLst>
                <a:latin typeface="Verdana" charset="0"/>
              </a:rPr>
              <a:t>Migliora in termini relativi l’apprezzamento dell’informazione sulla raccolta.</a:t>
            </a:r>
            <a:endParaRPr lang="it-IT" sz="1400" b="0" dirty="0">
              <a:solidFill>
                <a:schemeClr val="bg2"/>
              </a:solidFill>
              <a:effectLst>
                <a:outerShdw blurRad="38100" dist="38100" dir="2700000" algn="tl">
                  <a:srgbClr val="DDDDDD"/>
                </a:outerShdw>
              </a:effectLst>
              <a:latin typeface="Verdana" charset="0"/>
            </a:endParaRPr>
          </a:p>
        </p:txBody>
      </p:sp>
      <p:sp>
        <p:nvSpPr>
          <p:cNvPr id="14" name="Text Box 12"/>
          <p:cNvSpPr txBox="1">
            <a:spLocks noChangeArrowheads="1"/>
          </p:cNvSpPr>
          <p:nvPr/>
        </p:nvSpPr>
        <p:spPr bwMode="auto">
          <a:xfrm>
            <a:off x="7267575" y="4509120"/>
            <a:ext cx="1876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en-US" dirty="0" err="1">
                <a:solidFill>
                  <a:srgbClr val="FF0000"/>
                </a:solidFill>
                <a:effectLst>
                  <a:outerShdw blurRad="38100" dist="38100" dir="2700000" algn="tl">
                    <a:srgbClr val="DDDDDD"/>
                  </a:outerShdw>
                </a:effectLst>
                <a:latin typeface="Verdana" charset="0"/>
              </a:rPr>
              <a:t>Soglia</a:t>
            </a:r>
            <a:r>
              <a:rPr lang="en-US" dirty="0">
                <a:solidFill>
                  <a:srgbClr val="FF0000"/>
                </a:solidFill>
                <a:effectLst>
                  <a:outerShdw blurRad="38100" dist="38100" dir="2700000" algn="tl">
                    <a:srgbClr val="DDDDDD"/>
                  </a:outerShdw>
                </a:effectLst>
                <a:latin typeface="Verdana" charset="0"/>
              </a:rPr>
              <a:t> </a:t>
            </a:r>
            <a:r>
              <a:rPr lang="en-US" dirty="0" err="1">
                <a:solidFill>
                  <a:srgbClr val="FF0000"/>
                </a:solidFill>
                <a:effectLst>
                  <a:outerShdw blurRad="38100" dist="38100" dir="2700000" algn="tl">
                    <a:srgbClr val="DDDDDD"/>
                  </a:outerShdw>
                </a:effectLst>
                <a:latin typeface="Verdana" charset="0"/>
              </a:rPr>
              <a:t>critica</a:t>
            </a:r>
            <a:endParaRPr lang="it-IT" dirty="0">
              <a:solidFill>
                <a:srgbClr val="FF0000"/>
              </a:solidFill>
              <a:effectLst>
                <a:outerShdw blurRad="38100" dist="38100" dir="2700000" algn="tl">
                  <a:srgbClr val="DDDDDD"/>
                </a:outerShdw>
              </a:effectLst>
              <a:latin typeface="Verdana" charset="0"/>
            </a:endParaRPr>
          </a:p>
        </p:txBody>
      </p:sp>
      <p:sp>
        <p:nvSpPr>
          <p:cNvPr id="15" name="Line 13"/>
          <p:cNvSpPr>
            <a:spLocks noChangeShapeType="1"/>
          </p:cNvSpPr>
          <p:nvPr/>
        </p:nvSpPr>
        <p:spPr bwMode="auto">
          <a:xfrm>
            <a:off x="0" y="4515792"/>
            <a:ext cx="914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4178517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0" y="1447800"/>
            <a:ext cx="8991600" cy="366713"/>
          </a:xfrm>
          <a:prstGeom prst="rect">
            <a:avLst/>
          </a:prstGeom>
          <a:solidFill>
            <a:srgbClr val="B7B7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000000"/>
                  </a:outerShdw>
                </a:effectLst>
                <a:latin typeface="Verdana" charset="0"/>
                <a:cs typeface="Times New Roman" charset="0"/>
              </a:rPr>
              <a:t>Raccolta domiciliare </a:t>
            </a:r>
            <a:r>
              <a:rPr lang="it-IT" dirty="0" smtClean="0">
                <a:solidFill>
                  <a:srgbClr val="FF0000"/>
                </a:solidFill>
                <a:effectLst>
                  <a:outerShdw blurRad="38100" dist="38100" dir="2700000" algn="tl">
                    <a:srgbClr val="000000"/>
                  </a:outerShdw>
                </a:effectLst>
                <a:latin typeface="Verdana" charset="0"/>
                <a:cs typeface="Times New Roman" charset="0"/>
              </a:rPr>
              <a:t>del vetro - </a:t>
            </a:r>
            <a:r>
              <a:rPr lang="it-IT" dirty="0">
                <a:solidFill>
                  <a:srgbClr val="FF0000"/>
                </a:solidFill>
                <a:effectLst>
                  <a:outerShdw blurRad="38100" dist="38100" dir="2700000" algn="tl">
                    <a:srgbClr val="000000"/>
                  </a:outerShdw>
                </a:effectLst>
                <a:latin typeface="Verdana" charset="0"/>
                <a:cs typeface="Times New Roman" charset="0"/>
              </a:rPr>
              <a:t>clienti NON domestici</a:t>
            </a:r>
            <a:endParaRPr lang="it-IT" sz="1400" dirty="0">
              <a:solidFill>
                <a:schemeClr val="bg2"/>
              </a:solidFill>
              <a:effectLst>
                <a:outerShdw blurRad="38100" dist="38100" dir="2700000" algn="tl">
                  <a:srgbClr val="FFFFFF"/>
                </a:outerShdw>
              </a:effectLst>
              <a:latin typeface="Verdana" charset="0"/>
              <a:cs typeface="Times New Roman" charset="0"/>
            </a:endParaRPr>
          </a:p>
        </p:txBody>
      </p:sp>
      <p:sp>
        <p:nvSpPr>
          <p:cNvPr id="211971" name="Text Box 3"/>
          <p:cNvSpPr txBox="1">
            <a:spLocks noChangeArrowheads="1"/>
          </p:cNvSpPr>
          <p:nvPr/>
        </p:nvSpPr>
        <p:spPr bwMode="auto">
          <a:xfrm>
            <a:off x="930275" y="3427413"/>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5/6</a:t>
            </a:r>
            <a:endParaRPr lang="it-IT" dirty="0">
              <a:solidFill>
                <a:schemeClr val="bg2"/>
              </a:solidFill>
              <a:effectLst>
                <a:outerShdw blurRad="38100" dist="38100" dir="2700000" algn="tl">
                  <a:srgbClr val="DDDDDD"/>
                </a:outerShdw>
              </a:effectLst>
              <a:latin typeface="Verdana" charset="0"/>
            </a:endParaRPr>
          </a:p>
        </p:txBody>
      </p:sp>
      <p:sp>
        <p:nvSpPr>
          <p:cNvPr id="211973" name="Rectangle 5"/>
          <p:cNvSpPr>
            <a:spLocks noChangeArrowheads="1"/>
          </p:cNvSpPr>
          <p:nvPr/>
        </p:nvSpPr>
        <p:spPr bwMode="auto">
          <a:xfrm>
            <a:off x="2514600" y="2895600"/>
            <a:ext cx="562205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Dimensioni attrezzature </a:t>
            </a:r>
            <a:r>
              <a:rPr lang="it-IT" sz="1400" b="0" dirty="0">
                <a:solidFill>
                  <a:schemeClr val="bg2"/>
                </a:solidFill>
                <a:effectLst>
                  <a:outerShdw blurRad="38100" dist="38100" dir="2700000" algn="tl">
                    <a:srgbClr val="DDDDDD"/>
                  </a:outerShdw>
                </a:effectLst>
                <a:latin typeface="Verdana" charset="0"/>
              </a:rPr>
              <a:t>fornite: </a:t>
            </a:r>
            <a:r>
              <a:rPr lang="it-IT" sz="1400" b="0" dirty="0" smtClean="0">
                <a:solidFill>
                  <a:schemeClr val="bg2"/>
                </a:solidFill>
                <a:effectLst>
                  <a:outerShdw blurRad="38100" dist="38100" dir="2700000" algn="tl">
                    <a:srgbClr val="DDDDDD"/>
                  </a:outerShdw>
                </a:effectLst>
                <a:latin typeface="Verdana" charset="0"/>
              </a:rPr>
              <a:t>5,88 (58,3</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soddisfatti</a:t>
            </a:r>
            <a:r>
              <a:rPr lang="it-IT" sz="1400" b="0" dirty="0" smtClean="0">
                <a:solidFill>
                  <a:schemeClr val="bg2"/>
                </a:solidFill>
                <a:effectLst>
                  <a:outerShdw blurRad="38100" dist="38100" dir="2700000" algn="tl">
                    <a:srgbClr val="DDDDDD"/>
                  </a:outerShdw>
                </a:effectLst>
                <a:latin typeface="Verdana" charset="0"/>
              </a:rPr>
              <a:t>)</a:t>
            </a:r>
          </a:p>
          <a:p>
            <a:endParaRPr lang="it-IT" sz="1400" b="0" dirty="0" smtClean="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Orario raccolta: </a:t>
            </a:r>
            <a:r>
              <a:rPr lang="it-IT" sz="1400" b="0" dirty="0" smtClean="0">
                <a:solidFill>
                  <a:schemeClr val="bg2"/>
                </a:solidFill>
                <a:effectLst>
                  <a:outerShdw blurRad="38100" dist="38100" dir="2700000" algn="tl">
                    <a:srgbClr val="DDDDDD"/>
                  </a:outerShdw>
                </a:effectLst>
                <a:latin typeface="Verdana" charset="0"/>
              </a:rPr>
              <a:t>                        5,75 (62,5</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soddisfatti</a:t>
            </a:r>
            <a:r>
              <a:rPr lang="it-IT" sz="1400" b="0" dirty="0" smtClean="0">
                <a:solidFill>
                  <a:schemeClr val="bg2"/>
                </a:solidFill>
                <a:effectLst>
                  <a:outerShdw blurRad="38100" dist="38100" dir="2700000" algn="tl">
                    <a:srgbClr val="DDDDDD"/>
                  </a:outerShdw>
                </a:effectLst>
                <a:latin typeface="Verdana" charset="0"/>
              </a:rPr>
              <a:t>)</a:t>
            </a: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Frequenza </a:t>
            </a:r>
            <a:r>
              <a:rPr lang="it-IT" sz="1400" b="0" dirty="0">
                <a:solidFill>
                  <a:schemeClr val="bg2"/>
                </a:solidFill>
                <a:effectLst>
                  <a:outerShdw blurRad="38100" dist="38100" dir="2700000" algn="tl">
                    <a:srgbClr val="DDDDDD"/>
                  </a:outerShdw>
                </a:effectLst>
                <a:latin typeface="Verdana" charset="0"/>
              </a:rPr>
              <a:t>raccolta: </a:t>
            </a:r>
            <a:r>
              <a:rPr lang="it-IT" sz="1400" b="0" dirty="0" smtClean="0">
                <a:solidFill>
                  <a:schemeClr val="bg2"/>
                </a:solidFill>
                <a:effectLst>
                  <a:outerShdw blurRad="38100" dist="38100" dir="2700000" algn="tl">
                    <a:srgbClr val="DDDDDD"/>
                  </a:outerShdw>
                </a:effectLst>
                <a:latin typeface="Verdana" charset="0"/>
              </a:rPr>
              <a:t>                  5,74 </a:t>
            </a:r>
            <a:r>
              <a:rPr lang="it-IT" sz="1400" b="0" dirty="0">
                <a:solidFill>
                  <a:schemeClr val="bg2"/>
                </a:solidFill>
                <a:effectLst>
                  <a:outerShdw blurRad="38100" dist="38100" dir="2700000" algn="tl">
                    <a:srgbClr val="DDDDDD"/>
                  </a:outerShdw>
                </a:effectLst>
                <a:latin typeface="Verdana" charset="0"/>
              </a:rPr>
              <a:t>(60,9</a:t>
            </a:r>
            <a:r>
              <a:rPr lang="it-IT" sz="1400" dirty="0">
                <a:solidFill>
                  <a:schemeClr val="bg2"/>
                </a:solidFill>
                <a:effectLst>
                  <a:outerShdw blurRad="38100" dist="38100" dir="2700000" algn="tl">
                    <a:srgbClr val="DDDDDD"/>
                  </a:outerShdw>
                </a:effectLst>
                <a:latin typeface="Verdana" charset="0"/>
              </a:rPr>
              <a:t>%</a:t>
            </a:r>
            <a:r>
              <a:rPr lang="it-IT" sz="1400" b="0" dirty="0">
                <a:solidFill>
                  <a:schemeClr val="bg2"/>
                </a:solidFill>
                <a:effectLst>
                  <a:outerShdw blurRad="38100" dist="38100" dir="2700000" algn="tl">
                    <a:srgbClr val="DDDDDD"/>
                  </a:outerShdw>
                </a:effectLst>
                <a:latin typeface="Verdana" charset="0"/>
              </a:rPr>
              <a:t> soddisfatti</a:t>
            </a:r>
            <a:r>
              <a:rPr lang="it-IT" sz="1400" b="0" dirty="0" smtClean="0">
                <a:solidFill>
                  <a:schemeClr val="bg2"/>
                </a:solidFill>
                <a:effectLst>
                  <a:outerShdw blurRad="38100" dist="38100" dir="2700000" algn="tl">
                    <a:srgbClr val="DDDDDD"/>
                  </a:outerShdw>
                </a:effectLst>
                <a:latin typeface="Verdana" charset="0"/>
              </a:rPr>
              <a:t>)</a:t>
            </a: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Informazione </a:t>
            </a:r>
            <a:r>
              <a:rPr lang="it-IT" sz="1400" b="0" dirty="0">
                <a:solidFill>
                  <a:schemeClr val="bg2"/>
                </a:solidFill>
                <a:effectLst>
                  <a:outerShdw blurRad="38100" dist="38100" dir="2700000" algn="tl">
                    <a:srgbClr val="DDDDDD"/>
                  </a:outerShdw>
                </a:effectLst>
                <a:latin typeface="Verdana" charset="0"/>
              </a:rPr>
              <a:t>raccolta </a:t>
            </a:r>
            <a:r>
              <a:rPr lang="it-IT" sz="1400" b="0" dirty="0" smtClean="0">
                <a:solidFill>
                  <a:schemeClr val="bg2"/>
                </a:solidFill>
                <a:effectLst>
                  <a:outerShdw blurRad="38100" dist="38100" dir="2700000" algn="tl">
                    <a:srgbClr val="DDDDDD"/>
                  </a:outerShdw>
                </a:effectLst>
                <a:latin typeface="Verdana" charset="0"/>
              </a:rPr>
              <a:t>:              5,71 (66,7</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soddisfatti) </a:t>
            </a:r>
          </a:p>
          <a:p>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p:txBody>
      </p:sp>
      <p:sp>
        <p:nvSpPr>
          <p:cNvPr id="211974" name="AutoShape 6"/>
          <p:cNvSpPr>
            <a:spLocks noChangeArrowheads="1"/>
          </p:cNvSpPr>
          <p:nvPr/>
        </p:nvSpPr>
        <p:spPr bwMode="auto">
          <a:xfrm>
            <a:off x="1695450" y="3394075"/>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211975" name="Group 7"/>
          <p:cNvGrpSpPr>
            <a:grpSpLocks noChangeAspect="1"/>
          </p:cNvGrpSpPr>
          <p:nvPr/>
        </p:nvGrpSpPr>
        <p:grpSpPr bwMode="auto">
          <a:xfrm>
            <a:off x="276225" y="3381375"/>
            <a:ext cx="479425" cy="469900"/>
            <a:chOff x="1114" y="1888"/>
            <a:chExt cx="315" cy="309"/>
          </a:xfrm>
        </p:grpSpPr>
        <p:sp>
          <p:nvSpPr>
            <p:cNvPr id="211976" name="Oval 8"/>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1977" name="Oval 9"/>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1978" name="AutoShape 10"/>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1979" name="Line 11"/>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211981" name="Text Box 13"/>
          <p:cNvSpPr txBox="1">
            <a:spLocks noChangeArrowheads="1"/>
          </p:cNvSpPr>
          <p:nvPr/>
        </p:nvSpPr>
        <p:spPr bwMode="auto">
          <a:xfrm>
            <a:off x="152400" y="205740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3538" indent="-363538">
              <a:defRPr>
                <a:solidFill>
                  <a:schemeClr val="tx1"/>
                </a:solidFill>
                <a:latin typeface="Arial" charset="0"/>
                <a:ea typeface="ＭＳ Ｐゴシック" charset="0"/>
              </a:defRPr>
            </a:lvl1pPr>
            <a:lvl2pPr marL="5429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it-IT" sz="1400" b="0" dirty="0" smtClean="0">
                <a:solidFill>
                  <a:schemeClr val="bg2"/>
                </a:solidFill>
                <a:effectLst>
                  <a:outerShdw blurRad="38100" dist="38100" dir="2700000" algn="tl">
                    <a:srgbClr val="DDDDDD"/>
                  </a:outerShdw>
                </a:effectLst>
                <a:latin typeface="Verdana" charset="0"/>
              </a:rPr>
              <a:t>Dal 2012 è stata rilevata la soddisfazione dei clienti non domestici di questo servizio attivabile:</a:t>
            </a:r>
            <a:endParaRPr lang="it-IT" sz="1400" b="0" dirty="0">
              <a:solidFill>
                <a:schemeClr val="bg2"/>
              </a:solidFill>
              <a:effectLst>
                <a:outerShdw blurRad="38100" dist="38100" dir="2700000" algn="tl">
                  <a:srgbClr val="DDDDDD"/>
                </a:outerShdw>
              </a:effectLst>
              <a:latin typeface="Verdana" charset="0"/>
            </a:endParaRPr>
          </a:p>
        </p:txBody>
      </p:sp>
      <p:sp>
        <p:nvSpPr>
          <p:cNvPr id="211982" name="Rectangle 14"/>
          <p:cNvSpPr>
            <a:spLocks noChangeArrowheads="1"/>
          </p:cNvSpPr>
          <p:nvPr/>
        </p:nvSpPr>
        <p:spPr bwMode="auto">
          <a:xfrm>
            <a:off x="304800" y="762000"/>
            <a:ext cx="593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dirty="0">
                <a:latin typeface="Trebuchet MS" charset="0"/>
              </a:rPr>
              <a:t>IGIENE AMBIENTALE - Indagine clienti NON domestici di Fano</a:t>
            </a:r>
          </a:p>
        </p:txBody>
      </p:sp>
      <p:sp>
        <p:nvSpPr>
          <p:cNvPr id="2" name="CasellaDiTesto 1"/>
          <p:cNvSpPr txBox="1"/>
          <p:nvPr/>
        </p:nvSpPr>
        <p:spPr>
          <a:xfrm>
            <a:off x="251520" y="4653136"/>
            <a:ext cx="7816717" cy="1169551"/>
          </a:xfrm>
          <a:prstGeom prst="rect">
            <a:avLst/>
          </a:prstGeom>
          <a:noFill/>
        </p:spPr>
        <p:txBody>
          <a:bodyPr wrap="square" rtlCol="0">
            <a:spAutoFit/>
          </a:bodyPr>
          <a:lstStyle/>
          <a:p>
            <a:r>
              <a:rPr lang="it-IT" sz="1400" b="0" dirty="0" smtClean="0">
                <a:solidFill>
                  <a:schemeClr val="bg2"/>
                </a:solidFill>
                <a:effectLst>
                  <a:outerShdw blurRad="38100" dist="38100" dir="2700000" algn="tl">
                    <a:srgbClr val="DDDDDD"/>
                  </a:outerShdw>
                </a:effectLst>
                <a:latin typeface="Verdana" charset="0"/>
              </a:rPr>
              <a:t>Rispetto al 2012 si rileva un miglioramento di tutte le variabili ad eccezione dell’unico aspetto che non era critico al tempo, le dimensioni dei contenitori offerti.</a:t>
            </a:r>
          </a:p>
          <a:p>
            <a:endParaRPr lang="it-IT" sz="1400" b="0" dirty="0">
              <a:solidFill>
                <a:schemeClr val="bg2"/>
              </a:solidFill>
              <a:effectLst>
                <a:outerShdw blurRad="38100" dist="38100" dir="2700000" algn="tl">
                  <a:srgbClr val="DDDDDD"/>
                </a:outerShdw>
              </a:effectLst>
              <a:latin typeface="Verdana" charset="0"/>
            </a:endParaRPr>
          </a:p>
          <a:p>
            <a:r>
              <a:rPr lang="it-IT" sz="1400" b="0" dirty="0" smtClean="0">
                <a:solidFill>
                  <a:schemeClr val="bg2"/>
                </a:solidFill>
                <a:effectLst>
                  <a:outerShdw blurRad="38100" dist="38100" dir="2700000" algn="tl">
                    <a:srgbClr val="DDDDDD"/>
                  </a:outerShdw>
                </a:effectLst>
                <a:latin typeface="Verdana" charset="0"/>
              </a:rPr>
              <a:t>La raccolta domiciliare del vetro è il servizio meno apprezzato tra quelli attivabili, e non raggiunge la sufficienza in nessun aspetto.</a:t>
            </a:r>
            <a:endParaRPr lang="it-IT" sz="1400" b="0" dirty="0">
              <a:solidFill>
                <a:schemeClr val="bg2"/>
              </a:solidFill>
              <a:effectLst>
                <a:outerShdw blurRad="38100" dist="38100" dir="2700000" algn="tl">
                  <a:srgbClr val="DDDDDD"/>
                </a:outerShdw>
              </a:effectLst>
              <a:latin typeface="Verdana" charset="0"/>
            </a:endParaRPr>
          </a:p>
        </p:txBody>
      </p:sp>
      <p:sp>
        <p:nvSpPr>
          <p:cNvPr id="14" name="Text Box 12"/>
          <p:cNvSpPr txBox="1">
            <a:spLocks noChangeArrowheads="1"/>
          </p:cNvSpPr>
          <p:nvPr/>
        </p:nvSpPr>
        <p:spPr bwMode="auto">
          <a:xfrm>
            <a:off x="7267575" y="2564904"/>
            <a:ext cx="1876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en-US" dirty="0" err="1">
                <a:solidFill>
                  <a:srgbClr val="FF0000"/>
                </a:solidFill>
                <a:effectLst>
                  <a:outerShdw blurRad="38100" dist="38100" dir="2700000" algn="tl">
                    <a:srgbClr val="DDDDDD"/>
                  </a:outerShdw>
                </a:effectLst>
                <a:latin typeface="Verdana" charset="0"/>
              </a:rPr>
              <a:t>Soglia</a:t>
            </a:r>
            <a:r>
              <a:rPr lang="en-US" dirty="0">
                <a:solidFill>
                  <a:srgbClr val="FF0000"/>
                </a:solidFill>
                <a:effectLst>
                  <a:outerShdw blurRad="38100" dist="38100" dir="2700000" algn="tl">
                    <a:srgbClr val="DDDDDD"/>
                  </a:outerShdw>
                </a:effectLst>
                <a:latin typeface="Verdana" charset="0"/>
              </a:rPr>
              <a:t> </a:t>
            </a:r>
            <a:r>
              <a:rPr lang="en-US" dirty="0" err="1">
                <a:solidFill>
                  <a:srgbClr val="FF0000"/>
                </a:solidFill>
                <a:effectLst>
                  <a:outerShdw blurRad="38100" dist="38100" dir="2700000" algn="tl">
                    <a:srgbClr val="DDDDDD"/>
                  </a:outerShdw>
                </a:effectLst>
                <a:latin typeface="Verdana" charset="0"/>
              </a:rPr>
              <a:t>critica</a:t>
            </a:r>
            <a:endParaRPr lang="it-IT" dirty="0">
              <a:solidFill>
                <a:srgbClr val="FF0000"/>
              </a:solidFill>
              <a:effectLst>
                <a:outerShdw blurRad="38100" dist="38100" dir="2700000" algn="tl">
                  <a:srgbClr val="DDDDDD"/>
                </a:outerShdw>
              </a:effectLst>
              <a:latin typeface="Verdana" charset="0"/>
            </a:endParaRPr>
          </a:p>
        </p:txBody>
      </p:sp>
      <p:sp>
        <p:nvSpPr>
          <p:cNvPr id="15" name="Line 13"/>
          <p:cNvSpPr>
            <a:spLocks noChangeShapeType="1"/>
          </p:cNvSpPr>
          <p:nvPr/>
        </p:nvSpPr>
        <p:spPr bwMode="auto">
          <a:xfrm>
            <a:off x="0" y="2996952"/>
            <a:ext cx="914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2196962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0" y="1447800"/>
            <a:ext cx="8991600" cy="366713"/>
          </a:xfrm>
          <a:prstGeom prst="rect">
            <a:avLst/>
          </a:prstGeom>
          <a:solidFill>
            <a:srgbClr val="B7B7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000000"/>
                  </a:outerShdw>
                </a:effectLst>
                <a:latin typeface="Verdana" charset="0"/>
                <a:cs typeface="Times New Roman" charset="0"/>
              </a:rPr>
              <a:t>Raccolta domiciliare </a:t>
            </a:r>
            <a:r>
              <a:rPr lang="it-IT" dirty="0" smtClean="0">
                <a:solidFill>
                  <a:srgbClr val="FF0000"/>
                </a:solidFill>
                <a:effectLst>
                  <a:outerShdw blurRad="38100" dist="38100" dir="2700000" algn="tl">
                    <a:srgbClr val="000000"/>
                  </a:outerShdw>
                </a:effectLst>
                <a:latin typeface="Verdana" charset="0"/>
                <a:cs typeface="Times New Roman" charset="0"/>
              </a:rPr>
              <a:t>dell’organico - </a:t>
            </a:r>
            <a:r>
              <a:rPr lang="it-IT" dirty="0">
                <a:solidFill>
                  <a:srgbClr val="FF0000"/>
                </a:solidFill>
                <a:effectLst>
                  <a:outerShdw blurRad="38100" dist="38100" dir="2700000" algn="tl">
                    <a:srgbClr val="000000"/>
                  </a:outerShdw>
                </a:effectLst>
                <a:latin typeface="Verdana" charset="0"/>
                <a:cs typeface="Times New Roman" charset="0"/>
              </a:rPr>
              <a:t>clienti NON domestici</a:t>
            </a:r>
            <a:endParaRPr lang="it-IT" sz="1400" dirty="0">
              <a:solidFill>
                <a:schemeClr val="bg2"/>
              </a:solidFill>
              <a:effectLst>
                <a:outerShdw blurRad="38100" dist="38100" dir="2700000" algn="tl">
                  <a:srgbClr val="FFFFFF"/>
                </a:outerShdw>
              </a:effectLst>
              <a:latin typeface="Verdana" charset="0"/>
              <a:cs typeface="Times New Roman" charset="0"/>
            </a:endParaRPr>
          </a:p>
        </p:txBody>
      </p:sp>
      <p:sp>
        <p:nvSpPr>
          <p:cNvPr id="211971" name="Text Box 3"/>
          <p:cNvSpPr txBox="1">
            <a:spLocks noChangeArrowheads="1"/>
          </p:cNvSpPr>
          <p:nvPr/>
        </p:nvSpPr>
        <p:spPr bwMode="auto">
          <a:xfrm>
            <a:off x="930275" y="3042990"/>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6</a:t>
            </a:r>
            <a:endParaRPr lang="it-IT" dirty="0">
              <a:solidFill>
                <a:schemeClr val="bg2"/>
              </a:solidFill>
              <a:effectLst>
                <a:outerShdw blurRad="38100" dist="38100" dir="2700000" algn="tl">
                  <a:srgbClr val="DDDDDD"/>
                </a:outerShdw>
              </a:effectLst>
              <a:latin typeface="Verdana" charset="0"/>
            </a:endParaRPr>
          </a:p>
        </p:txBody>
      </p:sp>
      <p:sp>
        <p:nvSpPr>
          <p:cNvPr id="211973" name="Rectangle 5"/>
          <p:cNvSpPr>
            <a:spLocks noChangeArrowheads="1"/>
          </p:cNvSpPr>
          <p:nvPr/>
        </p:nvSpPr>
        <p:spPr bwMode="auto">
          <a:xfrm>
            <a:off x="2514600" y="2895600"/>
            <a:ext cx="566052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it-IT" sz="1400" b="0" dirty="0" smtClean="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Orario raccolta</a:t>
            </a:r>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                          6,13 (61,3</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soddisfatti) </a:t>
            </a:r>
          </a:p>
          <a:p>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Dimensioni attrezzature </a:t>
            </a:r>
            <a:r>
              <a:rPr lang="it-IT" sz="1400" b="0" dirty="0" smtClean="0">
                <a:solidFill>
                  <a:schemeClr val="bg2"/>
                </a:solidFill>
                <a:effectLst>
                  <a:outerShdw blurRad="38100" dist="38100" dir="2700000" algn="tl">
                    <a:srgbClr val="DDDDDD"/>
                  </a:outerShdw>
                </a:effectLst>
                <a:latin typeface="Verdana" charset="0"/>
              </a:rPr>
              <a:t>fornite   5,93 </a:t>
            </a:r>
            <a:r>
              <a:rPr lang="it-IT" sz="1400" b="0" dirty="0">
                <a:solidFill>
                  <a:schemeClr val="bg2"/>
                </a:solidFill>
                <a:effectLst>
                  <a:outerShdw blurRad="38100" dist="38100" dir="2700000" algn="tl">
                    <a:srgbClr val="DDDDDD"/>
                  </a:outerShdw>
                </a:effectLst>
                <a:latin typeface="Verdana" charset="0"/>
              </a:rPr>
              <a:t>(63,3</a:t>
            </a:r>
            <a:r>
              <a:rPr lang="it-IT" sz="1400" dirty="0">
                <a:solidFill>
                  <a:schemeClr val="bg2"/>
                </a:solidFill>
                <a:effectLst>
                  <a:outerShdw blurRad="38100" dist="38100" dir="2700000" algn="tl">
                    <a:srgbClr val="DDDDDD"/>
                  </a:outerShdw>
                </a:effectLst>
                <a:latin typeface="Verdana" charset="0"/>
              </a:rPr>
              <a:t>%</a:t>
            </a:r>
            <a:r>
              <a:rPr lang="it-IT" sz="1400" b="0" dirty="0">
                <a:solidFill>
                  <a:schemeClr val="bg2"/>
                </a:solidFill>
                <a:effectLst>
                  <a:outerShdw blurRad="38100" dist="38100" dir="2700000" algn="tl">
                    <a:srgbClr val="DDDDDD"/>
                  </a:outerShdw>
                </a:effectLst>
                <a:latin typeface="Verdana" charset="0"/>
              </a:rPr>
              <a:t> soddisfatti) </a:t>
            </a:r>
          </a:p>
          <a:p>
            <a:pPr>
              <a:buFont typeface="Monotype Sorts" charset="0"/>
              <a:buChar char="o"/>
            </a:pPr>
            <a:r>
              <a:rPr lang="it-IT" sz="1400" b="0" dirty="0">
                <a:solidFill>
                  <a:schemeClr val="bg2"/>
                </a:solidFill>
                <a:effectLst>
                  <a:outerShdw blurRad="38100" dist="38100" dir="2700000" algn="tl">
                    <a:srgbClr val="DDDDDD"/>
                  </a:outerShdw>
                </a:effectLst>
                <a:latin typeface="Verdana" charset="0"/>
              </a:rPr>
              <a:t> Informazione raccolta </a:t>
            </a:r>
            <a:r>
              <a:rPr lang="it-IT" sz="1400" b="0" dirty="0" smtClean="0">
                <a:solidFill>
                  <a:schemeClr val="bg2"/>
                </a:solidFill>
                <a:effectLst>
                  <a:outerShdw blurRad="38100" dist="38100" dir="2700000" algn="tl">
                    <a:srgbClr val="DDDDDD"/>
                  </a:outerShdw>
                </a:effectLst>
                <a:latin typeface="Verdana" charset="0"/>
              </a:rPr>
              <a:t>                5,90 (64,5</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soddisfatti) </a:t>
            </a:r>
          </a:p>
          <a:p>
            <a:pPr>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Frequenza raccolta                     5,29 (48,4</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soddisfatti)</a:t>
            </a:r>
          </a:p>
          <a:p>
            <a:pPr>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p:txBody>
      </p:sp>
      <p:sp>
        <p:nvSpPr>
          <p:cNvPr id="211974" name="AutoShape 6"/>
          <p:cNvSpPr>
            <a:spLocks noChangeArrowheads="1"/>
          </p:cNvSpPr>
          <p:nvPr/>
        </p:nvSpPr>
        <p:spPr bwMode="auto">
          <a:xfrm>
            <a:off x="1695450" y="3009652"/>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211975" name="Group 7"/>
          <p:cNvGrpSpPr>
            <a:grpSpLocks noChangeAspect="1"/>
          </p:cNvGrpSpPr>
          <p:nvPr/>
        </p:nvGrpSpPr>
        <p:grpSpPr bwMode="auto">
          <a:xfrm>
            <a:off x="276225" y="2996952"/>
            <a:ext cx="479425" cy="469900"/>
            <a:chOff x="1114" y="1888"/>
            <a:chExt cx="315" cy="309"/>
          </a:xfrm>
        </p:grpSpPr>
        <p:sp>
          <p:nvSpPr>
            <p:cNvPr id="211976" name="Oval 8"/>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1977" name="Oval 9"/>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1978" name="AutoShape 10"/>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1979" name="Line 11"/>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211981" name="Text Box 13"/>
          <p:cNvSpPr txBox="1">
            <a:spLocks noChangeArrowheads="1"/>
          </p:cNvSpPr>
          <p:nvPr/>
        </p:nvSpPr>
        <p:spPr bwMode="auto">
          <a:xfrm>
            <a:off x="152400" y="205740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3538" indent="-363538">
              <a:defRPr>
                <a:solidFill>
                  <a:schemeClr val="tx1"/>
                </a:solidFill>
                <a:latin typeface="Arial" charset="0"/>
                <a:ea typeface="ＭＳ Ｐゴシック" charset="0"/>
              </a:defRPr>
            </a:lvl1pPr>
            <a:lvl2pPr marL="5429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it-IT" sz="1400" b="0" dirty="0" smtClean="0">
                <a:solidFill>
                  <a:schemeClr val="bg2"/>
                </a:solidFill>
                <a:effectLst>
                  <a:outerShdw blurRad="38100" dist="38100" dir="2700000" algn="tl">
                    <a:srgbClr val="DDDDDD"/>
                  </a:outerShdw>
                </a:effectLst>
                <a:latin typeface="Verdana" charset="0"/>
              </a:rPr>
              <a:t>Dal 2012 è stata rilevata la soddisfazione dei clienti non domestici di questo servizio attivabile:</a:t>
            </a:r>
            <a:endParaRPr lang="it-IT" sz="1400" b="0" dirty="0">
              <a:solidFill>
                <a:schemeClr val="bg2"/>
              </a:solidFill>
              <a:effectLst>
                <a:outerShdw blurRad="38100" dist="38100" dir="2700000" algn="tl">
                  <a:srgbClr val="DDDDDD"/>
                </a:outerShdw>
              </a:effectLst>
              <a:latin typeface="Verdana" charset="0"/>
            </a:endParaRPr>
          </a:p>
        </p:txBody>
      </p:sp>
      <p:sp>
        <p:nvSpPr>
          <p:cNvPr id="211982" name="Rectangle 14"/>
          <p:cNvSpPr>
            <a:spLocks noChangeArrowheads="1"/>
          </p:cNvSpPr>
          <p:nvPr/>
        </p:nvSpPr>
        <p:spPr bwMode="auto">
          <a:xfrm>
            <a:off x="304800" y="762000"/>
            <a:ext cx="593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dirty="0">
                <a:latin typeface="Trebuchet MS" charset="0"/>
              </a:rPr>
              <a:t>IGIENE AMBIENTALE - Indagine clienti NON domestici di Fano</a:t>
            </a:r>
          </a:p>
        </p:txBody>
      </p:sp>
      <p:sp>
        <p:nvSpPr>
          <p:cNvPr id="2" name="CasellaDiTesto 1"/>
          <p:cNvSpPr txBox="1"/>
          <p:nvPr/>
        </p:nvSpPr>
        <p:spPr>
          <a:xfrm>
            <a:off x="211667" y="5157192"/>
            <a:ext cx="8392781" cy="954107"/>
          </a:xfrm>
          <a:prstGeom prst="rect">
            <a:avLst/>
          </a:prstGeom>
          <a:noFill/>
        </p:spPr>
        <p:txBody>
          <a:bodyPr wrap="square" rtlCol="0">
            <a:spAutoFit/>
          </a:bodyPr>
          <a:lstStyle/>
          <a:p>
            <a:r>
              <a:rPr lang="it-IT" sz="1400" b="0" dirty="0" smtClean="0">
                <a:solidFill>
                  <a:schemeClr val="bg2"/>
                </a:solidFill>
                <a:effectLst>
                  <a:outerShdw blurRad="38100" dist="38100" dir="2700000" algn="tl">
                    <a:srgbClr val="DDDDDD"/>
                  </a:outerShdw>
                </a:effectLst>
                <a:latin typeface="Verdana" charset="0"/>
              </a:rPr>
              <a:t>Rispetto al 2012 i clienti valutano molto peggio tutte le variabili del servizio, che nel 2012 non aveva nessun aspetto critico. </a:t>
            </a:r>
          </a:p>
          <a:p>
            <a:endParaRPr lang="it-IT" sz="1400" b="0" dirty="0">
              <a:solidFill>
                <a:schemeClr val="bg2"/>
              </a:solidFill>
              <a:effectLst>
                <a:outerShdw blurRad="38100" dist="38100" dir="2700000" algn="tl">
                  <a:srgbClr val="DDDDDD"/>
                </a:outerShdw>
              </a:effectLst>
              <a:latin typeface="Verdana" charset="0"/>
            </a:endParaRPr>
          </a:p>
          <a:p>
            <a:r>
              <a:rPr lang="it-IT" sz="1400" b="0" dirty="0" smtClean="0">
                <a:solidFill>
                  <a:schemeClr val="bg2"/>
                </a:solidFill>
                <a:effectLst>
                  <a:outerShdw blurRad="38100" dist="38100" dir="2700000" algn="tl">
                    <a:srgbClr val="DDDDDD"/>
                  </a:outerShdw>
                </a:effectLst>
                <a:latin typeface="Verdana" charset="0"/>
              </a:rPr>
              <a:t>Oggi l’unico aspetto non critico è l’orario della raccolta.</a:t>
            </a:r>
          </a:p>
        </p:txBody>
      </p:sp>
      <p:sp>
        <p:nvSpPr>
          <p:cNvPr id="14" name="Text Box 3"/>
          <p:cNvSpPr txBox="1">
            <a:spLocks noChangeArrowheads="1"/>
          </p:cNvSpPr>
          <p:nvPr/>
        </p:nvSpPr>
        <p:spPr bwMode="auto">
          <a:xfrm>
            <a:off x="930275" y="3966394"/>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5/6</a:t>
            </a:r>
            <a:endParaRPr lang="it-IT" dirty="0">
              <a:solidFill>
                <a:schemeClr val="bg2"/>
              </a:solidFill>
              <a:effectLst>
                <a:outerShdw blurRad="38100" dist="38100" dir="2700000" algn="tl">
                  <a:srgbClr val="DDDDDD"/>
                </a:outerShdw>
              </a:effectLst>
              <a:latin typeface="Verdana" charset="0"/>
            </a:endParaRPr>
          </a:p>
        </p:txBody>
      </p:sp>
      <p:sp>
        <p:nvSpPr>
          <p:cNvPr id="15" name="AutoShape 6"/>
          <p:cNvSpPr>
            <a:spLocks noChangeArrowheads="1"/>
          </p:cNvSpPr>
          <p:nvPr/>
        </p:nvSpPr>
        <p:spPr bwMode="auto">
          <a:xfrm>
            <a:off x="1695450" y="3933056"/>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6" name="Text Box 12"/>
          <p:cNvSpPr txBox="1">
            <a:spLocks noChangeArrowheads="1"/>
          </p:cNvSpPr>
          <p:nvPr/>
        </p:nvSpPr>
        <p:spPr bwMode="auto">
          <a:xfrm>
            <a:off x="7267575" y="2636912"/>
            <a:ext cx="1876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en-US" dirty="0" err="1">
                <a:solidFill>
                  <a:srgbClr val="FF0000"/>
                </a:solidFill>
                <a:effectLst>
                  <a:outerShdw blurRad="38100" dist="38100" dir="2700000" algn="tl">
                    <a:srgbClr val="DDDDDD"/>
                  </a:outerShdw>
                </a:effectLst>
                <a:latin typeface="Verdana" charset="0"/>
              </a:rPr>
              <a:t>Soglia</a:t>
            </a:r>
            <a:r>
              <a:rPr lang="en-US" dirty="0">
                <a:solidFill>
                  <a:srgbClr val="FF0000"/>
                </a:solidFill>
                <a:effectLst>
                  <a:outerShdw blurRad="38100" dist="38100" dir="2700000" algn="tl">
                    <a:srgbClr val="DDDDDD"/>
                  </a:outerShdw>
                </a:effectLst>
                <a:latin typeface="Verdana" charset="0"/>
              </a:rPr>
              <a:t> </a:t>
            </a:r>
            <a:r>
              <a:rPr lang="en-US" dirty="0" err="1">
                <a:solidFill>
                  <a:srgbClr val="FF0000"/>
                </a:solidFill>
                <a:effectLst>
                  <a:outerShdw blurRad="38100" dist="38100" dir="2700000" algn="tl">
                    <a:srgbClr val="DDDDDD"/>
                  </a:outerShdw>
                </a:effectLst>
                <a:latin typeface="Verdana" charset="0"/>
              </a:rPr>
              <a:t>critica</a:t>
            </a:r>
            <a:endParaRPr lang="it-IT" dirty="0">
              <a:solidFill>
                <a:srgbClr val="FF0000"/>
              </a:solidFill>
              <a:effectLst>
                <a:outerShdw blurRad="38100" dist="38100" dir="2700000" algn="tl">
                  <a:srgbClr val="DDDDDD"/>
                </a:outerShdw>
              </a:effectLst>
              <a:latin typeface="Verdana" charset="0"/>
            </a:endParaRPr>
          </a:p>
        </p:txBody>
      </p:sp>
      <p:sp>
        <p:nvSpPr>
          <p:cNvPr id="17" name="Line 13"/>
          <p:cNvSpPr>
            <a:spLocks noChangeShapeType="1"/>
          </p:cNvSpPr>
          <p:nvPr/>
        </p:nvSpPr>
        <p:spPr bwMode="auto">
          <a:xfrm>
            <a:off x="0" y="3501008"/>
            <a:ext cx="914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70285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228600" y="1171575"/>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a:solidFill>
                  <a:srgbClr val="FF0000"/>
                </a:solidFill>
                <a:effectLst>
                  <a:outerShdw blurRad="38100" dist="38100" dir="2700000" algn="tl">
                    <a:srgbClr val="DDDDDD"/>
                  </a:outerShdw>
                </a:effectLst>
                <a:latin typeface="Verdana" charset="0"/>
                <a:cs typeface="Times New Roman" charset="0"/>
              </a:rPr>
              <a:t>Centro di raccolta differenziata mobile - clienti domestici</a:t>
            </a:r>
            <a:endParaRPr lang="it-IT" sz="2000">
              <a:solidFill>
                <a:srgbClr val="FF0000"/>
              </a:solidFill>
              <a:effectLst>
                <a:outerShdw blurRad="38100" dist="38100" dir="2700000" algn="tl">
                  <a:srgbClr val="DDDDDD"/>
                </a:outerShdw>
              </a:effectLst>
            </a:endParaRPr>
          </a:p>
        </p:txBody>
      </p:sp>
      <p:sp>
        <p:nvSpPr>
          <p:cNvPr id="92164" name="Text Box 4"/>
          <p:cNvSpPr txBox="1">
            <a:spLocks noChangeArrowheads="1"/>
          </p:cNvSpPr>
          <p:nvPr/>
        </p:nvSpPr>
        <p:spPr bwMode="auto">
          <a:xfrm>
            <a:off x="304800" y="1764104"/>
            <a:ext cx="8443664"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it-IT"/>
            </a:defPPr>
            <a:lvl1pPr>
              <a:buClr>
                <a:srgbClr val="FF0066"/>
              </a:buClr>
              <a:buFont typeface="Wingdings" charset="0"/>
              <a:buChar char="Ø"/>
              <a:defRPr sz="1600" b="0">
                <a:solidFill>
                  <a:srgbClr val="000000"/>
                </a:solidFill>
                <a:latin typeface="Verdana" charset="0"/>
              </a:defRPr>
            </a:lvl1pPr>
          </a:lstStyle>
          <a:p>
            <a:r>
              <a:rPr lang="it-IT" dirty="0" smtClean="0"/>
              <a:t> Afferma </a:t>
            </a:r>
            <a:r>
              <a:rPr lang="it-IT" dirty="0"/>
              <a:t>di usufruire del Centro di raccolta differenziata mobile </a:t>
            </a:r>
            <a:r>
              <a:rPr lang="it-IT" b="1" dirty="0"/>
              <a:t>il </a:t>
            </a:r>
            <a:r>
              <a:rPr lang="it-IT" b="1" dirty="0" smtClean="0"/>
              <a:t>27,3% </a:t>
            </a:r>
            <a:r>
              <a:rPr lang="it-IT" dirty="0"/>
              <a:t>dei clienti domestici</a:t>
            </a:r>
            <a:r>
              <a:rPr lang="it-IT" b="1" dirty="0"/>
              <a:t>, in calo </a:t>
            </a:r>
            <a:r>
              <a:rPr lang="it-IT" dirty="0"/>
              <a:t>rispetto al 2012 (29,5%</a:t>
            </a:r>
            <a:r>
              <a:rPr lang="it-IT" dirty="0" smtClean="0"/>
              <a:t>) e al </a:t>
            </a:r>
            <a:r>
              <a:rPr lang="it-IT" dirty="0"/>
              <a:t>2010 (35,3</a:t>
            </a:r>
            <a:r>
              <a:rPr lang="it-IT" dirty="0" smtClean="0"/>
              <a:t>%). </a:t>
            </a:r>
            <a:endParaRPr lang="it-IT" dirty="0"/>
          </a:p>
        </p:txBody>
      </p:sp>
      <p:sp>
        <p:nvSpPr>
          <p:cNvPr id="92182" name="Rectangle 22"/>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600">
                <a:latin typeface="Trebuchet MS" charset="0"/>
                <a:cs typeface="ＭＳ Ｐゴシック" charset="0"/>
              </a:rPr>
              <a:t>IGIENE AMBIENTALE - Indagine clienti domestici di Fano</a:t>
            </a:r>
          </a:p>
        </p:txBody>
      </p:sp>
      <p:sp>
        <p:nvSpPr>
          <p:cNvPr id="92183" name="Text Box 23"/>
          <p:cNvSpPr txBox="1">
            <a:spLocks noChangeArrowheads="1"/>
          </p:cNvSpPr>
          <p:nvPr/>
        </p:nvSpPr>
        <p:spPr bwMode="auto">
          <a:xfrm>
            <a:off x="395536" y="2708920"/>
            <a:ext cx="743555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 typeface="Wingdings" charset="0"/>
              <a:buNone/>
            </a:pPr>
            <a:r>
              <a:rPr lang="it-IT" sz="1600" b="0" dirty="0">
                <a:solidFill>
                  <a:srgbClr val="000000"/>
                </a:solidFill>
                <a:latin typeface="Verdana" charset="0"/>
              </a:rPr>
              <a:t>Chi lo usa dichiara di</a:t>
            </a:r>
            <a:r>
              <a:rPr lang="it-IT" sz="1600" dirty="0">
                <a:solidFill>
                  <a:srgbClr val="000000"/>
                </a:solidFill>
                <a:latin typeface="Verdana" charset="0"/>
              </a:rPr>
              <a:t> portare </a:t>
            </a:r>
            <a:r>
              <a:rPr lang="it-IT" sz="1600" dirty="0" smtClean="0">
                <a:solidFill>
                  <a:srgbClr val="000000"/>
                </a:solidFill>
                <a:latin typeface="Verdana" charset="0"/>
              </a:rPr>
              <a:t>di solito</a:t>
            </a:r>
          </a:p>
          <a:p>
            <a:pPr>
              <a:buFont typeface="Wingdings" charset="0"/>
              <a:buNone/>
            </a:pPr>
            <a:endParaRPr lang="it-IT" sz="1600" dirty="0">
              <a:solidFill>
                <a:srgbClr val="000000"/>
              </a:solidFill>
              <a:latin typeface="Verdana" charset="0"/>
            </a:endParaRPr>
          </a:p>
          <a:p>
            <a:pPr>
              <a:buFontTx/>
              <a:buChar char="-"/>
            </a:pPr>
            <a:r>
              <a:rPr lang="it-IT" sz="1600" dirty="0">
                <a:solidFill>
                  <a:srgbClr val="000000"/>
                </a:solidFill>
                <a:latin typeface="Verdana" charset="0"/>
              </a:rPr>
              <a:t> </a:t>
            </a:r>
            <a:r>
              <a:rPr lang="it-IT" sz="1600" dirty="0" smtClean="0">
                <a:solidFill>
                  <a:srgbClr val="000000"/>
                </a:solidFill>
                <a:latin typeface="Verdana" charset="0"/>
              </a:rPr>
              <a:t>Olio </a:t>
            </a:r>
            <a:r>
              <a:rPr lang="it-IT" sz="1600" dirty="0">
                <a:solidFill>
                  <a:srgbClr val="000000"/>
                </a:solidFill>
                <a:latin typeface="Verdana" charset="0"/>
              </a:rPr>
              <a:t>vegetale </a:t>
            </a:r>
            <a:r>
              <a:rPr lang="it-IT" sz="1600" dirty="0" smtClean="0">
                <a:solidFill>
                  <a:srgbClr val="000000"/>
                </a:solidFill>
                <a:latin typeface="Verdana" charset="0"/>
              </a:rPr>
              <a:t>64,9%</a:t>
            </a:r>
            <a:r>
              <a:rPr lang="it-IT" sz="1600" b="0" dirty="0" smtClean="0">
                <a:solidFill>
                  <a:srgbClr val="000000"/>
                </a:solidFill>
                <a:latin typeface="Verdana" charset="0"/>
              </a:rPr>
              <a:t> (in </a:t>
            </a:r>
            <a:r>
              <a:rPr lang="it-IT" sz="1600" b="0" dirty="0" smtClean="0">
                <a:solidFill>
                  <a:srgbClr val="FF0000"/>
                </a:solidFill>
                <a:latin typeface="Verdana" charset="0"/>
              </a:rPr>
              <a:t>crescita </a:t>
            </a:r>
            <a:r>
              <a:rPr lang="it-IT" sz="1600" b="0" dirty="0" smtClean="0">
                <a:solidFill>
                  <a:srgbClr val="000000"/>
                </a:solidFill>
                <a:latin typeface="Verdana" charset="0"/>
              </a:rPr>
              <a:t>rispetto al </a:t>
            </a:r>
            <a:r>
              <a:rPr lang="it-IT" sz="1600" dirty="0">
                <a:solidFill>
                  <a:srgbClr val="000000"/>
                </a:solidFill>
                <a:latin typeface="Verdana" charset="0"/>
              </a:rPr>
              <a:t>57,5</a:t>
            </a:r>
            <a:r>
              <a:rPr lang="it-IT" sz="1600" b="0" dirty="0" smtClean="0">
                <a:solidFill>
                  <a:srgbClr val="000000"/>
                </a:solidFill>
                <a:latin typeface="Verdana" charset="0"/>
              </a:rPr>
              <a:t>% del 2012 e al 38,2</a:t>
            </a:r>
            <a:r>
              <a:rPr lang="it-IT" sz="1600" b="0" dirty="0">
                <a:solidFill>
                  <a:srgbClr val="000000"/>
                </a:solidFill>
                <a:latin typeface="Verdana" charset="0"/>
              </a:rPr>
              <a:t>% </a:t>
            </a:r>
            <a:r>
              <a:rPr lang="it-IT" sz="1600" b="0" dirty="0" smtClean="0">
                <a:solidFill>
                  <a:srgbClr val="000000"/>
                </a:solidFill>
                <a:latin typeface="Verdana" charset="0"/>
              </a:rPr>
              <a:t>del 2010) </a:t>
            </a:r>
          </a:p>
          <a:p>
            <a:pPr>
              <a:buFontTx/>
              <a:buChar char="-"/>
            </a:pPr>
            <a:r>
              <a:rPr lang="it-IT" sz="1600" b="0" dirty="0">
                <a:solidFill>
                  <a:srgbClr val="000000"/>
                </a:solidFill>
                <a:latin typeface="Verdana" charset="0"/>
              </a:rPr>
              <a:t> </a:t>
            </a:r>
            <a:r>
              <a:rPr lang="it-IT" sz="1600" dirty="0" smtClean="0">
                <a:solidFill>
                  <a:srgbClr val="000000"/>
                </a:solidFill>
                <a:latin typeface="Verdana" charset="0"/>
              </a:rPr>
              <a:t>Toner</a:t>
            </a:r>
            <a:r>
              <a:rPr lang="it-IT" sz="1600" b="0" dirty="0" smtClean="0">
                <a:solidFill>
                  <a:srgbClr val="000000"/>
                </a:solidFill>
                <a:latin typeface="Verdana" charset="0"/>
              </a:rPr>
              <a:t> (12,6%)</a:t>
            </a:r>
          </a:p>
          <a:p>
            <a:pPr>
              <a:buFontTx/>
              <a:buChar char="-"/>
            </a:pPr>
            <a:r>
              <a:rPr lang="it-IT" sz="1600" b="0" dirty="0" smtClean="0">
                <a:solidFill>
                  <a:srgbClr val="000000"/>
                </a:solidFill>
                <a:latin typeface="Verdana" charset="0"/>
              </a:rPr>
              <a:t> </a:t>
            </a:r>
            <a:r>
              <a:rPr lang="it-IT" sz="1600" dirty="0" smtClean="0">
                <a:solidFill>
                  <a:srgbClr val="000000"/>
                </a:solidFill>
                <a:latin typeface="Verdana" charset="0"/>
              </a:rPr>
              <a:t>Pile</a:t>
            </a:r>
            <a:r>
              <a:rPr lang="it-IT" sz="1600" b="0" dirty="0" smtClean="0">
                <a:solidFill>
                  <a:srgbClr val="000000"/>
                </a:solidFill>
                <a:latin typeface="Verdana" charset="0"/>
              </a:rPr>
              <a:t> (52,1%)</a:t>
            </a:r>
          </a:p>
          <a:p>
            <a:pPr>
              <a:buFontTx/>
              <a:buChar char="-"/>
            </a:pPr>
            <a:r>
              <a:rPr lang="it-IT" sz="1600" b="0" dirty="0" smtClean="0">
                <a:solidFill>
                  <a:srgbClr val="000000"/>
                </a:solidFill>
                <a:latin typeface="Verdana" charset="0"/>
              </a:rPr>
              <a:t> </a:t>
            </a:r>
            <a:r>
              <a:rPr lang="it-IT" sz="1600" dirty="0" smtClean="0">
                <a:solidFill>
                  <a:srgbClr val="000000"/>
                </a:solidFill>
                <a:latin typeface="Verdana" charset="0"/>
              </a:rPr>
              <a:t>Farmaci</a:t>
            </a:r>
            <a:r>
              <a:rPr lang="it-IT" sz="1600" b="0" dirty="0" smtClean="0">
                <a:solidFill>
                  <a:srgbClr val="000000"/>
                </a:solidFill>
                <a:latin typeface="Verdana" charset="0"/>
              </a:rPr>
              <a:t> (21,3%)  </a:t>
            </a:r>
          </a:p>
          <a:p>
            <a:pPr>
              <a:buFontTx/>
              <a:buChar char="-"/>
            </a:pPr>
            <a:r>
              <a:rPr lang="it-IT" sz="1600" b="0" dirty="0">
                <a:solidFill>
                  <a:srgbClr val="000000"/>
                </a:solidFill>
                <a:latin typeface="Verdana" charset="0"/>
              </a:rPr>
              <a:t> </a:t>
            </a:r>
            <a:r>
              <a:rPr lang="it-IT" sz="1600" dirty="0" smtClean="0">
                <a:solidFill>
                  <a:srgbClr val="000000"/>
                </a:solidFill>
                <a:latin typeface="Verdana" charset="0"/>
              </a:rPr>
              <a:t>rifiuti elettrici elettronici</a:t>
            </a:r>
            <a:r>
              <a:rPr lang="it-IT" sz="1600" b="0" dirty="0" smtClean="0">
                <a:solidFill>
                  <a:srgbClr val="000000"/>
                </a:solidFill>
                <a:latin typeface="Verdana" charset="0"/>
              </a:rPr>
              <a:t> 68,1%</a:t>
            </a:r>
            <a:endParaRPr lang="it-IT" sz="1600" b="0" dirty="0">
              <a:solidFill>
                <a:srgbClr val="000000"/>
              </a:solidFill>
              <a:latin typeface="Verdana" charset="0"/>
            </a:endParaRPr>
          </a:p>
        </p:txBody>
      </p:sp>
      <p:sp>
        <p:nvSpPr>
          <p:cNvPr id="92184" name="Text Box 24"/>
          <p:cNvSpPr txBox="1">
            <a:spLocks noChangeArrowheads="1"/>
          </p:cNvSpPr>
          <p:nvPr/>
        </p:nvSpPr>
        <p:spPr bwMode="auto">
          <a:xfrm>
            <a:off x="304800" y="5229200"/>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it-IT"/>
            </a:defPPr>
            <a:lvl1pPr>
              <a:buClr>
                <a:srgbClr val="FF0066"/>
              </a:buClr>
              <a:buFont typeface="Wingdings" charset="0"/>
              <a:buChar char="Ø"/>
              <a:defRPr sz="1600" b="0">
                <a:solidFill>
                  <a:srgbClr val="000000"/>
                </a:solidFill>
                <a:latin typeface="Verdana" charset="0"/>
              </a:defRPr>
            </a:lvl1pPr>
          </a:lstStyle>
          <a:p>
            <a:r>
              <a:rPr lang="it-IT" dirty="0" smtClean="0"/>
              <a:t> È </a:t>
            </a:r>
            <a:r>
              <a:rPr lang="it-IT" b="1" dirty="0" smtClean="0"/>
              <a:t>soddisfatto</a:t>
            </a:r>
            <a:r>
              <a:rPr lang="it-IT" dirty="0" smtClean="0"/>
              <a:t> </a:t>
            </a:r>
            <a:r>
              <a:rPr lang="it-IT" dirty="0"/>
              <a:t>del Centro di raccolta differenziata mobile </a:t>
            </a:r>
            <a:r>
              <a:rPr lang="it-IT" b="1" dirty="0" smtClean="0"/>
              <a:t>l’ 89,5% </a:t>
            </a:r>
            <a:r>
              <a:rPr lang="it-IT" dirty="0" smtClean="0"/>
              <a:t>dei </a:t>
            </a:r>
            <a:r>
              <a:rPr lang="it-IT" dirty="0"/>
              <a:t>clienti domestici, con valutazione media di </a:t>
            </a:r>
            <a:r>
              <a:rPr lang="it-IT" dirty="0" smtClean="0"/>
              <a:t>7,62 (in calo rispetto al l’8 e al 92,2% del 2012)</a:t>
            </a:r>
            <a:endParaRPr lang="it-IT" dirty="0"/>
          </a:p>
        </p:txBody>
      </p:sp>
    </p:spTree>
    <p:extLst>
      <p:ext uri="{BB962C8B-B14F-4D97-AF65-F5344CB8AC3E}">
        <p14:creationId xmlns:p14="http://schemas.microsoft.com/office/powerpoint/2010/main" val="40745674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179512" y="1171575"/>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DDDDDD"/>
                  </a:outerShdw>
                </a:effectLst>
                <a:latin typeface="Verdana" charset="0"/>
                <a:cs typeface="Times New Roman" charset="0"/>
              </a:rPr>
              <a:t>Motivazioni </a:t>
            </a:r>
            <a:r>
              <a:rPr lang="it-IT" dirty="0" smtClean="0">
                <a:solidFill>
                  <a:srgbClr val="FF0000"/>
                </a:solidFill>
                <a:effectLst>
                  <a:outerShdw blurRad="38100" dist="38100" dir="2700000" algn="tl">
                    <a:srgbClr val="DDDDDD"/>
                  </a:outerShdw>
                </a:effectLst>
                <a:latin typeface="Verdana" charset="0"/>
                <a:cs typeface="Times New Roman" charset="0"/>
              </a:rPr>
              <a:t>della valutazione del </a:t>
            </a:r>
            <a:r>
              <a:rPr lang="it-IT" dirty="0">
                <a:solidFill>
                  <a:srgbClr val="FF0000"/>
                </a:solidFill>
                <a:effectLst>
                  <a:outerShdw blurRad="38100" dist="38100" dir="2700000" algn="tl">
                    <a:srgbClr val="DDDDDD"/>
                  </a:outerShdw>
                </a:effectLst>
                <a:latin typeface="Verdana" charset="0"/>
                <a:cs typeface="Times New Roman" charset="0"/>
              </a:rPr>
              <a:t>centro di raccolta mobile - clienti </a:t>
            </a:r>
            <a:r>
              <a:rPr lang="it-IT" dirty="0" smtClean="0">
                <a:solidFill>
                  <a:srgbClr val="FF0000"/>
                </a:solidFill>
                <a:effectLst>
                  <a:outerShdw blurRad="38100" dist="38100" dir="2700000" algn="tl">
                    <a:srgbClr val="DDDDDD"/>
                  </a:outerShdw>
                </a:effectLst>
                <a:latin typeface="Verdana" charset="0"/>
                <a:cs typeface="Times New Roman" charset="0"/>
              </a:rPr>
              <a:t>domestici</a:t>
            </a:r>
            <a:endParaRPr lang="it-IT" dirty="0">
              <a:solidFill>
                <a:srgbClr val="FF0000"/>
              </a:solidFill>
              <a:effectLst>
                <a:outerShdw blurRad="38100" dist="38100" dir="2700000" algn="tl">
                  <a:srgbClr val="DDDDDD"/>
                </a:outerShdw>
              </a:effectLst>
            </a:endParaRPr>
          </a:p>
        </p:txBody>
      </p:sp>
      <p:sp>
        <p:nvSpPr>
          <p:cNvPr id="373763" name="Text Box 3"/>
          <p:cNvSpPr txBox="1">
            <a:spLocks noChangeArrowheads="1"/>
          </p:cNvSpPr>
          <p:nvPr/>
        </p:nvSpPr>
        <p:spPr bwMode="auto">
          <a:xfrm>
            <a:off x="179512" y="1909276"/>
            <a:ext cx="8915400" cy="440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400" b="0" dirty="0">
                <a:solidFill>
                  <a:srgbClr val="000000"/>
                </a:solidFill>
                <a:latin typeface="Verdana" charset="0"/>
              </a:rPr>
              <a:t>Hanno </a:t>
            </a:r>
            <a:r>
              <a:rPr lang="it-IT" sz="1400" b="0" dirty="0" smtClean="0">
                <a:solidFill>
                  <a:srgbClr val="000000"/>
                </a:solidFill>
                <a:latin typeface="Verdana" charset="0"/>
              </a:rPr>
              <a:t> commentato la </a:t>
            </a:r>
            <a:r>
              <a:rPr lang="it-IT" sz="1400" b="0" dirty="0">
                <a:solidFill>
                  <a:srgbClr val="000000"/>
                </a:solidFill>
                <a:latin typeface="Verdana" charset="0"/>
              </a:rPr>
              <a:t>propria valutazione positiva o negativa del centro mobile </a:t>
            </a:r>
            <a:r>
              <a:rPr lang="it-IT" sz="1400" b="0" dirty="0" smtClean="0">
                <a:solidFill>
                  <a:srgbClr val="000000"/>
                </a:solidFill>
                <a:latin typeface="Verdana" charset="0"/>
              </a:rPr>
              <a:t>128 clienti su 340, </a:t>
            </a:r>
            <a:r>
              <a:rPr lang="it-IT" sz="1400" b="0" dirty="0">
                <a:solidFill>
                  <a:srgbClr val="000000"/>
                </a:solidFill>
                <a:latin typeface="Verdana" charset="0"/>
              </a:rPr>
              <a:t>pari al </a:t>
            </a:r>
            <a:r>
              <a:rPr lang="it-IT" sz="1400" b="0" dirty="0" smtClean="0">
                <a:solidFill>
                  <a:srgbClr val="000000"/>
                </a:solidFill>
                <a:latin typeface="Verdana" charset="0"/>
              </a:rPr>
              <a:t>38% </a:t>
            </a:r>
            <a:r>
              <a:rPr lang="it-IT" sz="1400" b="0" dirty="0">
                <a:solidFill>
                  <a:srgbClr val="000000"/>
                </a:solidFill>
                <a:latin typeface="Verdana" charset="0"/>
              </a:rPr>
              <a:t>del campione.</a:t>
            </a:r>
          </a:p>
          <a:p>
            <a:pPr>
              <a:buFont typeface="Wingdings" charset="0"/>
              <a:buNone/>
            </a:pPr>
            <a:endParaRPr lang="it-IT" sz="1400" b="0" dirty="0">
              <a:solidFill>
                <a:srgbClr val="000000"/>
              </a:solidFill>
              <a:latin typeface="Verdana" charset="0"/>
            </a:endParaRPr>
          </a:p>
          <a:p>
            <a:pPr>
              <a:buFont typeface="Wingdings" charset="0"/>
              <a:buNone/>
            </a:pPr>
            <a:r>
              <a:rPr lang="it-IT" sz="1400" b="0" dirty="0" smtClean="0">
                <a:solidFill>
                  <a:srgbClr val="000000"/>
                </a:solidFill>
                <a:latin typeface="Verdana" charset="0"/>
              </a:rPr>
              <a:t>Tra coloro che </a:t>
            </a:r>
            <a:r>
              <a:rPr lang="it-IT" sz="1400" dirty="0" smtClean="0">
                <a:solidFill>
                  <a:srgbClr val="000000"/>
                </a:solidFill>
                <a:latin typeface="Verdana" charset="0"/>
              </a:rPr>
              <a:t>usano il servizio</a:t>
            </a:r>
            <a:r>
              <a:rPr lang="it-IT" sz="1400" b="0" dirty="0" smtClean="0">
                <a:solidFill>
                  <a:srgbClr val="000000"/>
                </a:solidFill>
                <a:latin typeface="Verdana" charset="0"/>
              </a:rPr>
              <a:t>, le principali valutazioni positive sono: è </a:t>
            </a:r>
            <a:r>
              <a:rPr lang="it-IT" sz="1400" b="0" dirty="0" smtClean="0">
                <a:solidFill>
                  <a:srgbClr val="000000"/>
                </a:solidFill>
                <a:latin typeface="Lucida Grande"/>
                <a:ea typeface="Lucida Grande"/>
                <a:cs typeface="Lucida Grande"/>
              </a:rPr>
              <a:t>utile</a:t>
            </a:r>
            <a:r>
              <a:rPr lang="it-IT" sz="1400" b="0" dirty="0">
                <a:solidFill>
                  <a:srgbClr val="000000"/>
                </a:solidFill>
                <a:latin typeface="Lucida Grande"/>
                <a:ea typeface="Lucida Grande"/>
                <a:cs typeface="Lucida Grande"/>
              </a:rPr>
              <a:t> </a:t>
            </a:r>
            <a:r>
              <a:rPr lang="it-IT" sz="1400" b="0" dirty="0" smtClean="0">
                <a:solidFill>
                  <a:srgbClr val="000000"/>
                </a:solidFill>
                <a:latin typeface="Lucida Grande"/>
                <a:ea typeface="Lucida Grande"/>
                <a:cs typeface="Lucida Grande"/>
              </a:rPr>
              <a:t>e pratico, puntuale efficiente frequente, il personale </a:t>
            </a:r>
            <a:r>
              <a:rPr lang="it-IT" sz="1400" b="0" dirty="0">
                <a:solidFill>
                  <a:srgbClr val="000000"/>
                </a:solidFill>
                <a:latin typeface="Lucida Grande"/>
                <a:ea typeface="Lucida Grande"/>
                <a:cs typeface="Lucida Grande"/>
              </a:rPr>
              <a:t>è </a:t>
            </a:r>
            <a:r>
              <a:rPr lang="it-IT" sz="1400" b="0" dirty="0" smtClean="0">
                <a:solidFill>
                  <a:srgbClr val="000000"/>
                </a:solidFill>
                <a:latin typeface="Lucida Grande"/>
                <a:ea typeface="Lucida Grande"/>
                <a:cs typeface="Lucida Grande"/>
              </a:rPr>
              <a:t>disponibile (</a:t>
            </a:r>
            <a:r>
              <a:rPr lang="it-IT" sz="1400" b="0" dirty="0">
                <a:solidFill>
                  <a:srgbClr val="000000"/>
                </a:solidFill>
                <a:latin typeface="Lucida Grande"/>
                <a:ea typeface="Lucida Grande"/>
                <a:cs typeface="Lucida Grande"/>
              </a:rPr>
              <a:t>4</a:t>
            </a:r>
            <a:r>
              <a:rPr lang="it-IT" sz="1400" b="0" dirty="0" smtClean="0">
                <a:solidFill>
                  <a:srgbClr val="000000"/>
                </a:solidFill>
                <a:latin typeface="Lucida Grande"/>
                <a:ea typeface="Lucida Grande"/>
                <a:cs typeface="Lucida Grande"/>
              </a:rPr>
              <a:t>0 clienti</a:t>
            </a:r>
            <a:r>
              <a:rPr lang="it-IT" sz="1400" dirty="0" smtClean="0">
                <a:solidFill>
                  <a:srgbClr val="000000"/>
                </a:solidFill>
                <a:latin typeface="Lucida Grande"/>
                <a:ea typeface="Lucida Grande"/>
                <a:cs typeface="Lucida Grande"/>
              </a:rPr>
              <a:t>, 11,7%</a:t>
            </a:r>
            <a:r>
              <a:rPr lang="it-IT" sz="1400" b="0" dirty="0" smtClean="0">
                <a:solidFill>
                  <a:srgbClr val="000000"/>
                </a:solidFill>
                <a:latin typeface="Lucida Grande"/>
                <a:ea typeface="Lucida Grande"/>
                <a:cs typeface="Lucida Grande"/>
              </a:rPr>
              <a:t> del campione). 9 clienti lamentano invece la insufficiente frequenza, 6 le insufficienti informazioni.</a:t>
            </a:r>
            <a:endParaRPr lang="it-IT" sz="1400" b="0" dirty="0">
              <a:solidFill>
                <a:srgbClr val="000000"/>
              </a:solidFill>
              <a:latin typeface="Verdana" charset="0"/>
            </a:endParaRPr>
          </a:p>
          <a:p>
            <a:pPr>
              <a:buFont typeface="Wingdings" charset="0"/>
              <a:buNone/>
            </a:pPr>
            <a:endParaRPr lang="it-IT" sz="1400" b="0" dirty="0">
              <a:solidFill>
                <a:srgbClr val="000000"/>
              </a:solidFill>
              <a:latin typeface="Verdana" charset="0"/>
            </a:endParaRPr>
          </a:p>
          <a:p>
            <a:r>
              <a:rPr lang="it-IT" sz="1400" b="0" dirty="0" smtClean="0">
                <a:solidFill>
                  <a:srgbClr val="000000"/>
                </a:solidFill>
                <a:latin typeface="Verdana" charset="0"/>
              </a:rPr>
              <a:t>Tra le motivazioni principali del </a:t>
            </a:r>
            <a:r>
              <a:rPr lang="it-IT" sz="1400" dirty="0" smtClean="0">
                <a:solidFill>
                  <a:srgbClr val="000000"/>
                </a:solidFill>
                <a:latin typeface="Verdana" charset="0"/>
              </a:rPr>
              <a:t>mancato us</a:t>
            </a:r>
            <a:r>
              <a:rPr lang="it-IT" sz="1400" b="0" dirty="0" smtClean="0">
                <a:solidFill>
                  <a:srgbClr val="000000"/>
                </a:solidFill>
                <a:latin typeface="Verdana" charset="0"/>
              </a:rPr>
              <a:t>o de</a:t>
            </a:r>
            <a:r>
              <a:rPr lang="it-IT" sz="1400" dirty="0" smtClean="0">
                <a:solidFill>
                  <a:srgbClr val="000000"/>
                </a:solidFill>
                <a:latin typeface="Verdana" charset="0"/>
              </a:rPr>
              <a:t>l </a:t>
            </a:r>
            <a:r>
              <a:rPr lang="it-IT" sz="1400" b="0" dirty="0" smtClean="0">
                <a:solidFill>
                  <a:srgbClr val="000000"/>
                </a:solidFill>
                <a:latin typeface="Verdana" charset="0"/>
              </a:rPr>
              <a:t>centro prevale:</a:t>
            </a:r>
            <a:endParaRPr lang="it-IT" sz="1400" dirty="0" smtClean="0">
              <a:solidFill>
                <a:srgbClr val="000000"/>
              </a:solidFill>
              <a:latin typeface="Verdana" charset="0"/>
            </a:endParaRPr>
          </a:p>
          <a:p>
            <a:pPr marL="285750" indent="-285750">
              <a:buFontTx/>
              <a:buChar char="-"/>
            </a:pPr>
            <a:r>
              <a:rPr lang="it-IT" sz="1400" dirty="0" smtClean="0">
                <a:solidFill>
                  <a:srgbClr val="000000"/>
                </a:solidFill>
                <a:latin typeface="Verdana" charset="0"/>
              </a:rPr>
              <a:t>una carenza di informazioni </a:t>
            </a:r>
            <a:r>
              <a:rPr lang="it-IT" sz="1400" b="0" dirty="0" smtClean="0">
                <a:solidFill>
                  <a:srgbClr val="000000"/>
                </a:solidFill>
                <a:latin typeface="Verdana" charset="0"/>
              </a:rPr>
              <a:t>(su dove si trovi la sede o in cosa consista il servizio: 36 clienti, </a:t>
            </a:r>
            <a:r>
              <a:rPr lang="it-IT" sz="1400" dirty="0" smtClean="0">
                <a:solidFill>
                  <a:srgbClr val="000000"/>
                </a:solidFill>
                <a:latin typeface="Verdana" charset="0"/>
              </a:rPr>
              <a:t>10,6% del campione</a:t>
            </a:r>
            <a:r>
              <a:rPr lang="it-IT" sz="1400" b="0" dirty="0" smtClean="0">
                <a:solidFill>
                  <a:srgbClr val="000000"/>
                </a:solidFill>
                <a:latin typeface="Verdana" charset="0"/>
              </a:rPr>
              <a:t>)  </a:t>
            </a:r>
          </a:p>
          <a:p>
            <a:pPr marL="285750" indent="-285750">
              <a:buFontTx/>
              <a:buChar char="-"/>
            </a:pPr>
            <a:r>
              <a:rPr lang="it-IT" sz="1400" dirty="0" smtClean="0">
                <a:solidFill>
                  <a:srgbClr val="000000"/>
                </a:solidFill>
                <a:latin typeface="Verdana" charset="0"/>
              </a:rPr>
              <a:t>il ricorso ad </a:t>
            </a:r>
            <a:r>
              <a:rPr lang="it-IT" sz="1400" dirty="0">
                <a:solidFill>
                  <a:srgbClr val="000000"/>
                </a:solidFill>
                <a:latin typeface="Verdana" charset="0"/>
              </a:rPr>
              <a:t>altre forme di raccolta</a:t>
            </a:r>
            <a:r>
              <a:rPr lang="it-IT" sz="1400" b="0" dirty="0">
                <a:solidFill>
                  <a:srgbClr val="000000"/>
                </a:solidFill>
                <a:latin typeface="Verdana" charset="0"/>
              </a:rPr>
              <a:t> (centro </a:t>
            </a:r>
            <a:r>
              <a:rPr lang="it-IT" sz="1400" b="0" dirty="0" smtClean="0">
                <a:solidFill>
                  <a:srgbClr val="000000"/>
                </a:solidFill>
                <a:latin typeface="Verdana" charset="0"/>
              </a:rPr>
              <a:t>fisso 29 clienti, </a:t>
            </a:r>
            <a:r>
              <a:rPr lang="it-IT" sz="1400" b="0" dirty="0">
                <a:solidFill>
                  <a:srgbClr val="000000"/>
                </a:solidFill>
                <a:latin typeface="Verdana" charset="0"/>
              </a:rPr>
              <a:t>cassonetti o raccolta domiciliare differenziata), </a:t>
            </a:r>
            <a:r>
              <a:rPr lang="it-IT" sz="1400" b="0" dirty="0" smtClean="0">
                <a:solidFill>
                  <a:srgbClr val="000000"/>
                </a:solidFill>
                <a:latin typeface="Verdana" charset="0"/>
              </a:rPr>
              <a:t>che accomuna </a:t>
            </a:r>
            <a:r>
              <a:rPr lang="it-IT" sz="1400" dirty="0" smtClean="0">
                <a:solidFill>
                  <a:srgbClr val="000000"/>
                </a:solidFill>
                <a:latin typeface="Verdana" charset="0"/>
              </a:rPr>
              <a:t>58 clienti, pari al 17%</a:t>
            </a:r>
            <a:r>
              <a:rPr lang="it-IT" sz="1400" b="0" dirty="0" smtClean="0">
                <a:solidFill>
                  <a:srgbClr val="000000"/>
                </a:solidFill>
                <a:latin typeface="Verdana" charset="0"/>
              </a:rPr>
              <a:t> del campione.</a:t>
            </a:r>
            <a:endParaRPr lang="it-IT" sz="1400" b="0" dirty="0">
              <a:solidFill>
                <a:srgbClr val="000000"/>
              </a:solidFill>
              <a:latin typeface="Verdana" charset="0"/>
            </a:endParaRPr>
          </a:p>
          <a:p>
            <a:pPr>
              <a:buFont typeface="Wingdings" charset="0"/>
              <a:buNone/>
            </a:pPr>
            <a:endParaRPr lang="it-IT" sz="1400" b="0" dirty="0" smtClean="0">
              <a:solidFill>
                <a:srgbClr val="000000"/>
              </a:solidFill>
              <a:latin typeface="Verdana" charset="0"/>
            </a:endParaRPr>
          </a:p>
          <a:p>
            <a:pPr>
              <a:buFont typeface="Wingdings" charset="0"/>
              <a:buNone/>
            </a:pPr>
            <a:r>
              <a:rPr lang="it-IT" sz="1400" b="0" dirty="0" smtClean="0">
                <a:solidFill>
                  <a:srgbClr val="000000"/>
                </a:solidFill>
                <a:latin typeface="Verdana" charset="0"/>
              </a:rPr>
              <a:t>Un secondo gruppo di motivazioni del mancato uso riguardano la </a:t>
            </a:r>
            <a:r>
              <a:rPr lang="it-IT" sz="1400" dirty="0" smtClean="0">
                <a:solidFill>
                  <a:srgbClr val="000000"/>
                </a:solidFill>
                <a:latin typeface="Verdana" charset="0"/>
              </a:rPr>
              <a:t>scarsa comodità </a:t>
            </a:r>
            <a:r>
              <a:rPr lang="it-IT" sz="1400" b="0" dirty="0" smtClean="0">
                <a:solidFill>
                  <a:srgbClr val="000000"/>
                </a:solidFill>
                <a:latin typeface="Verdana" charset="0"/>
              </a:rPr>
              <a:t>del servizio per orari e luoghi o tempi di attesa, che riguarda  </a:t>
            </a:r>
            <a:r>
              <a:rPr lang="it-IT" sz="1400" dirty="0" smtClean="0">
                <a:solidFill>
                  <a:srgbClr val="000000"/>
                </a:solidFill>
                <a:latin typeface="Verdana" charset="0"/>
              </a:rPr>
              <a:t>30 clienti (8,8%).</a:t>
            </a:r>
            <a:endParaRPr lang="it-IT" sz="1400" b="0" dirty="0">
              <a:solidFill>
                <a:srgbClr val="000000"/>
              </a:solidFill>
              <a:latin typeface="Verdana" charset="0"/>
            </a:endParaRPr>
          </a:p>
          <a:p>
            <a:pPr>
              <a:buFont typeface="Wingdings" charset="0"/>
              <a:buNone/>
            </a:pPr>
            <a:endParaRPr lang="it-IT" sz="1400" b="0" dirty="0">
              <a:solidFill>
                <a:srgbClr val="000000"/>
              </a:solidFill>
              <a:latin typeface="Verdana" charset="0"/>
            </a:endParaRPr>
          </a:p>
          <a:p>
            <a:pPr>
              <a:buFont typeface="Wingdings" charset="0"/>
              <a:buNone/>
            </a:pPr>
            <a:endParaRPr lang="it-IT" sz="1400" dirty="0">
              <a:solidFill>
                <a:srgbClr val="000000"/>
              </a:solidFill>
              <a:latin typeface="Verdana" charset="0"/>
            </a:endParaRPr>
          </a:p>
          <a:p>
            <a:pPr>
              <a:buFont typeface="Wingdings" charset="0"/>
              <a:buNone/>
            </a:pPr>
            <a:r>
              <a:rPr lang="it-IT" sz="1400" dirty="0" smtClean="0">
                <a:solidFill>
                  <a:srgbClr val="000000"/>
                </a:solidFill>
                <a:latin typeface="Verdana" charset="0"/>
              </a:rPr>
              <a:t>Così come nel 2012, nessuno segnala spontaneamente né in positivo né in negativo gli incentivi economici.</a:t>
            </a:r>
            <a:endParaRPr lang="it-IT" sz="1400" dirty="0">
              <a:solidFill>
                <a:srgbClr val="000000"/>
              </a:solidFill>
              <a:latin typeface="Verdana" charset="0"/>
            </a:endParaRPr>
          </a:p>
          <a:p>
            <a:pPr>
              <a:buFont typeface="Wingdings" charset="0"/>
              <a:buNone/>
            </a:pPr>
            <a:endParaRPr lang="it-IT" sz="1400" dirty="0">
              <a:solidFill>
                <a:srgbClr val="000000"/>
              </a:solidFill>
              <a:latin typeface="Verdana" charset="0"/>
            </a:endParaRPr>
          </a:p>
        </p:txBody>
      </p:sp>
      <p:sp>
        <p:nvSpPr>
          <p:cNvPr id="373764" name="Rectangle 4"/>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600">
                <a:latin typeface="Trebuchet MS" charset="0"/>
                <a:cs typeface="ＭＳ Ｐゴシック" charset="0"/>
              </a:rPr>
              <a:t>IGIENE AMBIENTALE - Indagine clienti domestici di Fano</a:t>
            </a:r>
          </a:p>
        </p:txBody>
      </p:sp>
    </p:spTree>
    <p:extLst>
      <p:ext uri="{BB962C8B-B14F-4D97-AF65-F5344CB8AC3E}">
        <p14:creationId xmlns:p14="http://schemas.microsoft.com/office/powerpoint/2010/main" val="1479290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Text Box 7"/>
          <p:cNvSpPr txBox="1">
            <a:spLocks noChangeArrowheads="1"/>
          </p:cNvSpPr>
          <p:nvPr/>
        </p:nvSpPr>
        <p:spPr bwMode="auto">
          <a:xfrm>
            <a:off x="228600" y="1600200"/>
            <a:ext cx="891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FF0066"/>
              </a:buClr>
              <a:buFont typeface="Wingdings" charset="0"/>
              <a:buChar char="Ø"/>
            </a:pPr>
            <a:r>
              <a:rPr lang="it-IT" sz="1600" b="0" dirty="0" smtClean="0">
                <a:solidFill>
                  <a:srgbClr val="000000"/>
                </a:solidFill>
                <a:latin typeface="Verdana" charset="0"/>
              </a:rPr>
              <a:t> Il </a:t>
            </a:r>
            <a:r>
              <a:rPr lang="it-IT" sz="1600" dirty="0" smtClean="0">
                <a:solidFill>
                  <a:srgbClr val="000000"/>
                </a:solidFill>
                <a:latin typeface="Verdana" charset="0"/>
              </a:rPr>
              <a:t>74,8% dei clienti domestici sa dell'esistenza </a:t>
            </a:r>
            <a:r>
              <a:rPr lang="it-IT" sz="1600" b="0" dirty="0" smtClean="0">
                <a:solidFill>
                  <a:srgbClr val="000000"/>
                </a:solidFill>
                <a:latin typeface="Verdana" charset="0"/>
              </a:rPr>
              <a:t>di un </a:t>
            </a:r>
            <a:r>
              <a:rPr lang="it-IT" sz="1600" b="0" dirty="0" smtClean="0">
                <a:solidFill>
                  <a:srgbClr val="000000"/>
                </a:solidFill>
                <a:effectLst>
                  <a:outerShdw blurRad="38100" dist="38100" dir="2700000" algn="tl">
                    <a:srgbClr val="DDDDDD"/>
                  </a:outerShdw>
                </a:effectLst>
                <a:latin typeface="Verdana" charset="0"/>
              </a:rPr>
              <a:t>Centro di raccolta differenziata fisso </a:t>
            </a:r>
            <a:r>
              <a:rPr lang="it-IT" sz="1600" b="0" dirty="0" smtClean="0">
                <a:solidFill>
                  <a:srgbClr val="000000"/>
                </a:solidFill>
                <a:latin typeface="Verdana" charset="0"/>
              </a:rPr>
              <a:t>(</a:t>
            </a:r>
            <a:r>
              <a:rPr lang="it-IT" sz="1600" dirty="0" smtClean="0">
                <a:solidFill>
                  <a:srgbClr val="000000"/>
                </a:solidFill>
                <a:latin typeface="Verdana" charset="0"/>
              </a:rPr>
              <a:t>in crescita rispetto al 63,2% 2012, invertendo una tendenza al calo dal 2006</a:t>
            </a:r>
            <a:r>
              <a:rPr lang="it-IT" sz="1600" b="0" dirty="0" smtClean="0">
                <a:solidFill>
                  <a:srgbClr val="000000"/>
                </a:solidFill>
                <a:latin typeface="Verdana" charset="0"/>
              </a:rPr>
              <a:t>) </a:t>
            </a:r>
          </a:p>
        </p:txBody>
      </p:sp>
      <p:sp>
        <p:nvSpPr>
          <p:cNvPr id="91144" name="Text Box 8"/>
          <p:cNvSpPr txBox="1">
            <a:spLocks noChangeArrowheads="1"/>
          </p:cNvSpPr>
          <p:nvPr/>
        </p:nvSpPr>
        <p:spPr bwMode="auto">
          <a:xfrm>
            <a:off x="251520" y="5373216"/>
            <a:ext cx="815982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Clr>
                <a:srgbClr val="FF0066"/>
              </a:buClr>
              <a:buFont typeface="Wingdings" charset="0"/>
              <a:buChar char="Ø"/>
            </a:pPr>
            <a:r>
              <a:rPr lang="it-IT" sz="1600" b="0" dirty="0" smtClean="0">
                <a:solidFill>
                  <a:schemeClr val="bg2"/>
                </a:solidFill>
                <a:latin typeface="Verdana" charset="0"/>
              </a:rPr>
              <a:t> </a:t>
            </a:r>
            <a:r>
              <a:rPr lang="it-IT" dirty="0" smtClean="0">
                <a:solidFill>
                  <a:schemeClr val="bg2"/>
                </a:solidFill>
                <a:latin typeface="Verdana" charset="0"/>
              </a:rPr>
              <a:t>Solo il 50,5</a:t>
            </a:r>
            <a:r>
              <a:rPr lang="it-IT" sz="1600" dirty="0" smtClean="0">
                <a:solidFill>
                  <a:schemeClr val="bg2"/>
                </a:solidFill>
                <a:latin typeface="Verdana" charset="0"/>
              </a:rPr>
              <a:t>%</a:t>
            </a:r>
            <a:r>
              <a:rPr lang="it-IT" sz="1600" b="0" dirty="0" smtClean="0">
                <a:solidFill>
                  <a:schemeClr val="bg2"/>
                </a:solidFill>
                <a:latin typeface="Verdana" charset="0"/>
              </a:rPr>
              <a:t> </a:t>
            </a:r>
            <a:r>
              <a:rPr lang="it-IT" sz="1600" dirty="0" smtClean="0">
                <a:solidFill>
                  <a:schemeClr val="bg2"/>
                </a:solidFill>
                <a:latin typeface="Verdana" charset="0"/>
              </a:rPr>
              <a:t>è a conoscenza degli </a:t>
            </a:r>
            <a:r>
              <a:rPr lang="it-IT" sz="1600" dirty="0" smtClean="0">
                <a:solidFill>
                  <a:schemeClr val="bg2"/>
                </a:solidFill>
                <a:effectLst>
                  <a:outerShdw blurRad="38100" dist="38100" dir="2700000" algn="tl">
                    <a:srgbClr val="DDDDDD"/>
                  </a:outerShdw>
                </a:effectLst>
                <a:latin typeface="Verdana" charset="0"/>
              </a:rPr>
              <a:t>sconti</a:t>
            </a:r>
            <a:r>
              <a:rPr lang="it-IT" sz="1600" dirty="0" smtClean="0">
                <a:solidFill>
                  <a:schemeClr val="bg2"/>
                </a:solidFill>
                <a:latin typeface="Verdana" charset="0"/>
              </a:rPr>
              <a:t> </a:t>
            </a:r>
            <a:r>
              <a:rPr lang="it-IT" sz="1600" b="0" dirty="0" smtClean="0">
                <a:solidFill>
                  <a:schemeClr val="bg2"/>
                </a:solidFill>
                <a:latin typeface="Verdana" charset="0"/>
              </a:rPr>
              <a:t>previsti nella bolletta, proporzionali alla quantità di rifiuti consegnati al Centro di raccolta differenziata mobile o fisso. </a:t>
            </a:r>
          </a:p>
          <a:p>
            <a:pPr>
              <a:buClr>
                <a:srgbClr val="FF0066"/>
              </a:buClr>
            </a:pPr>
            <a:r>
              <a:rPr lang="it-IT" sz="1600" b="0" dirty="0" smtClean="0">
                <a:solidFill>
                  <a:schemeClr val="bg2"/>
                </a:solidFill>
                <a:latin typeface="Verdana" charset="0"/>
              </a:rPr>
              <a:t>Si rileva </a:t>
            </a:r>
            <a:r>
              <a:rPr lang="it-IT" sz="1600" dirty="0" smtClean="0">
                <a:solidFill>
                  <a:schemeClr val="bg2"/>
                </a:solidFill>
                <a:latin typeface="Verdana" charset="0"/>
              </a:rPr>
              <a:t>un calo significativo rispetto al 2012 </a:t>
            </a:r>
            <a:r>
              <a:rPr lang="it-IT" sz="1600" b="0" dirty="0" smtClean="0">
                <a:solidFill>
                  <a:schemeClr val="bg2"/>
                </a:solidFill>
                <a:latin typeface="Verdana" charset="0"/>
              </a:rPr>
              <a:t>(66,4%) e al 2010 (87,2% )</a:t>
            </a:r>
            <a:endParaRPr lang="it-IT" sz="1600" b="0" dirty="0">
              <a:solidFill>
                <a:schemeClr val="bg2"/>
              </a:solidFill>
              <a:latin typeface="Verdana" charset="0"/>
            </a:endParaRPr>
          </a:p>
        </p:txBody>
      </p:sp>
      <p:sp>
        <p:nvSpPr>
          <p:cNvPr id="91147" name="Rectangle 11"/>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di Fano</a:t>
            </a:r>
          </a:p>
        </p:txBody>
      </p:sp>
      <p:sp>
        <p:nvSpPr>
          <p:cNvPr id="91148" name="Text Box 12"/>
          <p:cNvSpPr txBox="1">
            <a:spLocks noChangeArrowheads="1"/>
          </p:cNvSpPr>
          <p:nvPr/>
        </p:nvSpPr>
        <p:spPr bwMode="auto">
          <a:xfrm>
            <a:off x="228600" y="1171575"/>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dirty="0">
                <a:solidFill>
                  <a:srgbClr val="FF0000"/>
                </a:solidFill>
                <a:effectLst>
                  <a:outerShdw blurRad="38100" dist="38100" dir="2700000" algn="tl">
                    <a:srgbClr val="DDDDDD"/>
                  </a:outerShdw>
                </a:effectLst>
                <a:latin typeface="Verdana" charset="0"/>
                <a:cs typeface="Times New Roman" charset="0"/>
              </a:rPr>
              <a:t>Centro di </a:t>
            </a:r>
            <a:r>
              <a:rPr lang="it-IT" sz="2000" dirty="0" smtClean="0">
                <a:solidFill>
                  <a:srgbClr val="FF0000"/>
                </a:solidFill>
                <a:effectLst>
                  <a:outerShdw blurRad="38100" dist="38100" dir="2700000" algn="tl">
                    <a:srgbClr val="DDDDDD"/>
                  </a:outerShdw>
                </a:effectLst>
                <a:latin typeface="Verdana" charset="0"/>
                <a:cs typeface="Times New Roman" charset="0"/>
              </a:rPr>
              <a:t>raccolta differenziata </a:t>
            </a:r>
            <a:r>
              <a:rPr lang="it-IT" sz="2000" dirty="0">
                <a:solidFill>
                  <a:srgbClr val="FF0000"/>
                </a:solidFill>
                <a:effectLst>
                  <a:outerShdw blurRad="38100" dist="38100" dir="2700000" algn="tl">
                    <a:srgbClr val="DDDDDD"/>
                  </a:outerShdw>
                </a:effectLst>
                <a:latin typeface="Verdana" charset="0"/>
                <a:cs typeface="Times New Roman" charset="0"/>
              </a:rPr>
              <a:t>fisso </a:t>
            </a:r>
            <a:r>
              <a:rPr lang="it-IT" sz="2000" dirty="0" smtClean="0">
                <a:solidFill>
                  <a:srgbClr val="FF0000"/>
                </a:solidFill>
                <a:effectLst>
                  <a:outerShdw blurRad="38100" dist="38100" dir="2700000" algn="tl">
                    <a:srgbClr val="DDDDDD"/>
                  </a:outerShdw>
                </a:effectLst>
                <a:latin typeface="Verdana" charset="0"/>
                <a:cs typeface="Times New Roman" charset="0"/>
              </a:rPr>
              <a:t>- </a:t>
            </a:r>
            <a:r>
              <a:rPr lang="it-IT" sz="2000" dirty="0">
                <a:solidFill>
                  <a:srgbClr val="FF0000"/>
                </a:solidFill>
                <a:effectLst>
                  <a:outerShdw blurRad="38100" dist="38100" dir="2700000" algn="tl">
                    <a:srgbClr val="DDDDDD"/>
                  </a:outerShdw>
                </a:effectLst>
                <a:latin typeface="Verdana" charset="0"/>
                <a:cs typeface="Times New Roman" charset="0"/>
              </a:rPr>
              <a:t>clienti domestici</a:t>
            </a:r>
            <a:endParaRPr lang="it-IT" sz="2000" dirty="0">
              <a:solidFill>
                <a:srgbClr val="FF0000"/>
              </a:solidFill>
              <a:effectLst>
                <a:outerShdw blurRad="38100" dist="38100" dir="2700000" algn="tl">
                  <a:srgbClr val="DDDDDD"/>
                </a:outerShdw>
              </a:effectLst>
            </a:endParaRPr>
          </a:p>
        </p:txBody>
      </p:sp>
      <p:sp>
        <p:nvSpPr>
          <p:cNvPr id="91151" name="Text Box 15"/>
          <p:cNvSpPr txBox="1">
            <a:spLocks noChangeArrowheads="1"/>
          </p:cNvSpPr>
          <p:nvPr/>
        </p:nvSpPr>
        <p:spPr bwMode="auto">
          <a:xfrm>
            <a:off x="971600" y="4005064"/>
            <a:ext cx="79248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600" dirty="0" smtClean="0">
                <a:solidFill>
                  <a:srgbClr val="000000"/>
                </a:solidFill>
                <a:latin typeface="Verdana" charset="0"/>
              </a:rPr>
              <a:t>Chi lo usa lo valuta molto positivamente: </a:t>
            </a:r>
          </a:p>
          <a:p>
            <a:pPr>
              <a:buFont typeface="Wingdings" charset="0"/>
              <a:buNone/>
            </a:pPr>
            <a:r>
              <a:rPr lang="it-IT" sz="1600" dirty="0" smtClean="0">
                <a:solidFill>
                  <a:srgbClr val="000000"/>
                </a:solidFill>
                <a:latin typeface="Verdana" charset="0"/>
              </a:rPr>
              <a:t>la valutazione media è 7,5 e l’89,4% è soddisfatto </a:t>
            </a:r>
            <a:r>
              <a:rPr lang="it-IT" sz="1600" b="0" dirty="0" smtClean="0">
                <a:solidFill>
                  <a:srgbClr val="000000"/>
                </a:solidFill>
                <a:latin typeface="Verdana" charset="0"/>
              </a:rPr>
              <a:t>(era </a:t>
            </a:r>
            <a:r>
              <a:rPr lang="it-IT" sz="1600" dirty="0" smtClean="0">
                <a:solidFill>
                  <a:srgbClr val="FF0000"/>
                </a:solidFill>
                <a:latin typeface="Verdana" charset="0"/>
              </a:rPr>
              <a:t>7,8</a:t>
            </a:r>
            <a:r>
              <a:rPr lang="it-IT" sz="1600" dirty="0" smtClean="0">
                <a:solidFill>
                  <a:srgbClr val="000000"/>
                </a:solidFill>
                <a:latin typeface="Verdana" charset="0"/>
              </a:rPr>
              <a:t> </a:t>
            </a:r>
            <a:r>
              <a:rPr lang="it-IT" sz="1600" dirty="0">
                <a:solidFill>
                  <a:srgbClr val="000000"/>
                </a:solidFill>
                <a:latin typeface="Verdana" charset="0"/>
              </a:rPr>
              <a:t>e l’87% </a:t>
            </a:r>
            <a:r>
              <a:rPr lang="it-IT" sz="1600" dirty="0" smtClean="0">
                <a:solidFill>
                  <a:srgbClr val="000000"/>
                </a:solidFill>
                <a:latin typeface="Verdana" charset="0"/>
              </a:rPr>
              <a:t>nel 2012</a:t>
            </a:r>
            <a:r>
              <a:rPr lang="it-IT" sz="1600" b="0" dirty="0" smtClean="0">
                <a:solidFill>
                  <a:srgbClr val="000000"/>
                </a:solidFill>
                <a:latin typeface="Verdana" charset="0"/>
              </a:rPr>
              <a:t>)</a:t>
            </a:r>
            <a:endParaRPr lang="it-IT" sz="1600" b="0" dirty="0">
              <a:solidFill>
                <a:srgbClr val="000000"/>
              </a:solidFill>
              <a:latin typeface="Verdana" charset="0"/>
            </a:endParaRPr>
          </a:p>
        </p:txBody>
      </p:sp>
      <p:grpSp>
        <p:nvGrpSpPr>
          <p:cNvPr id="91152" name="Group 16"/>
          <p:cNvGrpSpPr>
            <a:grpSpLocks noChangeAspect="1"/>
          </p:cNvGrpSpPr>
          <p:nvPr/>
        </p:nvGrpSpPr>
        <p:grpSpPr bwMode="auto">
          <a:xfrm>
            <a:off x="362000" y="4144764"/>
            <a:ext cx="479425" cy="469900"/>
            <a:chOff x="1114" y="1888"/>
            <a:chExt cx="315" cy="309"/>
          </a:xfrm>
        </p:grpSpPr>
        <p:sp>
          <p:nvSpPr>
            <p:cNvPr id="91153" name="Oval 17"/>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91154" name="Oval 18"/>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91155" name="AutoShape 19"/>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91156" name="Line 20"/>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91157" name="Text Box 21"/>
          <p:cNvSpPr txBox="1">
            <a:spLocks noChangeArrowheads="1"/>
          </p:cNvSpPr>
          <p:nvPr/>
        </p:nvSpPr>
        <p:spPr bwMode="auto">
          <a:xfrm>
            <a:off x="323528" y="2924944"/>
            <a:ext cx="83058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600" b="0" dirty="0" smtClean="0">
                <a:solidFill>
                  <a:srgbClr val="000000"/>
                </a:solidFill>
                <a:latin typeface="Verdana" charset="0"/>
              </a:rPr>
              <a:t>Solo il </a:t>
            </a:r>
            <a:r>
              <a:rPr lang="it-IT" sz="1600" dirty="0" smtClean="0">
                <a:solidFill>
                  <a:srgbClr val="000000"/>
                </a:solidFill>
                <a:latin typeface="Verdana" charset="0"/>
              </a:rPr>
              <a:t>50,4%% di chi lo conosce ne usufruisce </a:t>
            </a:r>
            <a:r>
              <a:rPr lang="it-IT" sz="1600" b="0" dirty="0" smtClean="0">
                <a:solidFill>
                  <a:srgbClr val="000000"/>
                </a:solidFill>
                <a:latin typeface="Verdana" charset="0"/>
              </a:rPr>
              <a:t>(in forte calo rispetto al 2012 e al 2010) </a:t>
            </a:r>
            <a:endParaRPr lang="it-IT" sz="1600" b="0" dirty="0" smtClean="0">
              <a:solidFill>
                <a:srgbClr val="000000"/>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13060011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2" name="Rectangle 4"/>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di Fano</a:t>
            </a:r>
          </a:p>
        </p:txBody>
      </p:sp>
      <p:sp>
        <p:nvSpPr>
          <p:cNvPr id="375821" name="Text Box 13"/>
          <p:cNvSpPr txBox="1">
            <a:spLocks noChangeArrowheads="1"/>
          </p:cNvSpPr>
          <p:nvPr/>
        </p:nvSpPr>
        <p:spPr bwMode="auto">
          <a:xfrm>
            <a:off x="228600" y="1171575"/>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DDDDDD"/>
                  </a:outerShdw>
                </a:effectLst>
                <a:latin typeface="Verdana" charset="0"/>
                <a:cs typeface="Times New Roman" charset="0"/>
              </a:rPr>
              <a:t>Motivazioni della valutazione del centro di raccolta FISSO - clienti domestici</a:t>
            </a:r>
            <a:endParaRPr lang="it-IT" dirty="0">
              <a:solidFill>
                <a:srgbClr val="FF0000"/>
              </a:solidFill>
              <a:effectLst>
                <a:outerShdw blurRad="38100" dist="38100" dir="2700000" algn="tl">
                  <a:srgbClr val="DDDDDD"/>
                </a:outerShdw>
              </a:effectLst>
            </a:endParaRPr>
          </a:p>
        </p:txBody>
      </p:sp>
      <p:sp>
        <p:nvSpPr>
          <p:cNvPr id="375822" name="Text Box 14"/>
          <p:cNvSpPr txBox="1">
            <a:spLocks noChangeArrowheads="1"/>
          </p:cNvSpPr>
          <p:nvPr/>
        </p:nvSpPr>
        <p:spPr bwMode="auto">
          <a:xfrm>
            <a:off x="207864" y="2276872"/>
            <a:ext cx="868461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 typeface="Wingdings" charset="0"/>
              <a:buNone/>
            </a:pPr>
            <a:r>
              <a:rPr lang="it-IT" sz="1600" b="0" dirty="0">
                <a:solidFill>
                  <a:schemeClr val="bg2"/>
                </a:solidFill>
                <a:latin typeface="Verdana" charset="0"/>
              </a:rPr>
              <a:t>Hanno motivato in modo pertinente la propria valutazione positiva o negativa del centro </a:t>
            </a:r>
            <a:r>
              <a:rPr lang="it-IT" sz="1600" b="0" dirty="0" smtClean="0">
                <a:solidFill>
                  <a:schemeClr val="bg2"/>
                </a:solidFill>
                <a:latin typeface="Verdana" charset="0"/>
              </a:rPr>
              <a:t>fisso 219 clienti, pari al 64,4% del campione, una percentuale elevata.</a:t>
            </a:r>
            <a:endParaRPr lang="it-IT" sz="1600" b="0" dirty="0">
              <a:solidFill>
                <a:schemeClr val="bg2"/>
              </a:solidFill>
              <a:latin typeface="Verdana" charset="0"/>
            </a:endParaRPr>
          </a:p>
          <a:p>
            <a:pPr>
              <a:buFont typeface="Wingdings" charset="0"/>
              <a:buNone/>
            </a:pPr>
            <a:endParaRPr lang="it-IT" sz="1600" b="0" dirty="0">
              <a:solidFill>
                <a:schemeClr val="bg2"/>
              </a:solidFill>
              <a:latin typeface="Verdana" charset="0"/>
            </a:endParaRPr>
          </a:p>
          <a:p>
            <a:pPr>
              <a:buFont typeface="Wingdings" charset="0"/>
              <a:buNone/>
            </a:pPr>
            <a:endParaRPr lang="it-IT" sz="1600" b="0" dirty="0" smtClean="0">
              <a:solidFill>
                <a:schemeClr val="bg2"/>
              </a:solidFill>
              <a:latin typeface="Verdana" charset="0"/>
            </a:endParaRPr>
          </a:p>
          <a:p>
            <a:pPr>
              <a:buFont typeface="Wingdings" charset="0"/>
              <a:buNone/>
            </a:pPr>
            <a:r>
              <a:rPr lang="it-IT" sz="1600" b="0" dirty="0" smtClean="0">
                <a:solidFill>
                  <a:schemeClr val="bg2"/>
                </a:solidFill>
                <a:latin typeface="Verdana" charset="0"/>
              </a:rPr>
              <a:t>Sono </a:t>
            </a:r>
            <a:r>
              <a:rPr lang="it-IT" sz="1600" dirty="0" smtClean="0">
                <a:solidFill>
                  <a:schemeClr val="bg2"/>
                </a:solidFill>
                <a:latin typeface="Verdana" charset="0"/>
              </a:rPr>
              <a:t>prevalenti i giudizi positivi</a:t>
            </a:r>
            <a:r>
              <a:rPr lang="it-IT" sz="1600" b="0" dirty="0" smtClean="0">
                <a:solidFill>
                  <a:schemeClr val="bg2"/>
                </a:solidFill>
                <a:latin typeface="Verdana" charset="0"/>
              </a:rPr>
              <a:t>, che sottolineano efficienza, buona organizzazione, comodità, pulizia e diponibilità e competenza del personale.</a:t>
            </a:r>
          </a:p>
          <a:p>
            <a:pPr>
              <a:buFont typeface="Wingdings" charset="0"/>
              <a:buNone/>
            </a:pPr>
            <a:endParaRPr lang="it-IT" sz="1600" b="0" dirty="0">
              <a:solidFill>
                <a:schemeClr val="bg2"/>
              </a:solidFill>
              <a:latin typeface="Verdana" charset="0"/>
            </a:endParaRPr>
          </a:p>
          <a:p>
            <a:pPr>
              <a:buFont typeface="Wingdings" charset="0"/>
              <a:buNone/>
            </a:pPr>
            <a:endParaRPr lang="it-IT" sz="1600" b="0" dirty="0" smtClean="0">
              <a:solidFill>
                <a:schemeClr val="bg2"/>
              </a:solidFill>
              <a:latin typeface="Verdana" charset="0"/>
            </a:endParaRPr>
          </a:p>
          <a:p>
            <a:pPr>
              <a:buFont typeface="Wingdings" charset="0"/>
              <a:buNone/>
            </a:pPr>
            <a:r>
              <a:rPr lang="it-IT" sz="1600" b="0" dirty="0" smtClean="0">
                <a:solidFill>
                  <a:schemeClr val="bg2"/>
                </a:solidFill>
                <a:latin typeface="Verdana" charset="0"/>
              </a:rPr>
              <a:t>Tra le valutazioni negative prevalgono </a:t>
            </a:r>
            <a:r>
              <a:rPr lang="it-IT" sz="1600" b="0" dirty="0">
                <a:solidFill>
                  <a:schemeClr val="bg2"/>
                </a:solidFill>
                <a:latin typeface="Verdana" charset="0"/>
              </a:rPr>
              <a:t>giudizi legati </a:t>
            </a:r>
            <a:r>
              <a:rPr lang="it-IT" sz="1600" b="0" dirty="0" smtClean="0">
                <a:solidFill>
                  <a:schemeClr val="bg2"/>
                </a:solidFill>
                <a:latin typeface="Verdana" charset="0"/>
              </a:rPr>
              <a:t>alla </a:t>
            </a:r>
            <a:r>
              <a:rPr lang="it-IT" sz="1600" dirty="0" smtClean="0">
                <a:solidFill>
                  <a:schemeClr val="bg2"/>
                </a:solidFill>
                <a:latin typeface="Verdana" charset="0"/>
              </a:rPr>
              <a:t>scomodità degli orari, alla lontananza, al poco spazio e alla mancanza di alcune tipologie di rifiuti</a:t>
            </a:r>
            <a:r>
              <a:rPr lang="it-IT" sz="1600" b="0" dirty="0" smtClean="0">
                <a:solidFill>
                  <a:schemeClr val="bg2"/>
                </a:solidFill>
                <a:latin typeface="Verdana" charset="0"/>
              </a:rPr>
              <a:t>.</a:t>
            </a:r>
          </a:p>
          <a:p>
            <a:pPr>
              <a:buFont typeface="Wingdings" charset="0"/>
              <a:buNone/>
            </a:pPr>
            <a:endParaRPr lang="it-IT" sz="1600" b="0" dirty="0" smtClean="0">
              <a:solidFill>
                <a:schemeClr val="bg2"/>
              </a:solidFill>
              <a:latin typeface="Verdana" charset="0"/>
            </a:endParaRPr>
          </a:p>
          <a:p>
            <a:pPr>
              <a:buFont typeface="Wingdings" charset="0"/>
              <a:buNone/>
            </a:pPr>
            <a:endParaRPr lang="it-IT" sz="1600" b="0" dirty="0" smtClean="0">
              <a:solidFill>
                <a:schemeClr val="bg2"/>
              </a:solidFill>
              <a:latin typeface="Verdana" charset="0"/>
            </a:endParaRPr>
          </a:p>
          <a:p>
            <a:pPr>
              <a:buFont typeface="Wingdings" charset="0"/>
              <a:buNone/>
            </a:pPr>
            <a:r>
              <a:rPr lang="it-IT" sz="1600" b="0" dirty="0" smtClean="0">
                <a:solidFill>
                  <a:schemeClr val="bg2"/>
                </a:solidFill>
                <a:latin typeface="Verdana" charset="0"/>
              </a:rPr>
              <a:t>Tra le criticità rilevate </a:t>
            </a:r>
            <a:r>
              <a:rPr lang="it-IT" sz="1600" dirty="0" smtClean="0">
                <a:solidFill>
                  <a:schemeClr val="bg2"/>
                </a:solidFill>
                <a:latin typeface="Verdana" charset="0"/>
              </a:rPr>
              <a:t>non emerge la mancanza di informazioni</a:t>
            </a:r>
            <a:r>
              <a:rPr lang="it-IT" sz="1600" b="0" dirty="0" smtClean="0">
                <a:solidFill>
                  <a:schemeClr val="bg2"/>
                </a:solidFill>
                <a:latin typeface="Verdana" charset="0"/>
              </a:rPr>
              <a:t>, a differenza di quanto emerso chiaramente nel 2012.</a:t>
            </a:r>
          </a:p>
          <a:p>
            <a:pPr>
              <a:buFont typeface="Wingdings" charset="0"/>
              <a:buNone/>
            </a:pPr>
            <a:endParaRPr lang="it-IT" sz="1600" b="0" dirty="0">
              <a:solidFill>
                <a:schemeClr val="bg2"/>
              </a:solidFill>
              <a:latin typeface="Verdana" charset="0"/>
            </a:endParaRPr>
          </a:p>
          <a:p>
            <a:pPr>
              <a:buFont typeface="Wingdings" charset="0"/>
              <a:buNone/>
            </a:pPr>
            <a:endParaRPr lang="it-IT" sz="1600" dirty="0">
              <a:solidFill>
                <a:schemeClr val="bg2"/>
              </a:solidFill>
              <a:latin typeface="Verdana" charset="0"/>
            </a:endParaRPr>
          </a:p>
        </p:txBody>
      </p:sp>
    </p:spTree>
    <p:extLst>
      <p:ext uri="{BB962C8B-B14F-4D97-AF65-F5344CB8AC3E}">
        <p14:creationId xmlns:p14="http://schemas.microsoft.com/office/powerpoint/2010/main" val="1763511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2"/>
          <p:cNvSpPr txBox="1">
            <a:spLocks noChangeArrowheads="1"/>
          </p:cNvSpPr>
          <p:nvPr/>
        </p:nvSpPr>
        <p:spPr bwMode="auto">
          <a:xfrm>
            <a:off x="228600" y="2105561"/>
            <a:ext cx="8375848"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Clr>
                <a:srgbClr val="FF0066"/>
              </a:buClr>
              <a:buFont typeface="Wingdings" charset="0"/>
              <a:buChar char="Ø"/>
            </a:pPr>
            <a:r>
              <a:rPr lang="it-IT" b="0" dirty="0" smtClean="0">
                <a:solidFill>
                  <a:schemeClr val="accent1"/>
                </a:solidFill>
                <a:latin typeface="Verdana" charset="0"/>
              </a:rPr>
              <a:t> </a:t>
            </a:r>
            <a:r>
              <a:rPr lang="it-IT" b="0" dirty="0" smtClean="0">
                <a:solidFill>
                  <a:schemeClr val="bg2"/>
                </a:solidFill>
                <a:latin typeface="Verdana" charset="0"/>
              </a:rPr>
              <a:t>Il 75,5% dei clienti NON domestici sa dell'esistenza di un </a:t>
            </a:r>
            <a:r>
              <a:rPr lang="it-IT" b="0" dirty="0" smtClean="0">
                <a:solidFill>
                  <a:schemeClr val="bg2"/>
                </a:solidFill>
                <a:effectLst>
                  <a:outerShdw blurRad="38100" dist="38100" dir="2700000" algn="tl">
                    <a:srgbClr val="DDDDDD"/>
                  </a:outerShdw>
                </a:effectLst>
                <a:latin typeface="Verdana" charset="0"/>
              </a:rPr>
              <a:t>Centro di raccolta differenziata fisso, in aumento rispetto al 2012 (65%) e al 2010 (</a:t>
            </a:r>
            <a:r>
              <a:rPr lang="it-IT" b="0" dirty="0" smtClean="0">
                <a:solidFill>
                  <a:schemeClr val="bg2"/>
                </a:solidFill>
                <a:latin typeface="Verdana" charset="0"/>
              </a:rPr>
              <a:t>60,3% </a:t>
            </a:r>
            <a:r>
              <a:rPr lang="it-IT" b="0" dirty="0" smtClean="0">
                <a:solidFill>
                  <a:schemeClr val="bg2"/>
                </a:solidFill>
                <a:effectLst>
                  <a:outerShdw blurRad="38100" dist="38100" dir="2700000" algn="tl">
                    <a:srgbClr val="DDDDDD"/>
                  </a:outerShdw>
                </a:effectLst>
                <a:latin typeface="Verdana" charset="0"/>
              </a:rPr>
              <a:t>). </a:t>
            </a:r>
          </a:p>
          <a:p>
            <a:pPr>
              <a:buClr>
                <a:srgbClr val="FF0066"/>
              </a:buClr>
            </a:pPr>
            <a:endParaRPr lang="it-IT" b="0" dirty="0" smtClean="0">
              <a:solidFill>
                <a:schemeClr val="bg2"/>
              </a:solidFill>
              <a:effectLst>
                <a:outerShdw blurRad="38100" dist="38100" dir="2700000" algn="tl">
                  <a:srgbClr val="DDDDDD"/>
                </a:outerShdw>
              </a:effectLst>
              <a:latin typeface="Verdana" charset="0"/>
            </a:endParaRPr>
          </a:p>
          <a:p>
            <a:pPr>
              <a:buClr>
                <a:srgbClr val="FF0066"/>
              </a:buClr>
              <a:buFont typeface="Wingdings" charset="0"/>
              <a:buChar char="Ø"/>
            </a:pPr>
            <a:r>
              <a:rPr lang="it-IT" b="0" dirty="0">
                <a:solidFill>
                  <a:schemeClr val="bg2"/>
                </a:solidFill>
                <a:effectLst>
                  <a:outerShdw blurRad="38100" dist="38100" dir="2700000" algn="tl">
                    <a:srgbClr val="DDDDDD"/>
                  </a:outerShdw>
                </a:effectLst>
                <a:latin typeface="Verdana" charset="0"/>
              </a:rPr>
              <a:t> </a:t>
            </a:r>
            <a:r>
              <a:rPr lang="it-IT" b="0" dirty="0" smtClean="0">
                <a:solidFill>
                  <a:schemeClr val="bg2"/>
                </a:solidFill>
                <a:effectLst>
                  <a:outerShdw blurRad="38100" dist="38100" dir="2700000" algn="tl">
                    <a:srgbClr val="DDDDDD"/>
                  </a:outerShdw>
                </a:effectLst>
                <a:latin typeface="Verdana" charset="0"/>
              </a:rPr>
              <a:t>Il 54,1% degli intervistati che conoscono il centro lo usano </a:t>
            </a:r>
            <a:r>
              <a:rPr lang="it-IT" b="0" dirty="0">
                <a:solidFill>
                  <a:schemeClr val="bg2"/>
                </a:solidFill>
                <a:effectLst>
                  <a:outerShdw blurRad="38100" dist="38100" dir="2700000" algn="tl">
                    <a:srgbClr val="DDDDDD"/>
                  </a:outerShdw>
                </a:effectLst>
                <a:latin typeface="Verdana" charset="0"/>
              </a:rPr>
              <a:t>(64,1% </a:t>
            </a:r>
            <a:r>
              <a:rPr lang="it-IT" b="0" dirty="0" smtClean="0">
                <a:solidFill>
                  <a:schemeClr val="bg2"/>
                </a:solidFill>
                <a:effectLst>
                  <a:outerShdw blurRad="38100" dist="38100" dir="2700000" algn="tl">
                    <a:srgbClr val="DDDDDD"/>
                  </a:outerShdw>
                </a:effectLst>
                <a:latin typeface="Verdana" charset="0"/>
              </a:rPr>
              <a:t>nel 2012), pari a 20 clienti non domestici.</a:t>
            </a:r>
            <a:endParaRPr lang="it-IT" b="0" dirty="0">
              <a:solidFill>
                <a:schemeClr val="bg2"/>
              </a:solidFill>
              <a:effectLst>
                <a:outerShdw blurRad="38100" dist="38100" dir="2700000" algn="tl">
                  <a:srgbClr val="DDDDDD"/>
                </a:outerShdw>
              </a:effectLst>
              <a:latin typeface="Verdana" charset="0"/>
            </a:endParaRPr>
          </a:p>
        </p:txBody>
      </p:sp>
      <p:sp>
        <p:nvSpPr>
          <p:cNvPr id="363524" name="Rectangle 4"/>
          <p:cNvSpPr>
            <a:spLocks noChangeArrowheads="1"/>
          </p:cNvSpPr>
          <p:nvPr/>
        </p:nvSpPr>
        <p:spPr bwMode="auto">
          <a:xfrm>
            <a:off x="304800" y="762000"/>
            <a:ext cx="593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NON domestici di Fano</a:t>
            </a:r>
          </a:p>
        </p:txBody>
      </p:sp>
      <p:sp>
        <p:nvSpPr>
          <p:cNvPr id="363525" name="Text Box 5"/>
          <p:cNvSpPr txBox="1">
            <a:spLocks noChangeArrowheads="1"/>
          </p:cNvSpPr>
          <p:nvPr/>
        </p:nvSpPr>
        <p:spPr bwMode="auto">
          <a:xfrm>
            <a:off x="228600" y="1171575"/>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a:solidFill>
                  <a:srgbClr val="FF0000"/>
                </a:solidFill>
                <a:effectLst>
                  <a:outerShdw blurRad="38100" dist="38100" dir="2700000" algn="tl">
                    <a:srgbClr val="DDDDDD"/>
                  </a:outerShdw>
                </a:effectLst>
                <a:latin typeface="Verdana" charset="0"/>
                <a:cs typeface="Times New Roman" charset="0"/>
              </a:rPr>
              <a:t>Centri di raccolta fisso - clienti NON domestici</a:t>
            </a:r>
            <a:endParaRPr lang="it-IT" sz="2000">
              <a:solidFill>
                <a:srgbClr val="FF0000"/>
              </a:solidFill>
              <a:effectLst>
                <a:outerShdw blurRad="38100" dist="38100" dir="2700000" algn="tl">
                  <a:srgbClr val="DDDDDD"/>
                </a:outerShdw>
              </a:effectLst>
            </a:endParaRPr>
          </a:p>
        </p:txBody>
      </p:sp>
      <p:sp>
        <p:nvSpPr>
          <p:cNvPr id="363526" name="Text Box 6"/>
          <p:cNvSpPr txBox="1">
            <a:spLocks noChangeArrowheads="1"/>
          </p:cNvSpPr>
          <p:nvPr/>
        </p:nvSpPr>
        <p:spPr bwMode="auto">
          <a:xfrm>
            <a:off x="971600" y="4437112"/>
            <a:ext cx="7924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dirty="0" smtClean="0">
                <a:solidFill>
                  <a:srgbClr val="000000"/>
                </a:solidFill>
                <a:latin typeface="Verdana" charset="0"/>
              </a:rPr>
              <a:t>Chi lo usa lo valuta molto positivamente: </a:t>
            </a:r>
          </a:p>
          <a:p>
            <a:pPr>
              <a:buFont typeface="Wingdings" charset="0"/>
              <a:buNone/>
            </a:pPr>
            <a:endParaRPr lang="it-IT" dirty="0" smtClean="0">
              <a:solidFill>
                <a:srgbClr val="000000"/>
              </a:solidFill>
              <a:latin typeface="Verdana" charset="0"/>
            </a:endParaRPr>
          </a:p>
          <a:p>
            <a:pPr>
              <a:buFont typeface="Wingdings" charset="0"/>
              <a:buNone/>
            </a:pPr>
            <a:r>
              <a:rPr lang="it-IT" b="0" dirty="0" smtClean="0">
                <a:solidFill>
                  <a:srgbClr val="000000"/>
                </a:solidFill>
                <a:latin typeface="Verdana" charset="0"/>
              </a:rPr>
              <a:t>la valutazione media è 7,32 e il 92,9% è soddisfatto del servizio</a:t>
            </a:r>
          </a:p>
          <a:p>
            <a:pPr>
              <a:buFont typeface="Wingdings" charset="0"/>
              <a:buNone/>
            </a:pPr>
            <a:r>
              <a:rPr lang="it-IT" b="0" dirty="0" smtClean="0">
                <a:solidFill>
                  <a:srgbClr val="000000"/>
                </a:solidFill>
                <a:latin typeface="Verdana" charset="0"/>
              </a:rPr>
              <a:t>(7,9 e 96,7% si dichiarava soddisfatto nel 2012)</a:t>
            </a:r>
          </a:p>
          <a:p>
            <a:pPr>
              <a:buFont typeface="Wingdings" charset="0"/>
              <a:buNone/>
            </a:pPr>
            <a:endParaRPr lang="it-IT" b="0" dirty="0">
              <a:solidFill>
                <a:srgbClr val="000000"/>
              </a:solidFill>
              <a:latin typeface="Verdana" charset="0"/>
            </a:endParaRPr>
          </a:p>
        </p:txBody>
      </p:sp>
      <p:grpSp>
        <p:nvGrpSpPr>
          <p:cNvPr id="363527" name="Group 7"/>
          <p:cNvGrpSpPr>
            <a:grpSpLocks noChangeAspect="1"/>
          </p:cNvGrpSpPr>
          <p:nvPr/>
        </p:nvGrpSpPr>
        <p:grpSpPr bwMode="auto">
          <a:xfrm>
            <a:off x="362000" y="4653012"/>
            <a:ext cx="479425" cy="469900"/>
            <a:chOff x="1114" y="1888"/>
            <a:chExt cx="315" cy="309"/>
          </a:xfrm>
        </p:grpSpPr>
        <p:sp>
          <p:nvSpPr>
            <p:cNvPr id="363528" name="Oval 8"/>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3529" name="Oval 9"/>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3530" name="AutoShape 10"/>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3531" name="Line 11"/>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Tree>
    <p:extLst>
      <p:ext uri="{BB962C8B-B14F-4D97-AF65-F5344CB8AC3E}">
        <p14:creationId xmlns:p14="http://schemas.microsoft.com/office/powerpoint/2010/main" val="519024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51520" y="1257287"/>
            <a:ext cx="8863136" cy="371513"/>
          </a:xfrm>
          <a:prstGeom prst="rect">
            <a:avLst/>
          </a:prstGeom>
          <a:noFill/>
          <a:ln w="9525">
            <a:noFill/>
            <a:round/>
            <a:headEnd/>
            <a:tailEnd/>
          </a:ln>
          <a:effectLst/>
        </p:spPr>
        <p:txBody>
          <a:bodyPr wrap="squar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a:spcBef>
                <a:spcPts val="1125"/>
              </a:spcBef>
              <a:buClr>
                <a:srgbClr val="000000"/>
              </a:buClr>
              <a:buSzPct val="100000"/>
              <a:buFont typeface="Times New Roman" charset="0"/>
              <a:buNone/>
            </a:pPr>
            <a:r>
              <a:rPr lang="it-IT" dirty="0">
                <a:solidFill>
                  <a:srgbClr val="000000"/>
                </a:solidFill>
                <a:effectLst>
                  <a:outerShdw blurRad="38100" dist="38100" dir="2700000" algn="tl">
                    <a:srgbClr val="DDDDDD"/>
                  </a:outerShdw>
                </a:effectLst>
                <a:latin typeface="Verdana" charset="0"/>
                <a:cs typeface="Times New Roman" charset="0"/>
              </a:rPr>
              <a:t>Cosa </a:t>
            </a:r>
            <a:r>
              <a:rPr lang="it-IT" dirty="0" smtClean="0">
                <a:solidFill>
                  <a:srgbClr val="000000"/>
                </a:solidFill>
                <a:effectLst>
                  <a:outerShdw blurRad="38100" dist="38100" dir="2700000" algn="tl">
                    <a:srgbClr val="DDDDDD"/>
                  </a:outerShdw>
                </a:effectLst>
                <a:latin typeface="Verdana" charset="0"/>
                <a:cs typeface="Times New Roman" charset="0"/>
              </a:rPr>
              <a:t>emerge nel complesso su </a:t>
            </a:r>
            <a:r>
              <a:rPr lang="it-IT" dirty="0">
                <a:solidFill>
                  <a:srgbClr val="000000"/>
                </a:solidFill>
                <a:effectLst>
                  <a:outerShdw blurRad="38100" dist="38100" dir="2700000" algn="tl">
                    <a:srgbClr val="DDDDDD"/>
                  </a:outerShdw>
                </a:effectLst>
                <a:latin typeface="Verdana" charset="0"/>
                <a:cs typeface="Times New Roman" charset="0"/>
              </a:rPr>
              <a:t>Centro di Raccolta </a:t>
            </a:r>
            <a:r>
              <a:rPr lang="it-IT" dirty="0" smtClean="0">
                <a:solidFill>
                  <a:srgbClr val="000000"/>
                </a:solidFill>
                <a:effectLst>
                  <a:outerShdw blurRad="38100" dist="38100" dir="2700000" algn="tl">
                    <a:srgbClr val="DDDDDD"/>
                  </a:outerShdw>
                </a:effectLst>
                <a:latin typeface="Verdana" charset="0"/>
                <a:cs typeface="Times New Roman" charset="0"/>
              </a:rPr>
              <a:t>Mobile e Fisso?  </a:t>
            </a:r>
            <a:endParaRPr lang="it-IT" dirty="0">
              <a:solidFill>
                <a:srgbClr val="000000"/>
              </a:solidFill>
              <a:effectLst>
                <a:outerShdw blurRad="38100" dist="38100" dir="2700000" algn="tl">
                  <a:srgbClr val="DDDDDD"/>
                </a:outerShdw>
              </a:effectLst>
              <a:latin typeface="Verdana" charset="0"/>
              <a:cs typeface="Times New Roman" charset="0"/>
            </a:endParaRPr>
          </a:p>
        </p:txBody>
      </p:sp>
      <p:sp>
        <p:nvSpPr>
          <p:cNvPr id="304132" name="AutoShape 3"/>
          <p:cNvSpPr>
            <a:spLocks noChangeArrowheads="1"/>
          </p:cNvSpPr>
          <p:nvPr/>
        </p:nvSpPr>
        <p:spPr bwMode="auto">
          <a:xfrm>
            <a:off x="179512" y="2565028"/>
            <a:ext cx="144463" cy="215900"/>
          </a:xfrm>
          <a:prstGeom prst="lightningBolt">
            <a:avLst/>
          </a:prstGeom>
          <a:solidFill>
            <a:srgbClr val="FF0000"/>
          </a:solidFill>
          <a:ln w="9360">
            <a:solidFill>
              <a:srgbClr val="FFFFFF"/>
            </a:solidFill>
            <a:miter lim="800000"/>
            <a:headEnd/>
            <a:tailEnd/>
          </a:ln>
        </p:spPr>
        <p:txBody>
          <a:bodyPr wrap="none" anchor="ctr"/>
          <a:lstStyle/>
          <a:p>
            <a:pPr>
              <a:buClr>
                <a:srgbClr val="000000"/>
              </a:buClr>
              <a:buSzPct val="100000"/>
              <a:buFont typeface="Times New Roman" charset="0"/>
              <a:buNone/>
            </a:pPr>
            <a:endParaRPr lang="it-IT" b="0">
              <a:solidFill>
                <a:schemeClr val="bg1"/>
              </a:solidFill>
              <a:ea typeface="MS Gothic" charset="0"/>
              <a:cs typeface="MS Gothic" charset="0"/>
            </a:endParaRPr>
          </a:p>
        </p:txBody>
      </p:sp>
      <p:sp>
        <p:nvSpPr>
          <p:cNvPr id="304137" name="Rectangle 8"/>
          <p:cNvSpPr>
            <a:spLocks noChangeArrowheads="1"/>
          </p:cNvSpPr>
          <p:nvPr/>
        </p:nvSpPr>
        <p:spPr bwMode="auto">
          <a:xfrm>
            <a:off x="314325" y="838200"/>
            <a:ext cx="702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a:solidFill>
                  <a:srgbClr val="FFFFFF"/>
                </a:solidFill>
                <a:latin typeface="Trebuchet MS" charset="0"/>
                <a:cs typeface="ＭＳ Ｐゴシック" charset="0"/>
              </a:rPr>
              <a:t>IGIENE AMBIENTALE - Indagine clienti domestici e non domestici di Fano</a:t>
            </a:r>
          </a:p>
        </p:txBody>
      </p:sp>
      <p:sp>
        <p:nvSpPr>
          <p:cNvPr id="304141" name="Rectangle 13"/>
          <p:cNvSpPr>
            <a:spLocks noChangeArrowheads="1"/>
          </p:cNvSpPr>
          <p:nvPr/>
        </p:nvSpPr>
        <p:spPr bwMode="auto">
          <a:xfrm>
            <a:off x="395536" y="2492896"/>
            <a:ext cx="852646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600" dirty="0" smtClean="0">
                <a:solidFill>
                  <a:schemeClr val="bg2"/>
                </a:solidFill>
                <a:latin typeface="Verdana" charset="0"/>
              </a:rPr>
              <a:t>Le utenze sono abbastanza ridotte</a:t>
            </a:r>
            <a:r>
              <a:rPr lang="it-IT" sz="1600" b="0" dirty="0" smtClean="0">
                <a:solidFill>
                  <a:schemeClr val="bg2"/>
                </a:solidFill>
                <a:latin typeface="Verdana" charset="0"/>
              </a:rPr>
              <a:t>: il centro di raccolta mobile ha un’</a:t>
            </a:r>
            <a:r>
              <a:rPr lang="it-IT" sz="1600" dirty="0" smtClean="0">
                <a:solidFill>
                  <a:schemeClr val="bg2"/>
                </a:solidFill>
                <a:latin typeface="Verdana" charset="0"/>
              </a:rPr>
              <a:t>utenza che si attesta al 27,3% del campione </a:t>
            </a:r>
            <a:r>
              <a:rPr lang="it-IT" sz="1600" dirty="0">
                <a:solidFill>
                  <a:schemeClr val="bg2"/>
                </a:solidFill>
                <a:latin typeface="Verdana" charset="0"/>
              </a:rPr>
              <a:t>domestici . Il ricorso al centro fisso </a:t>
            </a:r>
            <a:r>
              <a:rPr lang="it-IT" sz="1600" b="0" dirty="0">
                <a:solidFill>
                  <a:schemeClr val="bg2"/>
                </a:solidFill>
                <a:latin typeface="Verdana" charset="0"/>
              </a:rPr>
              <a:t>è più esteso rispetto all’uso del centro di raccolta mobile </a:t>
            </a:r>
            <a:r>
              <a:rPr lang="it-IT" sz="1600" b="0" dirty="0" smtClean="0">
                <a:solidFill>
                  <a:schemeClr val="bg2"/>
                </a:solidFill>
                <a:latin typeface="Verdana" charset="0"/>
              </a:rPr>
              <a:t>ma è comunque meno </a:t>
            </a:r>
            <a:r>
              <a:rPr lang="it-IT" sz="1600" b="0" dirty="0">
                <a:solidFill>
                  <a:schemeClr val="bg2"/>
                </a:solidFill>
                <a:latin typeface="Verdana" charset="0"/>
              </a:rPr>
              <a:t>del 40% del </a:t>
            </a:r>
            <a:r>
              <a:rPr lang="it-IT" sz="1600" b="0" dirty="0" smtClean="0">
                <a:solidFill>
                  <a:schemeClr val="bg2"/>
                </a:solidFill>
                <a:latin typeface="Verdana" charset="0"/>
              </a:rPr>
              <a:t>campione, </a:t>
            </a:r>
            <a:r>
              <a:rPr lang="it-IT" sz="1600" b="0" dirty="0">
                <a:solidFill>
                  <a:schemeClr val="bg2"/>
                </a:solidFill>
                <a:latin typeface="Verdana" charset="0"/>
              </a:rPr>
              <a:t>e</a:t>
            </a:r>
            <a:r>
              <a:rPr lang="it-IT" sz="1600" b="0" dirty="0" smtClean="0">
                <a:solidFill>
                  <a:schemeClr val="bg2"/>
                </a:solidFill>
                <a:latin typeface="Verdana" charset="0"/>
              </a:rPr>
              <a:t> </a:t>
            </a:r>
            <a:r>
              <a:rPr lang="it-IT" sz="1600" b="0" dirty="0">
                <a:solidFill>
                  <a:schemeClr val="bg2"/>
                </a:solidFill>
                <a:latin typeface="Verdana" charset="0"/>
              </a:rPr>
              <a:t>in </a:t>
            </a:r>
            <a:r>
              <a:rPr lang="it-IT" sz="1600" dirty="0">
                <a:solidFill>
                  <a:schemeClr val="bg2"/>
                </a:solidFill>
                <a:latin typeface="Verdana" charset="0"/>
              </a:rPr>
              <a:t>calo rispetto al passato</a:t>
            </a:r>
            <a:r>
              <a:rPr lang="it-IT" sz="1600" b="0" dirty="0">
                <a:solidFill>
                  <a:schemeClr val="bg2"/>
                </a:solidFill>
                <a:latin typeface="Verdana" charset="0"/>
              </a:rPr>
              <a:t>, pur a fronte di una più estesa conoscenza del servizio.</a:t>
            </a:r>
          </a:p>
          <a:p>
            <a:endParaRPr lang="it-IT" sz="1600" dirty="0" smtClean="0">
              <a:solidFill>
                <a:schemeClr val="bg2"/>
              </a:solidFill>
              <a:latin typeface="Verdana" charset="0"/>
            </a:endParaRPr>
          </a:p>
          <a:p>
            <a:r>
              <a:rPr lang="it-IT" sz="1600" b="0" dirty="0" smtClean="0">
                <a:solidFill>
                  <a:schemeClr val="bg2"/>
                </a:solidFill>
                <a:latin typeface="Verdana" charset="0"/>
              </a:rPr>
              <a:t>Problemi di posizionamento del centro mobile? Si continua a rilevare una evidente concorrenza con le </a:t>
            </a:r>
            <a:r>
              <a:rPr lang="it-IT" sz="1600" b="0" dirty="0">
                <a:solidFill>
                  <a:schemeClr val="bg2"/>
                </a:solidFill>
                <a:latin typeface="Verdana" charset="0"/>
              </a:rPr>
              <a:t>altre forme di raccolta che segnalano la necessità di </a:t>
            </a:r>
            <a:r>
              <a:rPr lang="it-IT" sz="1600" dirty="0">
                <a:solidFill>
                  <a:schemeClr val="bg2"/>
                </a:solidFill>
                <a:latin typeface="Verdana" charset="0"/>
              </a:rPr>
              <a:t>valutare un riposizionamento del </a:t>
            </a:r>
            <a:r>
              <a:rPr lang="it-IT" sz="1600" dirty="0" smtClean="0">
                <a:solidFill>
                  <a:schemeClr val="bg2"/>
                </a:solidFill>
                <a:latin typeface="Verdana" charset="0"/>
              </a:rPr>
              <a:t>servizio, già evidenziato nelle due edizioni precedenti</a:t>
            </a:r>
            <a:r>
              <a:rPr lang="it-IT" sz="1600" b="0" dirty="0" smtClean="0">
                <a:solidFill>
                  <a:schemeClr val="bg2"/>
                </a:solidFill>
                <a:latin typeface="Verdana" charset="0"/>
              </a:rPr>
              <a:t>.  Positivo in questo senso la crescita o la rilevanza del conferimento di alcuni tipi di rifiuti (oli nel primo caso, rifiuti elettrici/elettronici nel secondo)</a:t>
            </a:r>
          </a:p>
          <a:p>
            <a:endParaRPr lang="it-IT" sz="1600" b="0" dirty="0">
              <a:solidFill>
                <a:schemeClr val="bg2"/>
              </a:solidFill>
              <a:latin typeface="Verdana" charset="0"/>
            </a:endParaRPr>
          </a:p>
          <a:p>
            <a:r>
              <a:rPr lang="it-IT" sz="1600" b="0" dirty="0" smtClean="0">
                <a:solidFill>
                  <a:schemeClr val="bg2"/>
                </a:solidFill>
                <a:latin typeface="Verdana" charset="0"/>
              </a:rPr>
              <a:t>Il </a:t>
            </a:r>
            <a:r>
              <a:rPr lang="it-IT" sz="1600" dirty="0">
                <a:solidFill>
                  <a:schemeClr val="bg2"/>
                </a:solidFill>
                <a:latin typeface="Verdana" charset="0"/>
              </a:rPr>
              <a:t>fattore informazione emerge </a:t>
            </a:r>
            <a:r>
              <a:rPr lang="it-IT" sz="1600" dirty="0" smtClean="0">
                <a:solidFill>
                  <a:schemeClr val="bg2"/>
                </a:solidFill>
                <a:latin typeface="Verdana" charset="0"/>
              </a:rPr>
              <a:t>tuttora come </a:t>
            </a:r>
            <a:r>
              <a:rPr lang="it-IT" sz="1600" dirty="0">
                <a:solidFill>
                  <a:schemeClr val="bg2"/>
                </a:solidFill>
                <a:latin typeface="Verdana" charset="0"/>
              </a:rPr>
              <a:t>nodo </a:t>
            </a:r>
            <a:r>
              <a:rPr lang="it-IT" sz="1600" dirty="0" smtClean="0">
                <a:solidFill>
                  <a:schemeClr val="bg2"/>
                </a:solidFill>
                <a:latin typeface="Verdana" charset="0"/>
              </a:rPr>
              <a:t>critico, </a:t>
            </a:r>
            <a:r>
              <a:rPr lang="it-IT" sz="1600" b="0" dirty="0" smtClean="0">
                <a:solidFill>
                  <a:schemeClr val="bg2"/>
                </a:solidFill>
                <a:latin typeface="Verdana" charset="0"/>
              </a:rPr>
              <a:t>in particolare </a:t>
            </a:r>
            <a:r>
              <a:rPr lang="it-IT" sz="1600" dirty="0" smtClean="0">
                <a:solidFill>
                  <a:schemeClr val="bg2"/>
                </a:solidFill>
                <a:latin typeface="Verdana" charset="0"/>
              </a:rPr>
              <a:t>sugli sconti in bolletta </a:t>
            </a:r>
            <a:r>
              <a:rPr lang="it-IT" sz="1600" b="0" dirty="0" smtClean="0">
                <a:solidFill>
                  <a:schemeClr val="bg2"/>
                </a:solidFill>
                <a:latin typeface="Verdana" charset="0"/>
              </a:rPr>
              <a:t>per chi conferisce al centro mobile o fisso e per le informazioni sul centro mobile in generale.</a:t>
            </a:r>
            <a:endParaRPr lang="it-IT" sz="1600" b="0" dirty="0">
              <a:solidFill>
                <a:schemeClr val="bg2"/>
              </a:solidFill>
              <a:latin typeface="Verdana" charset="0"/>
            </a:endParaRPr>
          </a:p>
        </p:txBody>
      </p:sp>
      <p:sp>
        <p:nvSpPr>
          <p:cNvPr id="304142" name="Rectangle 14"/>
          <p:cNvSpPr>
            <a:spLocks noChangeArrowheads="1"/>
          </p:cNvSpPr>
          <p:nvPr/>
        </p:nvSpPr>
        <p:spPr bwMode="auto">
          <a:xfrm>
            <a:off x="467544" y="1692096"/>
            <a:ext cx="8676456"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it-IT" sz="1600" b="0" dirty="0">
              <a:solidFill>
                <a:schemeClr val="bg2"/>
              </a:solidFill>
              <a:latin typeface="Verdana" charset="0"/>
            </a:endParaRPr>
          </a:p>
          <a:p>
            <a:r>
              <a:rPr lang="it-IT" sz="1600" b="0" dirty="0" smtClean="0">
                <a:solidFill>
                  <a:schemeClr val="bg2"/>
                </a:solidFill>
                <a:latin typeface="Verdana" charset="0"/>
              </a:rPr>
              <a:t>Tra chi usa il servizio (mobile o fisso) </a:t>
            </a:r>
            <a:r>
              <a:rPr lang="it-IT" sz="1600" dirty="0" smtClean="0">
                <a:solidFill>
                  <a:schemeClr val="bg2"/>
                </a:solidFill>
                <a:latin typeface="Verdana" charset="0"/>
              </a:rPr>
              <a:t>prevalgono le valutazioni positive </a:t>
            </a:r>
            <a:r>
              <a:rPr lang="it-IT" sz="1600" dirty="0" smtClean="0">
                <a:solidFill>
                  <a:srgbClr val="FF0066"/>
                </a:solidFill>
                <a:latin typeface="Verdana" charset="0"/>
              </a:rPr>
              <a:t>MA</a:t>
            </a:r>
            <a:endParaRPr lang="it-IT" sz="1600" b="0" dirty="0">
              <a:solidFill>
                <a:srgbClr val="FF0066"/>
              </a:solidFill>
              <a:latin typeface="Verdana" charset="0"/>
            </a:endParaRPr>
          </a:p>
        </p:txBody>
      </p:sp>
      <p:sp>
        <p:nvSpPr>
          <p:cNvPr id="9" name="AutoShape 3"/>
          <p:cNvSpPr>
            <a:spLocks noChangeArrowheads="1"/>
          </p:cNvSpPr>
          <p:nvPr/>
        </p:nvSpPr>
        <p:spPr bwMode="auto">
          <a:xfrm>
            <a:off x="179512" y="4005188"/>
            <a:ext cx="144463" cy="215900"/>
          </a:xfrm>
          <a:prstGeom prst="lightningBolt">
            <a:avLst/>
          </a:prstGeom>
          <a:solidFill>
            <a:srgbClr val="FF0000"/>
          </a:solidFill>
          <a:ln w="9360">
            <a:solidFill>
              <a:srgbClr val="FFFFFF"/>
            </a:solidFill>
            <a:miter lim="800000"/>
            <a:headEnd/>
            <a:tailEnd/>
          </a:ln>
        </p:spPr>
        <p:txBody>
          <a:bodyPr wrap="none" anchor="ctr"/>
          <a:lstStyle/>
          <a:p>
            <a:pPr>
              <a:buClr>
                <a:srgbClr val="000000"/>
              </a:buClr>
              <a:buSzPct val="100000"/>
              <a:buFont typeface="Times New Roman" charset="0"/>
              <a:buNone/>
            </a:pPr>
            <a:endParaRPr lang="it-IT" b="0">
              <a:solidFill>
                <a:schemeClr val="bg1"/>
              </a:solidFill>
              <a:ea typeface="MS Gothic" charset="0"/>
              <a:cs typeface="MS Gothic" charset="0"/>
            </a:endParaRPr>
          </a:p>
        </p:txBody>
      </p:sp>
      <p:sp>
        <p:nvSpPr>
          <p:cNvPr id="11" name="AutoShape 7"/>
          <p:cNvSpPr>
            <a:spLocks noChangeArrowheads="1"/>
          </p:cNvSpPr>
          <p:nvPr/>
        </p:nvSpPr>
        <p:spPr bwMode="auto">
          <a:xfrm>
            <a:off x="179512" y="5805264"/>
            <a:ext cx="144463" cy="215900"/>
          </a:xfrm>
          <a:prstGeom prst="lightningBolt">
            <a:avLst/>
          </a:prstGeom>
          <a:solidFill>
            <a:srgbClr val="FF0000"/>
          </a:solidFill>
          <a:ln w="9360">
            <a:solidFill>
              <a:srgbClr val="FFFFFF"/>
            </a:solidFill>
            <a:miter lim="800000"/>
            <a:headEnd/>
            <a:tailEnd/>
          </a:ln>
        </p:spPr>
        <p:txBody>
          <a:bodyPr wrap="none" anchor="ctr"/>
          <a:lstStyle/>
          <a:p>
            <a:pPr>
              <a:buClr>
                <a:srgbClr val="000000"/>
              </a:buClr>
              <a:buSzPct val="100000"/>
              <a:buFont typeface="Times New Roman" charset="0"/>
              <a:buNone/>
            </a:pPr>
            <a:endParaRPr lang="it-IT" b="0">
              <a:solidFill>
                <a:schemeClr val="bg1"/>
              </a:solidFill>
              <a:ea typeface="MS Gothic" charset="0"/>
              <a:cs typeface="MS Gothic" charset="0"/>
            </a:endParaRPr>
          </a:p>
        </p:txBody>
      </p:sp>
      <p:sp>
        <p:nvSpPr>
          <p:cNvPr id="12" name="AutoShape 7"/>
          <p:cNvSpPr>
            <a:spLocks noChangeArrowheads="1"/>
          </p:cNvSpPr>
          <p:nvPr/>
        </p:nvSpPr>
        <p:spPr bwMode="auto">
          <a:xfrm>
            <a:off x="179512" y="1988963"/>
            <a:ext cx="152655" cy="226763"/>
          </a:xfrm>
          <a:prstGeom prst="lightningBolt">
            <a:avLst/>
          </a:prstGeom>
          <a:solidFill>
            <a:srgbClr val="FF0000"/>
          </a:solidFill>
          <a:ln w="9360">
            <a:solidFill>
              <a:srgbClr val="FFFFFF"/>
            </a:solidFill>
            <a:miter lim="800000"/>
            <a:headEnd/>
            <a:tailEnd/>
          </a:ln>
        </p:spPr>
        <p:txBody>
          <a:bodyPr wrap="none" anchor="ctr"/>
          <a:lstStyle/>
          <a:p>
            <a:pPr>
              <a:buClr>
                <a:srgbClr val="000000"/>
              </a:buClr>
              <a:buSzPct val="100000"/>
              <a:buFont typeface="Times New Roman" charset="0"/>
              <a:buNone/>
            </a:pPr>
            <a:endParaRPr lang="it-IT" b="0">
              <a:solidFill>
                <a:schemeClr val="bg1"/>
              </a:solidFill>
              <a:ea typeface="MS Gothic" charset="0"/>
              <a:cs typeface="MS Gothic" charset="0"/>
            </a:endParaRPr>
          </a:p>
        </p:txBody>
      </p:sp>
    </p:spTree>
    <p:extLst>
      <p:ext uri="{BB962C8B-B14F-4D97-AF65-F5344CB8AC3E}">
        <p14:creationId xmlns:p14="http://schemas.microsoft.com/office/powerpoint/2010/main" val="12907911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Box 2"/>
          <p:cNvSpPr txBox="1">
            <a:spLocks noChangeArrowheads="1"/>
          </p:cNvSpPr>
          <p:nvPr/>
        </p:nvSpPr>
        <p:spPr bwMode="auto">
          <a:xfrm>
            <a:off x="228600" y="1127125"/>
            <a:ext cx="8686800" cy="3968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a:solidFill>
                  <a:srgbClr val="FF0000"/>
                </a:solidFill>
                <a:effectLst>
                  <a:outerShdw blurRad="38100" dist="38100" dir="2700000" algn="tl">
                    <a:srgbClr val="DDDDDD"/>
                  </a:outerShdw>
                </a:effectLst>
                <a:latin typeface="Verdana" charset="0"/>
                <a:cs typeface="Times New Roman" charset="0"/>
              </a:rPr>
              <a:t>Raccolta domiciliare rifiuti ingombranti - clienti domestici</a:t>
            </a:r>
            <a:endParaRPr lang="it-IT" sz="2000">
              <a:solidFill>
                <a:srgbClr val="FF0000"/>
              </a:solidFill>
              <a:effectLst>
                <a:outerShdw blurRad="38100" dist="38100" dir="2700000" algn="tl">
                  <a:srgbClr val="DDDDDD"/>
                </a:outerShdw>
              </a:effectLst>
            </a:endParaRPr>
          </a:p>
        </p:txBody>
      </p:sp>
      <p:sp>
        <p:nvSpPr>
          <p:cNvPr id="358406" name="Text Box 6"/>
          <p:cNvSpPr txBox="1">
            <a:spLocks noChangeArrowheads="1"/>
          </p:cNvSpPr>
          <p:nvPr/>
        </p:nvSpPr>
        <p:spPr bwMode="auto">
          <a:xfrm>
            <a:off x="228600" y="1628800"/>
            <a:ext cx="8915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FF0066"/>
              </a:buClr>
              <a:buFont typeface="Wingdings" charset="0"/>
              <a:buChar char="Ø"/>
            </a:pPr>
            <a:r>
              <a:rPr lang="it-IT" sz="1500" b="0" dirty="0" smtClean="0">
                <a:solidFill>
                  <a:schemeClr val="bg2"/>
                </a:solidFill>
                <a:latin typeface="Verdana" charset="0"/>
              </a:rPr>
              <a:t> Il </a:t>
            </a:r>
            <a:r>
              <a:rPr lang="it-IT" sz="1500" dirty="0" smtClean="0">
                <a:solidFill>
                  <a:schemeClr val="bg2"/>
                </a:solidFill>
                <a:latin typeface="Verdana" charset="0"/>
              </a:rPr>
              <a:t>97% dei clienti domestici sa che esiste</a:t>
            </a:r>
            <a:r>
              <a:rPr lang="it-IT" sz="1500" b="0" dirty="0" smtClean="0">
                <a:solidFill>
                  <a:schemeClr val="bg2"/>
                </a:solidFill>
                <a:latin typeface="Verdana" charset="0"/>
              </a:rPr>
              <a:t> un servizio di </a:t>
            </a:r>
            <a:r>
              <a:rPr lang="it-IT" sz="1500" b="0" dirty="0" smtClean="0">
                <a:solidFill>
                  <a:schemeClr val="bg2"/>
                </a:solidFill>
                <a:effectLst>
                  <a:outerShdw blurRad="38100" dist="38100" dir="2700000" algn="tl">
                    <a:srgbClr val="DDDDDD"/>
                  </a:outerShdw>
                </a:effectLst>
                <a:latin typeface="Verdana" charset="0"/>
              </a:rPr>
              <a:t>raccolta a domicilio dei rifiuti ingombranti gratuito fino a 2 metri cubi</a:t>
            </a:r>
            <a:r>
              <a:rPr lang="it-IT" sz="1500" b="0" dirty="0" smtClean="0">
                <a:solidFill>
                  <a:schemeClr val="bg2"/>
                </a:solidFill>
                <a:latin typeface="Verdana" charset="0"/>
              </a:rPr>
              <a:t> su prenotazione (in crescita rispetto al 93,5% del 2012)</a:t>
            </a:r>
            <a:endParaRPr lang="it-IT" sz="1500" b="0" dirty="0">
              <a:solidFill>
                <a:schemeClr val="bg2"/>
              </a:solidFill>
              <a:latin typeface="Verdana" charset="0"/>
            </a:endParaRPr>
          </a:p>
        </p:txBody>
      </p:sp>
      <p:sp>
        <p:nvSpPr>
          <p:cNvPr id="358408" name="Rectangle 8"/>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di Fano</a:t>
            </a:r>
          </a:p>
        </p:txBody>
      </p:sp>
      <p:sp>
        <p:nvSpPr>
          <p:cNvPr id="358410" name="Text Box 10"/>
          <p:cNvSpPr txBox="1">
            <a:spLocks noChangeArrowheads="1"/>
          </p:cNvSpPr>
          <p:nvPr/>
        </p:nvSpPr>
        <p:spPr bwMode="auto">
          <a:xfrm>
            <a:off x="228600" y="2466975"/>
            <a:ext cx="90239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Clr>
                <a:srgbClr val="FF0066"/>
              </a:buClr>
              <a:buFont typeface="Wingdings" charset="0"/>
              <a:buChar char="Ø"/>
            </a:pPr>
            <a:r>
              <a:rPr lang="it-IT" sz="1500" b="0" dirty="0" smtClean="0">
                <a:solidFill>
                  <a:schemeClr val="bg2"/>
                </a:solidFill>
                <a:latin typeface="Verdana" charset="0"/>
              </a:rPr>
              <a:t> Il </a:t>
            </a:r>
            <a:r>
              <a:rPr lang="it-IT" sz="1500" dirty="0" smtClean="0">
                <a:solidFill>
                  <a:schemeClr val="bg2"/>
                </a:solidFill>
                <a:latin typeface="Verdana" charset="0"/>
              </a:rPr>
              <a:t>71,2% dei clienti domestici ha usufruito</a:t>
            </a:r>
            <a:r>
              <a:rPr lang="it-IT" sz="1500" b="0" dirty="0" smtClean="0">
                <a:solidFill>
                  <a:schemeClr val="bg2"/>
                </a:solidFill>
                <a:latin typeface="Verdana" charset="0"/>
              </a:rPr>
              <a:t> del servizio (di cui il 4,1% spesso e il 67,1% a volte), in calo rispetto al 74,7% del 2012, e lo valuta come segue:</a:t>
            </a:r>
            <a:endParaRPr lang="it-IT" sz="1500" b="0" dirty="0">
              <a:solidFill>
                <a:schemeClr val="bg2"/>
              </a:solidFill>
              <a:latin typeface="Verdana" charset="0"/>
            </a:endParaRPr>
          </a:p>
        </p:txBody>
      </p:sp>
      <p:sp>
        <p:nvSpPr>
          <p:cNvPr id="358412" name="Text Box 12"/>
          <p:cNvSpPr txBox="1">
            <a:spLocks noChangeArrowheads="1"/>
          </p:cNvSpPr>
          <p:nvPr/>
        </p:nvSpPr>
        <p:spPr bwMode="auto">
          <a:xfrm>
            <a:off x="914400" y="3350319"/>
            <a:ext cx="792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7/8</a:t>
            </a:r>
            <a:endParaRPr lang="it-IT" dirty="0">
              <a:solidFill>
                <a:schemeClr val="bg2"/>
              </a:solidFill>
              <a:effectLst>
                <a:outerShdw blurRad="38100" dist="38100" dir="2700000" algn="tl">
                  <a:srgbClr val="DDDDDD"/>
                </a:outerShdw>
              </a:effectLst>
              <a:latin typeface="Verdana" charset="0"/>
            </a:endParaRPr>
          </a:p>
        </p:txBody>
      </p:sp>
      <p:sp>
        <p:nvSpPr>
          <p:cNvPr id="358413" name="Rectangle 13"/>
          <p:cNvSpPr>
            <a:spLocks noChangeArrowheads="1"/>
          </p:cNvSpPr>
          <p:nvPr/>
        </p:nvSpPr>
        <p:spPr bwMode="auto">
          <a:xfrm>
            <a:off x="2571750" y="3276600"/>
            <a:ext cx="580158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cortesia del personale: 7,62 (92,5</a:t>
            </a:r>
            <a:r>
              <a:rPr lang="it-IT" sz="1400" dirty="0" smtClean="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soddisfatti)</a:t>
            </a:r>
          </a:p>
          <a:p>
            <a:pPr>
              <a:buFont typeface="Monotype Sorts" charset="0"/>
              <a:buNone/>
            </a:pPr>
            <a:r>
              <a:rPr lang="it-IT" sz="1400" b="0" dirty="0" smtClean="0">
                <a:solidFill>
                  <a:schemeClr val="bg2"/>
                </a:solidFill>
                <a:effectLst>
                  <a:outerShdw blurRad="38100" dist="38100" dir="2700000" algn="tl">
                    <a:srgbClr val="DDDDDD"/>
                  </a:outerShdw>
                </a:effectLst>
                <a:latin typeface="Verdana" charset="0"/>
              </a:rPr>
              <a:t> </a:t>
            </a:r>
          </a:p>
          <a:p>
            <a:pPr>
              <a:buFont typeface="Monotype Sorts" charset="0"/>
              <a:buNone/>
            </a:pPr>
            <a:endParaRPr lang="it-IT" sz="1400" b="0" dirty="0" smtClean="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tempi di attesa prenotazione tel.: 6,72 (79</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 soddisfatti))</a:t>
            </a:r>
          </a:p>
          <a:p>
            <a:pPr>
              <a:buFont typeface="Monotype Sorts" charset="0"/>
              <a:buChar char="o"/>
            </a:pPr>
            <a:endParaRPr lang="it-IT" sz="1400" b="0" dirty="0" smtClean="0">
              <a:solidFill>
                <a:schemeClr val="bg2"/>
              </a:solidFill>
              <a:effectLst>
                <a:outerShdw blurRad="38100" dist="38100" dir="2700000" algn="tl">
                  <a:srgbClr val="DDDDDD"/>
                </a:outerShdw>
              </a:effectLst>
              <a:latin typeface="Verdana" charset="0"/>
            </a:endParaRP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tariffa oraria oltre 2 mc: 5,96 (68,8% </a:t>
            </a:r>
            <a:r>
              <a:rPr lang="it-IT" sz="1400" b="0" dirty="0" err="1" smtClean="0">
                <a:solidFill>
                  <a:schemeClr val="bg2"/>
                </a:solidFill>
                <a:effectLst>
                  <a:outerShdw blurRad="38100" dist="38100" dir="2700000" algn="tl">
                    <a:srgbClr val="DDDDDD"/>
                  </a:outerShdw>
                </a:effectLst>
                <a:latin typeface="Verdana" charset="0"/>
              </a:rPr>
              <a:t>sodd</a:t>
            </a:r>
            <a:r>
              <a:rPr lang="it-IT" sz="1400" b="0" dirty="0" smtClean="0">
                <a:solidFill>
                  <a:schemeClr val="bg2"/>
                </a:solidFill>
                <a:effectLst>
                  <a:outerShdw blurRad="38100" dist="38100" dir="2700000" algn="tl">
                    <a:srgbClr val="DDDDDD"/>
                  </a:outerShdw>
                </a:effectLst>
                <a:latin typeface="Verdana" charset="0"/>
              </a:rPr>
              <a:t>.) </a:t>
            </a:r>
          </a:p>
          <a:p>
            <a:pPr>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tempi attesa intervento: 5,98 (63</a:t>
            </a:r>
            <a:r>
              <a:rPr lang="it-IT" sz="1400" dirty="0" smtClean="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soddisfatti) </a:t>
            </a:r>
            <a:endParaRPr lang="it-IT" sz="1400" b="0" dirty="0">
              <a:solidFill>
                <a:schemeClr val="bg2"/>
              </a:solidFill>
              <a:effectLst>
                <a:outerShdw blurRad="38100" dist="38100" dir="2700000" algn="tl">
                  <a:srgbClr val="DDDDDD"/>
                </a:outerShdw>
              </a:effectLst>
              <a:latin typeface="Verdana" charset="0"/>
            </a:endParaRPr>
          </a:p>
        </p:txBody>
      </p:sp>
      <p:sp>
        <p:nvSpPr>
          <p:cNvPr id="358414" name="AutoShape 14"/>
          <p:cNvSpPr>
            <a:spLocks noChangeArrowheads="1"/>
          </p:cNvSpPr>
          <p:nvPr/>
        </p:nvSpPr>
        <p:spPr bwMode="auto">
          <a:xfrm>
            <a:off x="1676400" y="3200400"/>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358415" name="Group 15"/>
          <p:cNvGrpSpPr>
            <a:grpSpLocks noChangeAspect="1"/>
          </p:cNvGrpSpPr>
          <p:nvPr/>
        </p:nvGrpSpPr>
        <p:grpSpPr bwMode="auto">
          <a:xfrm>
            <a:off x="352425" y="3374057"/>
            <a:ext cx="409575" cy="401638"/>
            <a:chOff x="1114" y="1888"/>
            <a:chExt cx="315" cy="309"/>
          </a:xfrm>
        </p:grpSpPr>
        <p:sp>
          <p:nvSpPr>
            <p:cNvPr id="358416" name="Oval 16"/>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8417" name="Oval 17"/>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8418" name="AutoShape 18"/>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8419" name="Line 19"/>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58420" name="Text Box 20"/>
          <p:cNvSpPr txBox="1">
            <a:spLocks noChangeArrowheads="1"/>
          </p:cNvSpPr>
          <p:nvPr/>
        </p:nvSpPr>
        <p:spPr bwMode="auto">
          <a:xfrm>
            <a:off x="955675" y="39497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chemeClr val="bg2"/>
                </a:solidFill>
                <a:effectLst>
                  <a:outerShdw blurRad="38100" dist="38100" dir="2700000" algn="tl">
                    <a:srgbClr val="DDDDDD"/>
                  </a:outerShdw>
                </a:effectLst>
                <a:latin typeface="Verdana" charset="0"/>
              </a:rPr>
              <a:t>6/7</a:t>
            </a:r>
          </a:p>
        </p:txBody>
      </p:sp>
      <p:sp>
        <p:nvSpPr>
          <p:cNvPr id="358421" name="AutoShape 21"/>
          <p:cNvSpPr>
            <a:spLocks noChangeArrowheads="1"/>
          </p:cNvSpPr>
          <p:nvPr/>
        </p:nvSpPr>
        <p:spPr bwMode="auto">
          <a:xfrm>
            <a:off x="1717675" y="3927475"/>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358422" name="Group 22"/>
          <p:cNvGrpSpPr>
            <a:grpSpLocks noChangeAspect="1"/>
          </p:cNvGrpSpPr>
          <p:nvPr/>
        </p:nvGrpSpPr>
        <p:grpSpPr bwMode="auto">
          <a:xfrm>
            <a:off x="381000" y="4005064"/>
            <a:ext cx="381000" cy="373063"/>
            <a:chOff x="1114" y="1888"/>
            <a:chExt cx="315" cy="309"/>
          </a:xfrm>
        </p:grpSpPr>
        <p:sp>
          <p:nvSpPr>
            <p:cNvPr id="358423" name="Oval 2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8424" name="Oval 2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8425" name="AutoShape 25"/>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8426" name="Line 26"/>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58427" name="Text Box 27"/>
          <p:cNvSpPr txBox="1">
            <a:spLocks noChangeArrowheads="1"/>
          </p:cNvSpPr>
          <p:nvPr/>
        </p:nvSpPr>
        <p:spPr bwMode="auto">
          <a:xfrm>
            <a:off x="193104" y="5085184"/>
            <a:ext cx="82673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Clr>
                <a:srgbClr val="FF0066"/>
              </a:buClr>
              <a:buFont typeface="Wingdings" charset="0"/>
              <a:buChar char="Ø"/>
            </a:pPr>
            <a:r>
              <a:rPr lang="it-IT" sz="1400" b="0" dirty="0" smtClean="0">
                <a:solidFill>
                  <a:schemeClr val="bg2"/>
                </a:solidFill>
                <a:latin typeface="Verdana" charset="0"/>
              </a:rPr>
              <a:t> </a:t>
            </a:r>
            <a:r>
              <a:rPr lang="it-IT" sz="1400" dirty="0" smtClean="0">
                <a:solidFill>
                  <a:schemeClr val="bg2"/>
                </a:solidFill>
                <a:latin typeface="Verdana" charset="0"/>
              </a:rPr>
              <a:t>L’80,1% dei clienti domestici è soddisfatto per una soddisfazione media del 6,71, con un </a:t>
            </a:r>
            <a:r>
              <a:rPr lang="it-IT" sz="1400" b="0" dirty="0" smtClean="0">
                <a:solidFill>
                  <a:schemeClr val="bg2"/>
                </a:solidFill>
                <a:latin typeface="Verdana" charset="0"/>
              </a:rPr>
              <a:t>leggero aumento rispetto al 2012 (</a:t>
            </a:r>
            <a:r>
              <a:rPr lang="it-IT" sz="1400" dirty="0" smtClean="0">
                <a:solidFill>
                  <a:schemeClr val="bg2"/>
                </a:solidFill>
                <a:latin typeface="Verdana" charset="0"/>
              </a:rPr>
              <a:t>79%</a:t>
            </a:r>
            <a:r>
              <a:rPr lang="it-IT" sz="1400" b="0" dirty="0" smtClean="0">
                <a:solidFill>
                  <a:schemeClr val="bg2"/>
                </a:solidFill>
                <a:latin typeface="Verdana" charset="0"/>
              </a:rPr>
              <a:t> dei clienti domestici</a:t>
            </a:r>
            <a:r>
              <a:rPr lang="it-IT" sz="1400" dirty="0" smtClean="0">
                <a:solidFill>
                  <a:schemeClr val="bg2"/>
                </a:solidFill>
                <a:latin typeface="Verdana" charset="0"/>
              </a:rPr>
              <a:t> soddisfatto</a:t>
            </a:r>
            <a:r>
              <a:rPr lang="it-IT" sz="1400" b="0" dirty="0" smtClean="0">
                <a:solidFill>
                  <a:schemeClr val="bg2"/>
                </a:solidFill>
                <a:latin typeface="Verdana" charset="0"/>
              </a:rPr>
              <a:t> del servizio e una valutazione media di </a:t>
            </a:r>
            <a:r>
              <a:rPr lang="it-IT" sz="1400" dirty="0" smtClean="0">
                <a:solidFill>
                  <a:schemeClr val="bg2"/>
                </a:solidFill>
                <a:latin typeface="Verdana" charset="0"/>
              </a:rPr>
              <a:t>6,69).</a:t>
            </a:r>
          </a:p>
          <a:p>
            <a:pPr>
              <a:buClr>
                <a:srgbClr val="FF0066"/>
              </a:buClr>
              <a:buFont typeface="Wingdings" charset="0"/>
              <a:buChar char="Ø"/>
            </a:pPr>
            <a:endParaRPr lang="it-IT" sz="1400" dirty="0" smtClean="0">
              <a:solidFill>
                <a:schemeClr val="bg2"/>
              </a:solidFill>
              <a:latin typeface="Verdana" charset="0"/>
            </a:endParaRPr>
          </a:p>
          <a:p>
            <a:pPr>
              <a:buClr>
                <a:srgbClr val="FF0066"/>
              </a:buClr>
              <a:buFont typeface="Wingdings" charset="0"/>
              <a:buChar char="Ø"/>
            </a:pPr>
            <a:r>
              <a:rPr lang="it-IT" sz="1400" dirty="0" smtClean="0">
                <a:solidFill>
                  <a:schemeClr val="bg2"/>
                </a:solidFill>
                <a:latin typeface="Verdana" charset="0"/>
              </a:rPr>
              <a:t> L</a:t>
            </a:r>
            <a:r>
              <a:rPr lang="it-IT" altLang="ja-JP" sz="1400" dirty="0" smtClean="0">
                <a:solidFill>
                  <a:schemeClr val="bg2"/>
                </a:solidFill>
                <a:latin typeface="Arial"/>
              </a:rPr>
              <a:t>’</a:t>
            </a:r>
            <a:r>
              <a:rPr lang="it-IT" sz="1400" dirty="0" smtClean="0">
                <a:solidFill>
                  <a:schemeClr val="bg2"/>
                </a:solidFill>
                <a:latin typeface="Verdana" charset="0"/>
              </a:rPr>
              <a:t>aspetto di eccellenza </a:t>
            </a:r>
            <a:r>
              <a:rPr lang="it-IT" sz="1400" b="0" dirty="0" smtClean="0">
                <a:solidFill>
                  <a:schemeClr val="bg2"/>
                </a:solidFill>
                <a:latin typeface="Verdana" charset="0"/>
              </a:rPr>
              <a:t>del servizio è</a:t>
            </a:r>
            <a:r>
              <a:rPr lang="it-IT" sz="1400" dirty="0" smtClean="0">
                <a:solidFill>
                  <a:schemeClr val="bg2"/>
                </a:solidFill>
                <a:latin typeface="Verdana" charset="0"/>
              </a:rPr>
              <a:t> la cortesia del personale, che ha lievissimo decremento rispetto al 2012.</a:t>
            </a:r>
            <a:endParaRPr lang="it-IT" sz="1400" b="0" dirty="0">
              <a:solidFill>
                <a:schemeClr val="bg2"/>
              </a:solidFill>
              <a:latin typeface="Verdana" charset="0"/>
            </a:endParaRPr>
          </a:p>
        </p:txBody>
      </p:sp>
      <p:sp>
        <p:nvSpPr>
          <p:cNvPr id="22" name="Text Box 20"/>
          <p:cNvSpPr txBox="1">
            <a:spLocks noChangeArrowheads="1"/>
          </p:cNvSpPr>
          <p:nvPr/>
        </p:nvSpPr>
        <p:spPr bwMode="auto">
          <a:xfrm>
            <a:off x="1835621" y="4437112"/>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6 -</a:t>
            </a:r>
            <a:endParaRPr lang="it-IT" dirty="0">
              <a:solidFill>
                <a:schemeClr val="bg2"/>
              </a:solidFill>
              <a:effectLst>
                <a:outerShdw blurRad="38100" dist="38100" dir="2700000" algn="tl">
                  <a:srgbClr val="DDDDDD"/>
                </a:outerShdw>
              </a:effectLst>
              <a:latin typeface="Verdana" charset="0"/>
            </a:endParaRPr>
          </a:p>
        </p:txBody>
      </p:sp>
      <p:grpSp>
        <p:nvGrpSpPr>
          <p:cNvPr id="23" name="Group 14"/>
          <p:cNvGrpSpPr>
            <a:grpSpLocks noChangeAspect="1"/>
          </p:cNvGrpSpPr>
          <p:nvPr/>
        </p:nvGrpSpPr>
        <p:grpSpPr bwMode="auto">
          <a:xfrm>
            <a:off x="1187625" y="4509120"/>
            <a:ext cx="432048" cy="552162"/>
            <a:chOff x="174" y="1819"/>
            <a:chExt cx="302" cy="386"/>
          </a:xfrm>
        </p:grpSpPr>
        <p:sp>
          <p:nvSpPr>
            <p:cNvPr id="24" name="Oval 15"/>
            <p:cNvSpPr>
              <a:spLocks noChangeAspect="1" noChangeArrowheads="1"/>
            </p:cNvSpPr>
            <p:nvPr/>
          </p:nvSpPr>
          <p:spPr bwMode="auto">
            <a:xfrm>
              <a:off x="185"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5" name="Oval 16"/>
            <p:cNvSpPr>
              <a:spLocks noChangeAspect="1" noChangeArrowheads="1"/>
            </p:cNvSpPr>
            <p:nvPr/>
          </p:nvSpPr>
          <p:spPr bwMode="auto">
            <a:xfrm>
              <a:off x="343" y="1819"/>
              <a:ext cx="121"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6" name="AutoShape 17"/>
            <p:cNvSpPr>
              <a:spLocks noChangeAspect="1" noChangeArrowheads="1"/>
            </p:cNvSpPr>
            <p:nvPr/>
          </p:nvSpPr>
          <p:spPr bwMode="auto">
            <a:xfrm>
              <a:off x="174" y="2028"/>
              <a:ext cx="302" cy="17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7" name="Line 18"/>
            <p:cNvSpPr>
              <a:spLocks noChangeAspect="1" noChangeShapeType="1"/>
            </p:cNvSpPr>
            <p:nvPr/>
          </p:nvSpPr>
          <p:spPr bwMode="auto">
            <a:xfrm>
              <a:off x="330" y="1948"/>
              <a:ext cx="0" cy="59"/>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Tree>
    <p:extLst>
      <p:ext uri="{BB962C8B-B14F-4D97-AF65-F5344CB8AC3E}">
        <p14:creationId xmlns:p14="http://schemas.microsoft.com/office/powerpoint/2010/main" val="2175893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07504" y="1111110"/>
            <a:ext cx="8856984" cy="507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lnSpc>
                <a:spcPct val="120000"/>
              </a:lnSpc>
              <a:spcBef>
                <a:spcPts val="440"/>
              </a:spcBef>
            </a:pPr>
            <a:r>
              <a:rPr lang="it-IT" sz="1400" dirty="0">
                <a:solidFill>
                  <a:schemeClr val="tx2"/>
                </a:solidFill>
                <a:effectLst>
                  <a:outerShdw blurRad="38100" dist="38100" dir="2700000" algn="tl">
                    <a:srgbClr val="DDDDDD"/>
                  </a:outerShdw>
                </a:effectLst>
                <a:latin typeface="Verdana" charset="0"/>
                <a:cs typeface="Times New Roman" charset="0"/>
              </a:rPr>
              <a:t>Oggetto</a:t>
            </a:r>
            <a:r>
              <a:rPr lang="it-IT" sz="1400" b="0" dirty="0">
                <a:solidFill>
                  <a:schemeClr val="tx2"/>
                </a:solidFill>
                <a:latin typeface="Verdana" charset="0"/>
                <a:cs typeface="Times New Roman" charset="0"/>
              </a:rPr>
              <a:t> </a:t>
            </a:r>
            <a:r>
              <a:rPr lang="it-IT" sz="1200" b="0" dirty="0" smtClean="0">
                <a:solidFill>
                  <a:schemeClr val="tx2"/>
                </a:solidFill>
                <a:latin typeface="Verdana" charset="0"/>
                <a:cs typeface="Times New Roman" charset="0"/>
              </a:rPr>
              <a:t>Monitoraggio </a:t>
            </a:r>
            <a:r>
              <a:rPr lang="it-IT" sz="1200" b="0" dirty="0">
                <a:solidFill>
                  <a:schemeClr val="tx2"/>
                </a:solidFill>
                <a:latin typeface="Verdana" charset="0"/>
                <a:cs typeface="Times New Roman" charset="0"/>
              </a:rPr>
              <a:t>del grado di soddisfazione (qualità percepita) dei clienti di </a:t>
            </a:r>
            <a:r>
              <a:rPr lang="it-IT" sz="1200" b="0" dirty="0" err="1">
                <a:solidFill>
                  <a:schemeClr val="tx2"/>
                </a:solidFill>
                <a:latin typeface="Verdana" charset="0"/>
                <a:cs typeface="Times New Roman" charset="0"/>
              </a:rPr>
              <a:t>Aset</a:t>
            </a:r>
            <a:r>
              <a:rPr lang="it-IT" sz="1200" b="0" dirty="0">
                <a:solidFill>
                  <a:schemeClr val="tx2"/>
                </a:solidFill>
                <a:latin typeface="Verdana" charset="0"/>
                <a:cs typeface="Times New Roman" charset="0"/>
              </a:rPr>
              <a:t> </a:t>
            </a:r>
            <a:r>
              <a:rPr lang="it-IT" sz="1200" b="0" dirty="0" err="1">
                <a:solidFill>
                  <a:schemeClr val="tx2"/>
                </a:solidFill>
                <a:latin typeface="Verdana" charset="0"/>
                <a:cs typeface="Times New Roman" charset="0"/>
              </a:rPr>
              <a:t>SpA</a:t>
            </a:r>
            <a:r>
              <a:rPr lang="it-IT" sz="1200" b="0" dirty="0">
                <a:solidFill>
                  <a:schemeClr val="tx2"/>
                </a:solidFill>
                <a:latin typeface="Verdana" charset="0"/>
                <a:cs typeface="Times New Roman" charset="0"/>
              </a:rPr>
              <a:t> relativamente ai servizi Igiene ambientale, </a:t>
            </a:r>
            <a:r>
              <a:rPr lang="it-IT" sz="1200" b="0" dirty="0" smtClean="0">
                <a:solidFill>
                  <a:schemeClr val="tx2"/>
                </a:solidFill>
                <a:latin typeface="Verdana" charset="0"/>
                <a:cs typeface="Times New Roman" charset="0"/>
              </a:rPr>
              <a:t>Ciclo </a:t>
            </a:r>
            <a:r>
              <a:rPr lang="it-IT" sz="1200" b="0" dirty="0">
                <a:solidFill>
                  <a:schemeClr val="tx2"/>
                </a:solidFill>
                <a:latin typeface="Verdana" charset="0"/>
                <a:cs typeface="Times New Roman" charset="0"/>
              </a:rPr>
              <a:t>Idrico Integrato e Illuminazione </a:t>
            </a:r>
            <a:r>
              <a:rPr lang="it-IT" sz="1200" b="0" dirty="0" smtClean="0">
                <a:solidFill>
                  <a:schemeClr val="tx2"/>
                </a:solidFill>
                <a:latin typeface="Verdana" charset="0"/>
                <a:cs typeface="Times New Roman" charset="0"/>
              </a:rPr>
              <a:t>pubblica.</a:t>
            </a:r>
          </a:p>
          <a:p>
            <a:pPr algn="just">
              <a:lnSpc>
                <a:spcPct val="120000"/>
              </a:lnSpc>
              <a:spcBef>
                <a:spcPts val="440"/>
              </a:spcBef>
            </a:pPr>
            <a:endParaRPr lang="it-IT" sz="1200" b="0" dirty="0">
              <a:solidFill>
                <a:schemeClr val="tx2"/>
              </a:solidFill>
              <a:latin typeface="Verdana" charset="0"/>
              <a:cs typeface="Times New Roman" charset="0"/>
            </a:endParaRPr>
          </a:p>
          <a:p>
            <a:pPr algn="just">
              <a:lnSpc>
                <a:spcPct val="120000"/>
              </a:lnSpc>
              <a:spcBef>
                <a:spcPts val="440"/>
              </a:spcBef>
            </a:pPr>
            <a:r>
              <a:rPr lang="it-IT" sz="1400" dirty="0">
                <a:solidFill>
                  <a:schemeClr val="tx2"/>
                </a:solidFill>
                <a:effectLst>
                  <a:outerShdw blurRad="38100" dist="38100" dir="2700000" algn="tl">
                    <a:srgbClr val="DDDDDD"/>
                  </a:outerShdw>
                </a:effectLst>
                <a:latin typeface="Verdana" charset="0"/>
                <a:cs typeface="Times New Roman" charset="0"/>
              </a:rPr>
              <a:t>Obiettivi</a:t>
            </a:r>
            <a:endParaRPr lang="it-IT" sz="1400" b="0" dirty="0">
              <a:solidFill>
                <a:schemeClr val="tx2"/>
              </a:solidFill>
              <a:latin typeface="Verdana" charset="0"/>
              <a:cs typeface="Times New Roman" charset="0"/>
            </a:endParaRPr>
          </a:p>
          <a:p>
            <a:pPr algn="just">
              <a:lnSpc>
                <a:spcPct val="120000"/>
              </a:lnSpc>
              <a:spcBef>
                <a:spcPts val="440"/>
              </a:spcBef>
              <a:buFont typeface="Wingdings" charset="0"/>
              <a:buChar char="q"/>
            </a:pPr>
            <a:r>
              <a:rPr lang="it-IT" sz="1400" b="0" dirty="0">
                <a:solidFill>
                  <a:schemeClr val="tx2"/>
                </a:solidFill>
                <a:latin typeface="Verdana" charset="0"/>
                <a:cs typeface="Times New Roman" charset="0"/>
              </a:rPr>
              <a:t> </a:t>
            </a:r>
            <a:r>
              <a:rPr lang="it-IT" sz="1200" b="0" dirty="0">
                <a:solidFill>
                  <a:schemeClr val="tx2"/>
                </a:solidFill>
                <a:latin typeface="Verdana" charset="0"/>
                <a:cs typeface="Times New Roman" charset="0"/>
              </a:rPr>
              <a:t>rilevare il grado di </a:t>
            </a:r>
            <a:r>
              <a:rPr lang="it-IT" sz="1200" dirty="0">
                <a:solidFill>
                  <a:schemeClr val="tx2"/>
                </a:solidFill>
                <a:latin typeface="Verdana" charset="0"/>
                <a:cs typeface="Times New Roman" charset="0"/>
              </a:rPr>
              <a:t>soddisfazione dei</a:t>
            </a:r>
            <a:r>
              <a:rPr lang="it-IT" sz="1200" b="0" dirty="0">
                <a:solidFill>
                  <a:schemeClr val="tx2"/>
                </a:solidFill>
                <a:latin typeface="Verdana" charset="0"/>
                <a:cs typeface="Times New Roman" charset="0"/>
              </a:rPr>
              <a:t> </a:t>
            </a:r>
            <a:r>
              <a:rPr lang="it-IT" sz="1200" dirty="0">
                <a:solidFill>
                  <a:schemeClr val="tx2"/>
                </a:solidFill>
                <a:latin typeface="Verdana" charset="0"/>
                <a:cs typeface="Times New Roman" charset="0"/>
              </a:rPr>
              <a:t>clienti </a:t>
            </a:r>
            <a:r>
              <a:rPr lang="it-IT" sz="1200" dirty="0" err="1">
                <a:solidFill>
                  <a:schemeClr val="tx2"/>
                </a:solidFill>
                <a:latin typeface="Verdana" charset="0"/>
                <a:cs typeface="Times New Roman" charset="0"/>
              </a:rPr>
              <a:t>Aset</a:t>
            </a:r>
            <a:r>
              <a:rPr lang="it-IT" sz="1200" dirty="0">
                <a:solidFill>
                  <a:schemeClr val="tx2"/>
                </a:solidFill>
                <a:latin typeface="Verdana" charset="0"/>
                <a:cs typeface="Times New Roman" charset="0"/>
              </a:rPr>
              <a:t> </a:t>
            </a:r>
            <a:r>
              <a:rPr lang="it-IT" sz="1200" dirty="0" err="1">
                <a:solidFill>
                  <a:schemeClr val="tx2"/>
                </a:solidFill>
                <a:latin typeface="Verdana" charset="0"/>
                <a:cs typeface="Times New Roman" charset="0"/>
              </a:rPr>
              <a:t>SpA</a:t>
            </a:r>
            <a:r>
              <a:rPr lang="it-IT" sz="1200" dirty="0">
                <a:solidFill>
                  <a:schemeClr val="tx2"/>
                </a:solidFill>
                <a:latin typeface="Verdana" charset="0"/>
                <a:cs typeface="Times New Roman" charset="0"/>
              </a:rPr>
              <a:t> nel comune di Fano</a:t>
            </a:r>
            <a:r>
              <a:rPr lang="it-IT" sz="1200" b="0" dirty="0">
                <a:solidFill>
                  <a:schemeClr val="tx2"/>
                </a:solidFill>
                <a:latin typeface="Verdana" charset="0"/>
                <a:cs typeface="Times New Roman" charset="0"/>
              </a:rPr>
              <a:t> </a:t>
            </a:r>
            <a:r>
              <a:rPr lang="it-IT" sz="1200" b="0" dirty="0" smtClean="0">
                <a:solidFill>
                  <a:schemeClr val="tx2"/>
                </a:solidFill>
                <a:latin typeface="Verdana" charset="0"/>
                <a:cs typeface="Times New Roman" charset="0"/>
              </a:rPr>
              <a:t>(domestici e non domestici) e dei 18 Comuni soci relativamente </a:t>
            </a:r>
            <a:r>
              <a:rPr lang="it-IT" sz="1200" b="0" dirty="0">
                <a:solidFill>
                  <a:schemeClr val="tx2"/>
                </a:solidFill>
                <a:latin typeface="Verdana" charset="0"/>
                <a:cs typeface="Times New Roman" charset="0"/>
              </a:rPr>
              <a:t>alle diverse componenti dei servizi di </a:t>
            </a:r>
            <a:r>
              <a:rPr lang="it-IT" sz="1200" dirty="0">
                <a:solidFill>
                  <a:schemeClr val="tx2"/>
                </a:solidFill>
                <a:latin typeface="Verdana" charset="0"/>
                <a:cs typeface="Times New Roman" charset="0"/>
              </a:rPr>
              <a:t>igiene </a:t>
            </a:r>
            <a:r>
              <a:rPr lang="it-IT" sz="1200" dirty="0" smtClean="0">
                <a:solidFill>
                  <a:schemeClr val="tx2"/>
                </a:solidFill>
                <a:latin typeface="Verdana" charset="0"/>
                <a:cs typeface="Times New Roman" charset="0"/>
              </a:rPr>
              <a:t>ambientale, </a:t>
            </a:r>
            <a:r>
              <a:rPr lang="it-IT" sz="1200" b="0" dirty="0" smtClean="0">
                <a:solidFill>
                  <a:schemeClr val="tx2"/>
                </a:solidFill>
                <a:latin typeface="Verdana" charset="0"/>
                <a:cs typeface="Times New Roman" charset="0"/>
              </a:rPr>
              <a:t>del</a:t>
            </a:r>
            <a:r>
              <a:rPr lang="it-IT" sz="1200" dirty="0" smtClean="0">
                <a:solidFill>
                  <a:schemeClr val="tx2"/>
                </a:solidFill>
                <a:latin typeface="Verdana" charset="0"/>
                <a:cs typeface="Times New Roman" charset="0"/>
              </a:rPr>
              <a:t> </a:t>
            </a:r>
            <a:r>
              <a:rPr lang="it-IT" sz="1200" dirty="0">
                <a:solidFill>
                  <a:schemeClr val="tx2"/>
                </a:solidFill>
                <a:latin typeface="Verdana" charset="0"/>
                <a:cs typeface="Times New Roman" charset="0"/>
              </a:rPr>
              <a:t>ciclo idrico integrato</a:t>
            </a:r>
            <a:r>
              <a:rPr lang="it-IT" sz="1200" b="0" dirty="0">
                <a:solidFill>
                  <a:schemeClr val="tx2"/>
                </a:solidFill>
                <a:latin typeface="Verdana" charset="0"/>
                <a:cs typeface="Times New Roman" charset="0"/>
              </a:rPr>
              <a:t> (acqua, depurazione e fognature) </a:t>
            </a:r>
            <a:r>
              <a:rPr lang="it-IT" sz="1200" b="0" dirty="0" smtClean="0">
                <a:solidFill>
                  <a:schemeClr val="tx2"/>
                </a:solidFill>
                <a:latin typeface="Verdana" charset="0"/>
                <a:cs typeface="Times New Roman" charset="0"/>
              </a:rPr>
              <a:t>e del servizio di </a:t>
            </a:r>
            <a:r>
              <a:rPr lang="it-IT" sz="1200" dirty="0" smtClean="0">
                <a:solidFill>
                  <a:schemeClr val="tx2"/>
                </a:solidFill>
                <a:latin typeface="Verdana" charset="0"/>
                <a:cs typeface="Times New Roman" charset="0"/>
              </a:rPr>
              <a:t>illuminazione pubblica</a:t>
            </a:r>
            <a:r>
              <a:rPr lang="it-IT" sz="1200" b="0" dirty="0" smtClean="0">
                <a:solidFill>
                  <a:schemeClr val="tx2"/>
                </a:solidFill>
                <a:latin typeface="Verdana" charset="0"/>
                <a:cs typeface="Times New Roman" charset="0"/>
              </a:rPr>
              <a:t>;</a:t>
            </a:r>
            <a:endParaRPr lang="it-IT" sz="1200" b="0" dirty="0">
              <a:solidFill>
                <a:schemeClr val="tx2"/>
              </a:solidFill>
              <a:latin typeface="Verdana" charset="0"/>
              <a:cs typeface="Times New Roman" charset="0"/>
            </a:endParaRPr>
          </a:p>
          <a:p>
            <a:pPr algn="just">
              <a:lnSpc>
                <a:spcPct val="120000"/>
              </a:lnSpc>
              <a:spcBef>
                <a:spcPts val="440"/>
              </a:spcBef>
              <a:buFont typeface="Wingdings" charset="0"/>
              <a:buChar char="q"/>
            </a:pPr>
            <a:r>
              <a:rPr lang="it-IT" sz="1200" b="0" dirty="0">
                <a:solidFill>
                  <a:schemeClr val="tx2"/>
                </a:solidFill>
                <a:latin typeface="Verdana" charset="0"/>
                <a:cs typeface="Times New Roman" charset="0"/>
              </a:rPr>
              <a:t> </a:t>
            </a:r>
            <a:r>
              <a:rPr lang="it-IT" sz="1200" b="0" dirty="0" smtClean="0">
                <a:solidFill>
                  <a:schemeClr val="tx2"/>
                </a:solidFill>
                <a:latin typeface="Verdana" charset="0"/>
                <a:cs typeface="Times New Roman" charset="0"/>
              </a:rPr>
              <a:t>rilevare il </a:t>
            </a:r>
            <a:r>
              <a:rPr lang="it-IT" sz="1200" b="0" dirty="0">
                <a:solidFill>
                  <a:schemeClr val="tx2"/>
                </a:solidFill>
                <a:latin typeface="Verdana" charset="0"/>
                <a:cs typeface="Times New Roman" charset="0"/>
              </a:rPr>
              <a:t>grado di </a:t>
            </a:r>
            <a:r>
              <a:rPr lang="it-IT" sz="1200" dirty="0">
                <a:solidFill>
                  <a:schemeClr val="tx2"/>
                </a:solidFill>
                <a:latin typeface="Verdana" charset="0"/>
                <a:cs typeface="Times New Roman" charset="0"/>
              </a:rPr>
              <a:t>informazione e sensibilizzazione dei cittadini</a:t>
            </a:r>
            <a:r>
              <a:rPr lang="it-IT" sz="1200" b="0" dirty="0">
                <a:solidFill>
                  <a:schemeClr val="tx2"/>
                </a:solidFill>
                <a:latin typeface="Verdana" charset="0"/>
                <a:cs typeface="Times New Roman" charset="0"/>
              </a:rPr>
              <a:t> </a:t>
            </a:r>
            <a:r>
              <a:rPr lang="it-IT" sz="1200" dirty="0">
                <a:solidFill>
                  <a:schemeClr val="tx2"/>
                </a:solidFill>
                <a:latin typeface="Verdana" charset="0"/>
                <a:cs typeface="Times New Roman" charset="0"/>
              </a:rPr>
              <a:t>del comune</a:t>
            </a:r>
            <a:r>
              <a:rPr lang="it-IT" sz="1200" b="0" dirty="0">
                <a:solidFill>
                  <a:schemeClr val="tx2"/>
                </a:solidFill>
                <a:latin typeface="Verdana" charset="0"/>
                <a:cs typeface="Times New Roman" charset="0"/>
              </a:rPr>
              <a:t> </a:t>
            </a:r>
            <a:r>
              <a:rPr lang="it-IT" sz="1200" dirty="0">
                <a:solidFill>
                  <a:schemeClr val="tx2"/>
                </a:solidFill>
                <a:latin typeface="Verdana" charset="0"/>
                <a:cs typeface="Times New Roman" charset="0"/>
              </a:rPr>
              <a:t>di Fano </a:t>
            </a:r>
            <a:r>
              <a:rPr lang="it-IT" sz="1200" b="0" dirty="0">
                <a:solidFill>
                  <a:schemeClr val="tx2"/>
                </a:solidFill>
                <a:latin typeface="Verdana" charset="0"/>
                <a:cs typeface="Times New Roman" charset="0"/>
              </a:rPr>
              <a:t>rispetto a tematiche di carattere generale relative </a:t>
            </a:r>
            <a:r>
              <a:rPr lang="it-IT" sz="1200" b="0" dirty="0" err="1">
                <a:solidFill>
                  <a:schemeClr val="tx2"/>
                </a:solidFill>
                <a:latin typeface="Verdana" charset="0"/>
                <a:cs typeface="Times New Roman" charset="0"/>
              </a:rPr>
              <a:t>all</a:t>
            </a:r>
            <a:r>
              <a:rPr lang="ja-JP" altLang="it-IT" sz="1200" b="0" dirty="0">
                <a:solidFill>
                  <a:schemeClr val="tx2"/>
                </a:solidFill>
                <a:latin typeface="Arial"/>
                <a:cs typeface="Times New Roman" charset="0"/>
              </a:rPr>
              <a:t>’</a:t>
            </a:r>
            <a:r>
              <a:rPr lang="it-IT" sz="1200" b="0" dirty="0">
                <a:solidFill>
                  <a:schemeClr val="tx2"/>
                </a:solidFill>
                <a:latin typeface="Verdana" charset="0"/>
                <a:cs typeface="Times New Roman" charset="0"/>
              </a:rPr>
              <a:t>igiene ambientale; </a:t>
            </a:r>
          </a:p>
          <a:p>
            <a:pPr algn="just">
              <a:lnSpc>
                <a:spcPct val="120000"/>
              </a:lnSpc>
              <a:spcBef>
                <a:spcPts val="440"/>
              </a:spcBef>
              <a:buFont typeface="Wingdings" charset="0"/>
              <a:buChar char="q"/>
            </a:pPr>
            <a:endParaRPr lang="it-IT" sz="1200" b="0" dirty="0">
              <a:solidFill>
                <a:schemeClr val="tx2"/>
              </a:solidFill>
              <a:latin typeface="Verdana" charset="0"/>
              <a:cs typeface="Times New Roman" charset="0"/>
            </a:endParaRPr>
          </a:p>
          <a:p>
            <a:pPr>
              <a:spcBef>
                <a:spcPts val="440"/>
              </a:spcBef>
            </a:pPr>
            <a:r>
              <a:rPr lang="it-IT" sz="1400" dirty="0">
                <a:solidFill>
                  <a:schemeClr val="tx2"/>
                </a:solidFill>
                <a:effectLst>
                  <a:outerShdw blurRad="38100" dist="38100" dir="2700000" algn="tl">
                    <a:srgbClr val="DDDDDD"/>
                  </a:outerShdw>
                </a:effectLst>
                <a:latin typeface="Verdana" charset="0"/>
                <a:cs typeface="Times New Roman" charset="0"/>
              </a:rPr>
              <a:t>Metodologia</a:t>
            </a:r>
          </a:p>
          <a:p>
            <a:pPr>
              <a:lnSpc>
                <a:spcPct val="120000"/>
              </a:lnSpc>
              <a:spcBef>
                <a:spcPts val="440"/>
              </a:spcBef>
              <a:buFont typeface="Wingdings" charset="0"/>
              <a:buChar char="q"/>
            </a:pPr>
            <a:r>
              <a:rPr lang="it-IT" sz="1200" b="0" dirty="0">
                <a:solidFill>
                  <a:schemeClr val="tx2"/>
                </a:solidFill>
                <a:latin typeface="Verdana" charset="0"/>
                <a:cs typeface="Times New Roman" charset="0"/>
              </a:rPr>
              <a:t> </a:t>
            </a:r>
            <a:r>
              <a:rPr lang="it-IT" sz="1200" dirty="0">
                <a:solidFill>
                  <a:schemeClr val="tx2"/>
                </a:solidFill>
                <a:latin typeface="Verdana" charset="0"/>
                <a:cs typeface="Times New Roman" charset="0"/>
              </a:rPr>
              <a:t>questionario postale</a:t>
            </a:r>
            <a:r>
              <a:rPr lang="it-IT" sz="1200" b="0" dirty="0">
                <a:solidFill>
                  <a:schemeClr val="tx2"/>
                </a:solidFill>
                <a:latin typeface="Verdana" charset="0"/>
                <a:cs typeface="Times New Roman" charset="0"/>
              </a:rPr>
              <a:t> di valutazione della soddisfazione dei servizi </a:t>
            </a:r>
            <a:r>
              <a:rPr lang="it-IT" sz="1200" b="0" dirty="0" err="1">
                <a:solidFill>
                  <a:schemeClr val="tx2"/>
                </a:solidFill>
                <a:latin typeface="Verdana" charset="0"/>
                <a:cs typeface="Times New Roman" charset="0"/>
              </a:rPr>
              <a:t>Aset</a:t>
            </a:r>
            <a:r>
              <a:rPr lang="it-IT" sz="1200" b="0" dirty="0">
                <a:solidFill>
                  <a:schemeClr val="tx2"/>
                </a:solidFill>
                <a:latin typeface="Verdana" charset="0"/>
                <a:cs typeface="Times New Roman" charset="0"/>
              </a:rPr>
              <a:t> (igiene ambientale, </a:t>
            </a:r>
            <a:r>
              <a:rPr lang="it-IT" sz="1200" b="0" dirty="0" smtClean="0">
                <a:solidFill>
                  <a:schemeClr val="tx2"/>
                </a:solidFill>
                <a:latin typeface="Verdana" charset="0"/>
                <a:cs typeface="Times New Roman" charset="0"/>
              </a:rPr>
              <a:t>ciclo </a:t>
            </a:r>
            <a:r>
              <a:rPr lang="it-IT" sz="1200" b="0" dirty="0">
                <a:solidFill>
                  <a:schemeClr val="tx2"/>
                </a:solidFill>
                <a:latin typeface="Verdana" charset="0"/>
                <a:cs typeface="Times New Roman" charset="0"/>
              </a:rPr>
              <a:t>idrico integrato, illuminazione pubblica e ufficio </a:t>
            </a:r>
            <a:r>
              <a:rPr lang="it-IT" sz="1200" b="0" dirty="0" smtClean="0">
                <a:solidFill>
                  <a:schemeClr val="tx2"/>
                </a:solidFill>
                <a:latin typeface="Verdana" charset="0"/>
                <a:cs typeface="Times New Roman" charset="0"/>
              </a:rPr>
              <a:t>clienti </a:t>
            </a:r>
            <a:r>
              <a:rPr lang="it-IT" sz="1200" b="0" dirty="0" err="1" smtClean="0">
                <a:solidFill>
                  <a:schemeClr val="tx2"/>
                </a:solidFill>
                <a:latin typeface="Verdana" charset="0"/>
                <a:cs typeface="Times New Roman" charset="0"/>
              </a:rPr>
              <a:t>Aset</a:t>
            </a:r>
            <a:r>
              <a:rPr lang="it-IT" sz="1200" b="0" dirty="0" smtClean="0">
                <a:solidFill>
                  <a:schemeClr val="tx2"/>
                </a:solidFill>
                <a:latin typeface="Verdana" charset="0"/>
                <a:cs typeface="Times New Roman" charset="0"/>
              </a:rPr>
              <a:t>) rivolto a un campione rappresentativo di clienti domestici e non nel comune di Fano:</a:t>
            </a:r>
          </a:p>
          <a:p>
            <a:pPr>
              <a:lnSpc>
                <a:spcPct val="120000"/>
              </a:lnSpc>
              <a:spcBef>
                <a:spcPts val="440"/>
              </a:spcBef>
              <a:buFont typeface="Wingdings" charset="0"/>
              <a:buChar char="q"/>
            </a:pPr>
            <a:r>
              <a:rPr lang="it-IT" sz="1200" dirty="0" smtClean="0">
                <a:solidFill>
                  <a:schemeClr val="tx2"/>
                </a:solidFill>
                <a:latin typeface="Verdana" charset="0"/>
                <a:cs typeface="Times New Roman" charset="0"/>
              </a:rPr>
              <a:t> questionario</a:t>
            </a:r>
            <a:r>
              <a:rPr lang="it-IT" sz="1200" b="0" dirty="0" smtClean="0">
                <a:solidFill>
                  <a:schemeClr val="tx2"/>
                </a:solidFill>
                <a:latin typeface="Verdana" charset="0"/>
                <a:cs typeface="Times New Roman" charset="0"/>
              </a:rPr>
              <a:t> </a:t>
            </a:r>
            <a:r>
              <a:rPr lang="it-IT" sz="1200" b="0" dirty="0">
                <a:solidFill>
                  <a:schemeClr val="tx2"/>
                </a:solidFill>
                <a:latin typeface="Verdana" charset="0"/>
                <a:cs typeface="Times New Roman" charset="0"/>
              </a:rPr>
              <a:t>autosomministrato rivolto ai 18 comuni soci di </a:t>
            </a:r>
            <a:r>
              <a:rPr lang="it-IT" sz="1200" b="0" dirty="0" err="1">
                <a:solidFill>
                  <a:schemeClr val="tx2"/>
                </a:solidFill>
                <a:latin typeface="Verdana" charset="0"/>
                <a:cs typeface="Times New Roman" charset="0"/>
              </a:rPr>
              <a:t>Aset</a:t>
            </a:r>
            <a:r>
              <a:rPr lang="it-IT" sz="1200" b="0" dirty="0">
                <a:solidFill>
                  <a:schemeClr val="tx2"/>
                </a:solidFill>
                <a:latin typeface="Verdana" charset="0"/>
                <a:cs typeface="Times New Roman" charset="0"/>
              </a:rPr>
              <a:t> </a:t>
            </a:r>
            <a:r>
              <a:rPr lang="it-IT" sz="1200" b="0" dirty="0" err="1" smtClean="0">
                <a:solidFill>
                  <a:schemeClr val="tx2"/>
                </a:solidFill>
                <a:latin typeface="Verdana" charset="0"/>
                <a:cs typeface="Times New Roman" charset="0"/>
              </a:rPr>
              <a:t>SpA</a:t>
            </a:r>
            <a:r>
              <a:rPr lang="it-IT" sz="1200" b="0" dirty="0" smtClean="0">
                <a:solidFill>
                  <a:schemeClr val="tx2"/>
                </a:solidFill>
                <a:latin typeface="Verdana" charset="0"/>
                <a:cs typeface="Times New Roman" charset="0"/>
              </a:rPr>
              <a:t> per </a:t>
            </a:r>
            <a:r>
              <a:rPr lang="it-IT" sz="1200" b="0" dirty="0">
                <a:solidFill>
                  <a:schemeClr val="tx2"/>
                </a:solidFill>
                <a:latin typeface="Verdana" charset="0"/>
                <a:cs typeface="Times New Roman" charset="0"/>
              </a:rPr>
              <a:t>la valutazione della soddisfazione della qualità dei servizi di igiene ambientale, ciclo idrico, pubblica </a:t>
            </a:r>
            <a:r>
              <a:rPr lang="it-IT" sz="1200" b="0" dirty="0" smtClean="0">
                <a:solidFill>
                  <a:schemeClr val="tx2"/>
                </a:solidFill>
                <a:latin typeface="Verdana" charset="0"/>
                <a:cs typeface="Times New Roman" charset="0"/>
              </a:rPr>
              <a:t>illuminazione e </a:t>
            </a:r>
            <a:r>
              <a:rPr lang="it-IT" sz="1200" b="0" dirty="0">
                <a:solidFill>
                  <a:schemeClr val="tx2"/>
                </a:solidFill>
                <a:latin typeface="Verdana" charset="0"/>
                <a:cs typeface="Times New Roman" charset="0"/>
              </a:rPr>
              <a:t>uffici tecnici e commerciali di </a:t>
            </a:r>
            <a:r>
              <a:rPr lang="it-IT" sz="1200" b="0" dirty="0" err="1" smtClean="0">
                <a:solidFill>
                  <a:schemeClr val="tx2"/>
                </a:solidFill>
                <a:latin typeface="Verdana" charset="0"/>
                <a:cs typeface="Times New Roman" charset="0"/>
              </a:rPr>
              <a:t>Aset</a:t>
            </a:r>
            <a:r>
              <a:rPr lang="it-IT" sz="1200" b="0" dirty="0" smtClean="0">
                <a:solidFill>
                  <a:schemeClr val="tx2"/>
                </a:solidFill>
                <a:latin typeface="Verdana" charset="0"/>
                <a:cs typeface="Times New Roman" charset="0"/>
              </a:rPr>
              <a:t>.</a:t>
            </a:r>
          </a:p>
          <a:p>
            <a:pPr>
              <a:lnSpc>
                <a:spcPct val="120000"/>
              </a:lnSpc>
              <a:spcBef>
                <a:spcPts val="440"/>
              </a:spcBef>
              <a:buFont typeface="Wingdings" charset="0"/>
              <a:buChar char="q"/>
            </a:pPr>
            <a:r>
              <a:rPr lang="it-IT" sz="1200" b="0" dirty="0" smtClean="0">
                <a:solidFill>
                  <a:schemeClr val="bg2"/>
                </a:solidFill>
                <a:latin typeface="Verdana" charset="0"/>
                <a:cs typeface="Times New Roman" charset="0"/>
              </a:rPr>
              <a:t> </a:t>
            </a:r>
            <a:r>
              <a:rPr lang="it-IT" sz="1200" dirty="0">
                <a:solidFill>
                  <a:schemeClr val="bg2"/>
                </a:solidFill>
                <a:latin typeface="Arial"/>
                <a:cs typeface="Arial"/>
              </a:rPr>
              <a:t>focus </a:t>
            </a:r>
            <a:r>
              <a:rPr lang="it-IT" sz="1200" dirty="0" err="1">
                <a:solidFill>
                  <a:schemeClr val="bg2"/>
                </a:solidFill>
                <a:latin typeface="Arial"/>
                <a:cs typeface="Arial"/>
              </a:rPr>
              <a:t>group</a:t>
            </a:r>
            <a:r>
              <a:rPr lang="it-IT" sz="1200" dirty="0">
                <a:solidFill>
                  <a:schemeClr val="bg2"/>
                </a:solidFill>
                <a:latin typeface="Arial"/>
                <a:cs typeface="Arial"/>
              </a:rPr>
              <a:t> </a:t>
            </a:r>
            <a:r>
              <a:rPr lang="it-IT" sz="1200" b="0" dirty="0">
                <a:solidFill>
                  <a:schemeClr val="bg2"/>
                </a:solidFill>
                <a:latin typeface="Arial"/>
                <a:cs typeface="Arial"/>
              </a:rPr>
              <a:t>con tecnici, sindaci e </a:t>
            </a:r>
            <a:r>
              <a:rPr lang="it-IT" sz="1200" b="0" dirty="0">
                <a:solidFill>
                  <a:schemeClr val="tx2"/>
                </a:solidFill>
                <a:latin typeface="Verdana" charset="0"/>
                <a:cs typeface="Times New Roman" charset="0"/>
              </a:rPr>
              <a:t>assessori di </a:t>
            </a:r>
            <a:r>
              <a:rPr lang="it-IT" sz="1200" b="0" dirty="0" smtClean="0">
                <a:solidFill>
                  <a:schemeClr val="tx2"/>
                </a:solidFill>
                <a:latin typeface="Verdana" charset="0"/>
                <a:cs typeface="Times New Roman" charset="0"/>
              </a:rPr>
              <a:t>competenza dei comuni soci.</a:t>
            </a:r>
            <a:endParaRPr lang="it-IT" sz="1200" b="0" dirty="0">
              <a:solidFill>
                <a:schemeClr val="tx2"/>
              </a:solidFill>
              <a:latin typeface="Verdana" charset="0"/>
              <a:cs typeface="Times New Roman" charset="0"/>
            </a:endParaRPr>
          </a:p>
          <a:p>
            <a:pPr>
              <a:lnSpc>
                <a:spcPct val="120000"/>
              </a:lnSpc>
              <a:spcBef>
                <a:spcPts val="440"/>
              </a:spcBef>
            </a:pPr>
            <a:endParaRPr lang="it-IT" sz="1200" dirty="0">
              <a:solidFill>
                <a:srgbClr val="FF0000"/>
              </a:solidFill>
              <a:latin typeface="Verdana" charset="0"/>
              <a:cs typeface="Times New Roman" charset="0"/>
            </a:endParaRPr>
          </a:p>
        </p:txBody>
      </p:sp>
      <p:sp>
        <p:nvSpPr>
          <p:cNvPr id="77827" name="Rectangle 3"/>
          <p:cNvSpPr>
            <a:spLocks noChangeArrowheads="1"/>
          </p:cNvSpPr>
          <p:nvPr/>
        </p:nvSpPr>
        <p:spPr bwMode="auto">
          <a:xfrm>
            <a:off x="107504" y="548680"/>
            <a:ext cx="2265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dirty="0">
                <a:latin typeface="Trebuchet MS" charset="0"/>
              </a:rPr>
              <a:t>Obiettivi della ricerca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108520" y="1632957"/>
            <a:ext cx="9144000" cy="3968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a:solidFill>
                  <a:srgbClr val="FF0000"/>
                </a:solidFill>
                <a:effectLst>
                  <a:outerShdw blurRad="38100" dist="38100" dir="2700000" algn="tl">
                    <a:srgbClr val="DDDDDD"/>
                  </a:outerShdw>
                </a:effectLst>
                <a:latin typeface="Verdana" charset="0"/>
                <a:cs typeface="Times New Roman" charset="0"/>
              </a:rPr>
              <a:t>Servizio di vigilanza ambientale - Ispettore ambientale</a:t>
            </a:r>
            <a:endParaRPr lang="it-IT" sz="2000">
              <a:solidFill>
                <a:srgbClr val="FF0000"/>
              </a:solidFill>
              <a:effectLst>
                <a:outerShdw blurRad="38100" dist="38100" dir="2700000" algn="tl">
                  <a:srgbClr val="DDDDDD"/>
                </a:outerShdw>
              </a:effectLst>
            </a:endParaRPr>
          </a:p>
        </p:txBody>
      </p:sp>
      <p:sp>
        <p:nvSpPr>
          <p:cNvPr id="369667" name="Text Box 3"/>
          <p:cNvSpPr txBox="1">
            <a:spLocks noChangeArrowheads="1"/>
          </p:cNvSpPr>
          <p:nvPr/>
        </p:nvSpPr>
        <p:spPr bwMode="auto">
          <a:xfrm>
            <a:off x="337120" y="2179057"/>
            <a:ext cx="8458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FF0066"/>
              </a:buClr>
              <a:buFont typeface="Wingdings" charset="0"/>
              <a:buChar char="Ø"/>
            </a:pPr>
            <a:r>
              <a:rPr lang="en-US" sz="1600" b="0" dirty="0">
                <a:solidFill>
                  <a:schemeClr val="bg2"/>
                </a:solidFill>
                <a:latin typeface="Verdana" charset="0"/>
              </a:rPr>
              <a:t> </a:t>
            </a:r>
            <a:r>
              <a:rPr lang="en-US" sz="1600" dirty="0" smtClean="0">
                <a:solidFill>
                  <a:schemeClr val="bg2"/>
                </a:solidFill>
                <a:latin typeface="Verdana" charset="0"/>
              </a:rPr>
              <a:t>Il 92%</a:t>
            </a:r>
            <a:r>
              <a:rPr lang="en-US" sz="1600" b="0" dirty="0" smtClean="0">
                <a:solidFill>
                  <a:schemeClr val="bg2"/>
                </a:solidFill>
                <a:latin typeface="Verdana" charset="0"/>
              </a:rPr>
              <a:t> </a:t>
            </a:r>
            <a:r>
              <a:rPr lang="en-US" sz="1600" b="0" dirty="0" err="1">
                <a:solidFill>
                  <a:schemeClr val="bg2"/>
                </a:solidFill>
                <a:latin typeface="Verdana" charset="0"/>
              </a:rPr>
              <a:t>dei</a:t>
            </a:r>
            <a:r>
              <a:rPr lang="en-US" sz="1600" b="0" dirty="0">
                <a:solidFill>
                  <a:schemeClr val="bg2"/>
                </a:solidFill>
                <a:latin typeface="Verdana" charset="0"/>
              </a:rPr>
              <a:t> </a:t>
            </a:r>
            <a:r>
              <a:rPr lang="en-US" sz="1600" b="0" dirty="0" err="1">
                <a:solidFill>
                  <a:schemeClr val="bg2"/>
                </a:solidFill>
                <a:latin typeface="Verdana" charset="0"/>
              </a:rPr>
              <a:t>clienti</a:t>
            </a:r>
            <a:r>
              <a:rPr lang="en-US" sz="1600" b="0" dirty="0">
                <a:solidFill>
                  <a:schemeClr val="bg2"/>
                </a:solidFill>
                <a:latin typeface="Verdana" charset="0"/>
              </a:rPr>
              <a:t> </a:t>
            </a:r>
            <a:r>
              <a:rPr lang="en-US" sz="1600" b="0" dirty="0" err="1">
                <a:solidFill>
                  <a:schemeClr val="bg2"/>
                </a:solidFill>
                <a:latin typeface="Verdana" charset="0"/>
              </a:rPr>
              <a:t>domestici</a:t>
            </a:r>
            <a:r>
              <a:rPr lang="en-US" sz="1600" b="0" dirty="0">
                <a:solidFill>
                  <a:schemeClr val="bg2"/>
                </a:solidFill>
                <a:latin typeface="Verdana" charset="0"/>
              </a:rPr>
              <a:t> </a:t>
            </a:r>
            <a:r>
              <a:rPr lang="it-IT" sz="1600" dirty="0">
                <a:solidFill>
                  <a:schemeClr val="bg2"/>
                </a:solidFill>
                <a:latin typeface="Verdana" charset="0"/>
              </a:rPr>
              <a:t>valuta importante </a:t>
            </a:r>
            <a:r>
              <a:rPr lang="it-IT" sz="1600" b="0" dirty="0">
                <a:solidFill>
                  <a:schemeClr val="bg2"/>
                </a:solidFill>
                <a:latin typeface="Verdana" charset="0"/>
              </a:rPr>
              <a:t>avere un corpo dedicato al controllo delle infrazioni ambientali e mediamente attribuisce una valutazione pari a</a:t>
            </a:r>
            <a:r>
              <a:rPr lang="it-IT" sz="1600" dirty="0">
                <a:solidFill>
                  <a:schemeClr val="bg2"/>
                </a:solidFill>
                <a:latin typeface="Verdana" charset="0"/>
              </a:rPr>
              <a:t> </a:t>
            </a:r>
            <a:r>
              <a:rPr lang="it-IT" sz="1600" dirty="0" smtClean="0">
                <a:solidFill>
                  <a:schemeClr val="bg2"/>
                </a:solidFill>
                <a:latin typeface="Verdana" charset="0"/>
              </a:rPr>
              <a:t>8,45 </a:t>
            </a:r>
            <a:r>
              <a:rPr lang="it-IT" sz="1600" b="0" dirty="0" smtClean="0">
                <a:solidFill>
                  <a:schemeClr val="bg2"/>
                </a:solidFill>
                <a:latin typeface="Verdana" charset="0"/>
              </a:rPr>
              <a:t>(in aumento rispetto al 2012 e al 2010)</a:t>
            </a:r>
            <a:endParaRPr lang="it-IT" sz="1600" b="0" dirty="0">
              <a:solidFill>
                <a:schemeClr val="bg2"/>
              </a:solidFill>
              <a:latin typeface="Verdana" charset="0"/>
            </a:endParaRPr>
          </a:p>
          <a:p>
            <a:pPr>
              <a:buClr>
                <a:srgbClr val="FF0066"/>
              </a:buClr>
              <a:buFont typeface="Wingdings" charset="0"/>
              <a:buChar char="Ø"/>
            </a:pPr>
            <a:endParaRPr lang="it-IT" sz="1600" b="0" dirty="0">
              <a:solidFill>
                <a:schemeClr val="bg2"/>
              </a:solidFill>
              <a:latin typeface="Verdana" charset="0"/>
            </a:endParaRPr>
          </a:p>
        </p:txBody>
      </p:sp>
      <p:sp>
        <p:nvSpPr>
          <p:cNvPr id="369668" name="Rectangle 4"/>
          <p:cNvSpPr>
            <a:spLocks noChangeArrowheads="1"/>
          </p:cNvSpPr>
          <p:nvPr/>
        </p:nvSpPr>
        <p:spPr bwMode="auto">
          <a:xfrm>
            <a:off x="304800" y="762000"/>
            <a:ext cx="702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e non domestici di Fano</a:t>
            </a:r>
          </a:p>
        </p:txBody>
      </p:sp>
      <p:sp>
        <p:nvSpPr>
          <p:cNvPr id="369685" name="Text Box 21"/>
          <p:cNvSpPr txBox="1">
            <a:spLocks noChangeArrowheads="1"/>
          </p:cNvSpPr>
          <p:nvPr/>
        </p:nvSpPr>
        <p:spPr bwMode="auto">
          <a:xfrm>
            <a:off x="337120" y="3172073"/>
            <a:ext cx="8763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FF0066"/>
              </a:buClr>
              <a:buFont typeface="Wingdings" charset="0"/>
              <a:buChar char="Ø"/>
            </a:pPr>
            <a:r>
              <a:rPr lang="en-US" sz="1600" b="0" dirty="0">
                <a:solidFill>
                  <a:schemeClr val="bg2"/>
                </a:solidFill>
                <a:latin typeface="Verdana" charset="0"/>
              </a:rPr>
              <a:t> L’</a:t>
            </a:r>
            <a:r>
              <a:rPr lang="en-US" sz="1600" dirty="0" smtClean="0">
                <a:solidFill>
                  <a:schemeClr val="bg2"/>
                </a:solidFill>
                <a:latin typeface="Verdana" charset="0"/>
              </a:rPr>
              <a:t>81,8%</a:t>
            </a:r>
            <a:r>
              <a:rPr lang="en-US" sz="1600" b="0" dirty="0" smtClean="0">
                <a:solidFill>
                  <a:schemeClr val="bg2"/>
                </a:solidFill>
                <a:latin typeface="Verdana" charset="0"/>
              </a:rPr>
              <a:t> </a:t>
            </a:r>
            <a:r>
              <a:rPr lang="en-US" sz="1600" b="0" dirty="0" err="1">
                <a:solidFill>
                  <a:schemeClr val="bg2"/>
                </a:solidFill>
                <a:latin typeface="Verdana" charset="0"/>
              </a:rPr>
              <a:t>dei</a:t>
            </a:r>
            <a:r>
              <a:rPr lang="en-US" sz="1600" b="0" dirty="0">
                <a:solidFill>
                  <a:schemeClr val="bg2"/>
                </a:solidFill>
                <a:latin typeface="Verdana" charset="0"/>
              </a:rPr>
              <a:t> </a:t>
            </a:r>
            <a:r>
              <a:rPr lang="en-US" sz="1600" b="0" dirty="0" err="1">
                <a:solidFill>
                  <a:schemeClr val="bg2"/>
                </a:solidFill>
                <a:latin typeface="Verdana" charset="0"/>
              </a:rPr>
              <a:t>clienti</a:t>
            </a:r>
            <a:r>
              <a:rPr lang="en-US" sz="1600" b="0" dirty="0">
                <a:solidFill>
                  <a:schemeClr val="bg2"/>
                </a:solidFill>
                <a:latin typeface="Verdana" charset="0"/>
              </a:rPr>
              <a:t> non </a:t>
            </a:r>
            <a:r>
              <a:rPr lang="en-US" sz="1600" b="0" dirty="0" err="1">
                <a:solidFill>
                  <a:schemeClr val="bg2"/>
                </a:solidFill>
                <a:latin typeface="Verdana" charset="0"/>
              </a:rPr>
              <a:t>domestici</a:t>
            </a:r>
            <a:r>
              <a:rPr lang="en-US" sz="1600" b="0" dirty="0">
                <a:solidFill>
                  <a:schemeClr val="bg2"/>
                </a:solidFill>
                <a:latin typeface="Verdana" charset="0"/>
              </a:rPr>
              <a:t> </a:t>
            </a:r>
            <a:r>
              <a:rPr lang="it-IT" sz="1600" dirty="0">
                <a:solidFill>
                  <a:schemeClr val="bg2"/>
                </a:solidFill>
                <a:latin typeface="Verdana" charset="0"/>
              </a:rPr>
              <a:t>valuta importante </a:t>
            </a:r>
            <a:r>
              <a:rPr lang="it-IT" sz="1600" b="0" dirty="0">
                <a:solidFill>
                  <a:schemeClr val="bg2"/>
                </a:solidFill>
                <a:latin typeface="Verdana" charset="0"/>
              </a:rPr>
              <a:t>avere un corpo dedicato al controllo delle infrazioni ambientali, e mediamente attribuisce una valutazione pari a</a:t>
            </a:r>
            <a:r>
              <a:rPr lang="it-IT" sz="1600" dirty="0">
                <a:solidFill>
                  <a:schemeClr val="bg2"/>
                </a:solidFill>
                <a:latin typeface="Verdana" charset="0"/>
              </a:rPr>
              <a:t> </a:t>
            </a:r>
            <a:r>
              <a:rPr lang="it-IT" sz="1600" dirty="0" smtClean="0">
                <a:solidFill>
                  <a:schemeClr val="bg2"/>
                </a:solidFill>
                <a:latin typeface="Verdana" charset="0"/>
              </a:rPr>
              <a:t>7,41 </a:t>
            </a:r>
            <a:r>
              <a:rPr lang="it-IT" sz="1600" b="0" dirty="0">
                <a:solidFill>
                  <a:schemeClr val="bg2"/>
                </a:solidFill>
                <a:latin typeface="Verdana" charset="0"/>
              </a:rPr>
              <a:t>(in </a:t>
            </a:r>
            <a:r>
              <a:rPr lang="it-IT" sz="1600" b="0" dirty="0" smtClean="0">
                <a:solidFill>
                  <a:schemeClr val="bg2"/>
                </a:solidFill>
                <a:latin typeface="Verdana" charset="0"/>
              </a:rPr>
              <a:t>declino rispetto </a:t>
            </a:r>
            <a:r>
              <a:rPr lang="it-IT" sz="1600" b="0" dirty="0">
                <a:solidFill>
                  <a:schemeClr val="bg2"/>
                </a:solidFill>
                <a:latin typeface="Verdana" charset="0"/>
              </a:rPr>
              <a:t>al </a:t>
            </a:r>
            <a:r>
              <a:rPr lang="it-IT" sz="1600" b="0" dirty="0" smtClean="0">
                <a:solidFill>
                  <a:schemeClr val="bg2"/>
                </a:solidFill>
                <a:latin typeface="Verdana" charset="0"/>
              </a:rPr>
              <a:t>2012: 7,97 e 88,1%)</a:t>
            </a:r>
            <a:endParaRPr lang="it-IT" sz="1600" b="0" dirty="0">
              <a:solidFill>
                <a:schemeClr val="bg2"/>
              </a:solidFill>
              <a:latin typeface="Verdana" charset="0"/>
            </a:endParaRPr>
          </a:p>
          <a:p>
            <a:pPr>
              <a:buClr>
                <a:srgbClr val="FF0066"/>
              </a:buClr>
              <a:buFont typeface="Wingdings" charset="0"/>
              <a:buChar char="Ø"/>
            </a:pPr>
            <a:endParaRPr lang="it-IT" sz="1600" b="0" dirty="0">
              <a:solidFill>
                <a:schemeClr val="bg2"/>
              </a:solidFill>
              <a:latin typeface="Verdana" charset="0"/>
            </a:endParaRPr>
          </a:p>
          <a:p>
            <a:pPr>
              <a:buClr>
                <a:srgbClr val="FF0066"/>
              </a:buClr>
              <a:buFont typeface="Wingdings" charset="0"/>
              <a:buChar char="Ø"/>
            </a:pPr>
            <a:endParaRPr lang="it-IT" sz="1600" b="0" dirty="0">
              <a:solidFill>
                <a:schemeClr val="bg2"/>
              </a:solidFill>
              <a:latin typeface="Verdana" charset="0"/>
            </a:endParaRPr>
          </a:p>
        </p:txBody>
      </p:sp>
      <p:sp>
        <p:nvSpPr>
          <p:cNvPr id="369686" name="Text Box 22"/>
          <p:cNvSpPr txBox="1">
            <a:spLocks noChangeArrowheads="1"/>
          </p:cNvSpPr>
          <p:nvPr/>
        </p:nvSpPr>
        <p:spPr bwMode="auto">
          <a:xfrm>
            <a:off x="260920" y="4769857"/>
            <a:ext cx="8305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600" b="0" dirty="0">
                <a:solidFill>
                  <a:schemeClr val="bg2"/>
                </a:solidFill>
                <a:effectLst>
                  <a:outerShdw blurRad="38100" dist="38100" dir="2700000" algn="tl">
                    <a:srgbClr val="DDDDDD"/>
                  </a:outerShdw>
                </a:effectLst>
                <a:latin typeface="Verdana" charset="0"/>
              </a:rPr>
              <a:t>Gli intervistati riconoscono che un comportamento poco civico dei cittadini incida sulla pulizia della città: </a:t>
            </a:r>
            <a:r>
              <a:rPr lang="it-IT" sz="1600" dirty="0">
                <a:solidFill>
                  <a:schemeClr val="bg2"/>
                </a:solidFill>
                <a:effectLst>
                  <a:outerShdw blurRad="38100" dist="38100" dir="2700000" algn="tl">
                    <a:srgbClr val="DDDDDD"/>
                  </a:outerShdw>
                </a:effectLst>
                <a:latin typeface="Verdana" charset="0"/>
              </a:rPr>
              <a:t>il </a:t>
            </a:r>
            <a:r>
              <a:rPr lang="it-IT" sz="1600" dirty="0" smtClean="0">
                <a:solidFill>
                  <a:schemeClr val="bg2"/>
                </a:solidFill>
                <a:effectLst>
                  <a:outerShdw blurRad="38100" dist="38100" dir="2700000" algn="tl">
                    <a:srgbClr val="DDDDDD"/>
                  </a:outerShdw>
                </a:effectLst>
                <a:latin typeface="Verdana" charset="0"/>
              </a:rPr>
              <a:t>97,3% </a:t>
            </a:r>
            <a:r>
              <a:rPr lang="it-IT" sz="1600" dirty="0">
                <a:solidFill>
                  <a:schemeClr val="bg2"/>
                </a:solidFill>
                <a:effectLst>
                  <a:outerShdw blurRad="38100" dist="38100" dir="2700000" algn="tl">
                    <a:srgbClr val="DDDDDD"/>
                  </a:outerShdw>
                </a:effectLst>
                <a:latin typeface="Verdana" charset="0"/>
              </a:rPr>
              <a:t>dei clienti domestici e </a:t>
            </a:r>
            <a:r>
              <a:rPr lang="it-IT" sz="1600" dirty="0" smtClean="0">
                <a:solidFill>
                  <a:schemeClr val="bg2"/>
                </a:solidFill>
                <a:effectLst>
                  <a:outerShdw blurRad="38100" dist="38100" dir="2700000" algn="tl">
                    <a:srgbClr val="DDDDDD"/>
                  </a:outerShdw>
                </a:effectLst>
                <a:latin typeface="Verdana" charset="0"/>
              </a:rPr>
              <a:t>il </a:t>
            </a:r>
            <a:r>
              <a:rPr lang="it-IT" altLang="ja-JP" sz="1600" dirty="0" smtClean="0">
                <a:solidFill>
                  <a:schemeClr val="bg2"/>
                </a:solidFill>
                <a:effectLst>
                  <a:outerShdw blurRad="38100" dist="38100" dir="2700000" algn="tl">
                    <a:srgbClr val="DDDDDD"/>
                  </a:outerShdw>
                </a:effectLst>
                <a:latin typeface="Arial"/>
              </a:rPr>
              <a:t>93,9</a:t>
            </a:r>
            <a:r>
              <a:rPr lang="it-IT" sz="1600" dirty="0" smtClean="0">
                <a:solidFill>
                  <a:schemeClr val="bg2"/>
                </a:solidFill>
                <a:effectLst>
                  <a:outerShdw blurRad="38100" dist="38100" dir="2700000" algn="tl">
                    <a:srgbClr val="DDDDDD"/>
                  </a:outerShdw>
                </a:effectLst>
                <a:latin typeface="Verdana" charset="0"/>
              </a:rPr>
              <a:t>% </a:t>
            </a:r>
            <a:r>
              <a:rPr lang="it-IT" sz="1600" dirty="0">
                <a:solidFill>
                  <a:schemeClr val="bg2"/>
                </a:solidFill>
                <a:effectLst>
                  <a:outerShdw blurRad="38100" dist="38100" dir="2700000" algn="tl">
                    <a:srgbClr val="DDDDDD"/>
                  </a:outerShdw>
                </a:effectLst>
                <a:latin typeface="Verdana" charset="0"/>
              </a:rPr>
              <a:t>dei clienti non domestici </a:t>
            </a:r>
            <a:r>
              <a:rPr lang="it-IT" sz="1600" dirty="0" err="1">
                <a:solidFill>
                  <a:schemeClr val="bg2"/>
                </a:solidFill>
                <a:effectLst>
                  <a:outerShdw blurRad="38100" dist="38100" dir="2700000" algn="tl">
                    <a:srgbClr val="DDDDDD"/>
                  </a:outerShdw>
                </a:effectLst>
                <a:latin typeface="Verdana" charset="0"/>
              </a:rPr>
              <a:t>é</a:t>
            </a:r>
            <a:r>
              <a:rPr lang="it-IT" sz="1600" dirty="0">
                <a:solidFill>
                  <a:schemeClr val="bg2"/>
                </a:solidFill>
                <a:effectLst>
                  <a:outerShdw blurRad="38100" dist="38100" dir="2700000" algn="tl">
                    <a:srgbClr val="DDDDDD"/>
                  </a:outerShdw>
                </a:effectLst>
                <a:latin typeface="Verdana" charset="0"/>
              </a:rPr>
              <a:t> d</a:t>
            </a:r>
            <a:r>
              <a:rPr lang="ja-JP" altLang="it-IT" sz="1600" dirty="0">
                <a:solidFill>
                  <a:schemeClr val="bg2"/>
                </a:solidFill>
                <a:effectLst>
                  <a:outerShdw blurRad="38100" dist="38100" dir="2700000" algn="tl">
                    <a:srgbClr val="DDDDDD"/>
                  </a:outerShdw>
                </a:effectLst>
                <a:latin typeface="Arial"/>
              </a:rPr>
              <a:t>’</a:t>
            </a:r>
            <a:r>
              <a:rPr lang="it-IT" sz="1600" dirty="0">
                <a:solidFill>
                  <a:schemeClr val="bg2"/>
                </a:solidFill>
                <a:effectLst>
                  <a:outerShdw blurRad="38100" dist="38100" dir="2700000" algn="tl">
                    <a:srgbClr val="DDDDDD"/>
                  </a:outerShdw>
                </a:effectLst>
                <a:latin typeface="Verdana" charset="0"/>
              </a:rPr>
              <a:t>accordo con l</a:t>
            </a:r>
            <a:r>
              <a:rPr lang="ja-JP" altLang="it-IT" sz="1600" dirty="0">
                <a:solidFill>
                  <a:schemeClr val="bg2"/>
                </a:solidFill>
                <a:effectLst>
                  <a:outerShdw blurRad="38100" dist="38100" dir="2700000" algn="tl">
                    <a:srgbClr val="DDDDDD"/>
                  </a:outerShdw>
                </a:effectLst>
                <a:latin typeface="Arial"/>
              </a:rPr>
              <a:t>’</a:t>
            </a:r>
            <a:r>
              <a:rPr lang="it-IT" sz="1600" dirty="0">
                <a:solidFill>
                  <a:schemeClr val="bg2"/>
                </a:solidFill>
                <a:effectLst>
                  <a:outerShdw blurRad="38100" dist="38100" dir="2700000" algn="tl">
                    <a:srgbClr val="DDDDDD"/>
                  </a:outerShdw>
                </a:effectLst>
                <a:latin typeface="Verdana" charset="0"/>
              </a:rPr>
              <a:t>affermazione (voto maggiore o uguale a 6)</a:t>
            </a:r>
            <a:r>
              <a:rPr lang="it-IT" sz="1600" b="0" dirty="0">
                <a:solidFill>
                  <a:schemeClr val="bg2"/>
                </a:solidFill>
                <a:effectLst>
                  <a:outerShdw blurRad="38100" dist="38100" dir="2700000" algn="tl">
                    <a:srgbClr val="DDDDDD"/>
                  </a:outerShdw>
                </a:effectLst>
                <a:latin typeface="Verdana" charset="0"/>
              </a:rPr>
              <a:t>, e il punteggio medio è di </a:t>
            </a:r>
            <a:r>
              <a:rPr lang="it-IT" sz="1600" b="0" dirty="0" smtClean="0">
                <a:solidFill>
                  <a:schemeClr val="bg2"/>
                </a:solidFill>
                <a:effectLst>
                  <a:outerShdw blurRad="38100" dist="38100" dir="2700000" algn="tl">
                    <a:srgbClr val="DDDDDD"/>
                  </a:outerShdw>
                </a:effectLst>
                <a:latin typeface="Verdana" charset="0"/>
              </a:rPr>
              <a:t>9,04 </a:t>
            </a:r>
            <a:r>
              <a:rPr lang="it-IT" sz="1600" b="0" dirty="0">
                <a:solidFill>
                  <a:schemeClr val="bg2"/>
                </a:solidFill>
                <a:effectLst>
                  <a:outerShdw blurRad="38100" dist="38100" dir="2700000" algn="tl">
                    <a:srgbClr val="DDDDDD"/>
                  </a:outerShdw>
                </a:effectLst>
                <a:latin typeface="Verdana" charset="0"/>
              </a:rPr>
              <a:t>per i primi (in aumento rispetto al 2012 e al 2010</a:t>
            </a:r>
            <a:r>
              <a:rPr lang="it-IT" sz="1600" b="0" dirty="0" smtClean="0">
                <a:solidFill>
                  <a:schemeClr val="bg2"/>
                </a:solidFill>
                <a:effectLst>
                  <a:outerShdw blurRad="38100" dist="38100" dir="2700000" algn="tl">
                    <a:srgbClr val="DDDDDD"/>
                  </a:outerShdw>
                </a:effectLst>
                <a:latin typeface="Verdana" charset="0"/>
              </a:rPr>
              <a:t>) e </a:t>
            </a:r>
            <a:r>
              <a:rPr lang="it-IT" sz="1600" b="0" dirty="0">
                <a:solidFill>
                  <a:schemeClr val="bg2"/>
                </a:solidFill>
                <a:effectLst>
                  <a:outerShdw blurRad="38100" dist="38100" dir="2700000" algn="tl">
                    <a:srgbClr val="DDDDDD"/>
                  </a:outerShdw>
                </a:effectLst>
                <a:latin typeface="Verdana" charset="0"/>
              </a:rPr>
              <a:t>di </a:t>
            </a:r>
            <a:r>
              <a:rPr lang="it-IT" sz="1600" b="0" dirty="0" smtClean="0">
                <a:solidFill>
                  <a:schemeClr val="bg2"/>
                </a:solidFill>
                <a:effectLst>
                  <a:outerShdw blurRad="38100" dist="38100" dir="2700000" algn="tl">
                    <a:srgbClr val="DDDDDD"/>
                  </a:outerShdw>
                </a:effectLst>
                <a:latin typeface="Verdana" charset="0"/>
              </a:rPr>
              <a:t>8,9 </a:t>
            </a:r>
            <a:r>
              <a:rPr lang="it-IT" sz="1600" b="0" dirty="0">
                <a:solidFill>
                  <a:schemeClr val="bg2"/>
                </a:solidFill>
                <a:effectLst>
                  <a:outerShdw blurRad="38100" dist="38100" dir="2700000" algn="tl">
                    <a:srgbClr val="DDDDDD"/>
                  </a:outerShdw>
                </a:effectLst>
                <a:latin typeface="Verdana" charset="0"/>
              </a:rPr>
              <a:t>per i </a:t>
            </a:r>
            <a:r>
              <a:rPr lang="it-IT" sz="1600" b="0" dirty="0" smtClean="0">
                <a:solidFill>
                  <a:schemeClr val="bg2"/>
                </a:solidFill>
                <a:effectLst>
                  <a:outerShdw blurRad="38100" dist="38100" dir="2700000" algn="tl">
                    <a:srgbClr val="DDDDDD"/>
                  </a:outerShdw>
                </a:effectLst>
                <a:latin typeface="Verdana" charset="0"/>
              </a:rPr>
              <a:t>secondi (in lieve calo rispetto al 2012).</a:t>
            </a:r>
            <a:endParaRPr lang="it-IT" sz="1600" b="0" dirty="0">
              <a:solidFill>
                <a:schemeClr val="bg2"/>
              </a:solidFill>
              <a:effectLst>
                <a:outerShdw blurRad="38100" dist="38100" dir="2700000" algn="tl">
                  <a:srgbClr val="DDDDDD"/>
                </a:outerShdw>
              </a:effectLst>
              <a:latin typeface="Verdana" charset="0"/>
            </a:endParaRPr>
          </a:p>
        </p:txBody>
      </p:sp>
      <p:sp>
        <p:nvSpPr>
          <p:cNvPr id="369687" name="Text Box 23"/>
          <p:cNvSpPr txBox="1">
            <a:spLocks noChangeArrowheads="1"/>
          </p:cNvSpPr>
          <p:nvPr/>
        </p:nvSpPr>
        <p:spPr bwMode="auto">
          <a:xfrm>
            <a:off x="108520" y="4223757"/>
            <a:ext cx="9144000" cy="3968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a:solidFill>
                  <a:srgbClr val="FF0000"/>
                </a:solidFill>
                <a:effectLst>
                  <a:outerShdw blurRad="38100" dist="38100" dir="2700000" algn="tl">
                    <a:srgbClr val="DDDDDD"/>
                  </a:outerShdw>
                </a:effectLst>
                <a:latin typeface="Verdana" charset="0"/>
                <a:cs typeface="Times New Roman" charset="0"/>
              </a:rPr>
              <a:t>Responsabilità dei cittadini verso la pulizia della città</a:t>
            </a:r>
            <a:endParaRPr lang="it-IT" sz="2000">
              <a:solidFill>
                <a:srgbClr val="FF0000"/>
              </a:solidFill>
              <a:effectLst>
                <a:outerShdw blurRad="38100" dist="38100" dir="2700000" algn="tl">
                  <a:srgbClr val="DDDDDD"/>
                </a:outerShdw>
              </a:effectLst>
            </a:endParaRPr>
          </a:p>
        </p:txBody>
      </p:sp>
    </p:spTree>
    <p:extLst>
      <p:ext uri="{BB962C8B-B14F-4D97-AF65-F5344CB8AC3E}">
        <p14:creationId xmlns:p14="http://schemas.microsoft.com/office/powerpoint/2010/main" val="2977026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Rectangle 4"/>
          <p:cNvSpPr>
            <a:spLocks noChangeArrowheads="1"/>
          </p:cNvSpPr>
          <p:nvPr/>
        </p:nvSpPr>
        <p:spPr bwMode="auto">
          <a:xfrm>
            <a:off x="304800" y="762000"/>
            <a:ext cx="702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e non domestici di Fano</a:t>
            </a:r>
          </a:p>
        </p:txBody>
      </p:sp>
      <p:sp>
        <p:nvSpPr>
          <p:cNvPr id="370694" name="Text Box 6"/>
          <p:cNvSpPr txBox="1">
            <a:spLocks noChangeArrowheads="1"/>
          </p:cNvSpPr>
          <p:nvPr/>
        </p:nvSpPr>
        <p:spPr bwMode="auto">
          <a:xfrm>
            <a:off x="228600" y="2657847"/>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dirty="0" smtClean="0">
                <a:solidFill>
                  <a:schemeClr val="bg2"/>
                </a:solidFill>
                <a:effectLst>
                  <a:outerShdw blurRad="38100" dist="38100" dir="2700000" algn="tl">
                    <a:srgbClr val="DDDDDD"/>
                  </a:outerShdw>
                </a:effectLst>
                <a:latin typeface="Verdana" charset="0"/>
              </a:rPr>
              <a:t>Il 73,5% </a:t>
            </a:r>
            <a:r>
              <a:rPr lang="it-IT" dirty="0">
                <a:solidFill>
                  <a:schemeClr val="bg2"/>
                </a:solidFill>
                <a:effectLst>
                  <a:outerShdw blurRad="38100" dist="38100" dir="2700000" algn="tl">
                    <a:srgbClr val="DDDDDD"/>
                  </a:outerShdw>
                </a:effectLst>
                <a:latin typeface="Verdana" charset="0"/>
              </a:rPr>
              <a:t>clienti domestici</a:t>
            </a:r>
            <a:r>
              <a:rPr lang="it-IT" b="0" dirty="0">
                <a:solidFill>
                  <a:schemeClr val="bg2"/>
                </a:solidFill>
                <a:effectLst>
                  <a:outerShdw blurRad="38100" dist="38100" dir="2700000" algn="tl">
                    <a:srgbClr val="DDDDDD"/>
                  </a:outerShdw>
                </a:effectLst>
                <a:latin typeface="Verdana" charset="0"/>
              </a:rPr>
              <a:t> ritengono che Fano sia una città pulita (punteggio </a:t>
            </a:r>
            <a:r>
              <a:rPr lang="it-IT" b="0" dirty="0" smtClean="0">
                <a:solidFill>
                  <a:schemeClr val="bg2"/>
                </a:solidFill>
                <a:effectLst>
                  <a:outerShdw blurRad="38100" dist="38100" dir="2700000" algn="tl">
                    <a:srgbClr val="DDDDDD"/>
                  </a:outerShdw>
                </a:effectLst>
                <a:latin typeface="Verdana" charset="0"/>
              </a:rPr>
              <a:t>medio 6,38) (in calo rispetto al 2012 e al 2010)</a:t>
            </a:r>
            <a:endParaRPr lang="it-IT" b="0" dirty="0">
              <a:solidFill>
                <a:schemeClr val="bg2"/>
              </a:solidFill>
              <a:effectLst>
                <a:outerShdw blurRad="38100" dist="38100" dir="2700000" algn="tl">
                  <a:srgbClr val="DDDDDD"/>
                </a:outerShdw>
              </a:effectLst>
              <a:latin typeface="Verdana" charset="0"/>
            </a:endParaRPr>
          </a:p>
        </p:txBody>
      </p:sp>
      <p:sp>
        <p:nvSpPr>
          <p:cNvPr id="370695" name="Text Box 7"/>
          <p:cNvSpPr txBox="1">
            <a:spLocks noChangeArrowheads="1"/>
          </p:cNvSpPr>
          <p:nvPr/>
        </p:nvSpPr>
        <p:spPr bwMode="auto">
          <a:xfrm>
            <a:off x="228600" y="1508125"/>
            <a:ext cx="9144000" cy="3968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a:solidFill>
                  <a:srgbClr val="FF0000"/>
                </a:solidFill>
                <a:effectLst>
                  <a:outerShdw blurRad="38100" dist="38100" dir="2700000" algn="tl">
                    <a:srgbClr val="DDDDDD"/>
                  </a:outerShdw>
                </a:effectLst>
                <a:latin typeface="Verdana" charset="0"/>
                <a:cs typeface="Times New Roman" charset="0"/>
              </a:rPr>
              <a:t>Nel complesso, Fano è considerata una città pulita?</a:t>
            </a:r>
            <a:endParaRPr lang="it-IT" sz="2000">
              <a:solidFill>
                <a:srgbClr val="FF0000"/>
              </a:solidFill>
              <a:effectLst>
                <a:outerShdw blurRad="38100" dist="38100" dir="2700000" algn="tl">
                  <a:srgbClr val="DDDDDD"/>
                </a:outerShdw>
              </a:effectLst>
            </a:endParaRPr>
          </a:p>
        </p:txBody>
      </p:sp>
      <p:sp>
        <p:nvSpPr>
          <p:cNvPr id="370696" name="Text Box 8"/>
          <p:cNvSpPr txBox="1">
            <a:spLocks noChangeArrowheads="1"/>
          </p:cNvSpPr>
          <p:nvPr/>
        </p:nvSpPr>
        <p:spPr bwMode="auto">
          <a:xfrm>
            <a:off x="228600" y="4000103"/>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dirty="0" smtClean="0">
                <a:solidFill>
                  <a:schemeClr val="bg2"/>
                </a:solidFill>
                <a:effectLst>
                  <a:outerShdw blurRad="38100" dist="38100" dir="2700000" algn="tl">
                    <a:srgbClr val="DDDDDD"/>
                  </a:outerShdw>
                </a:effectLst>
                <a:latin typeface="Verdana" charset="0"/>
              </a:rPr>
              <a:t>Il 65,3% </a:t>
            </a:r>
            <a:r>
              <a:rPr lang="it-IT" dirty="0">
                <a:solidFill>
                  <a:schemeClr val="bg2"/>
                </a:solidFill>
                <a:effectLst>
                  <a:outerShdw blurRad="38100" dist="38100" dir="2700000" algn="tl">
                    <a:srgbClr val="DDDDDD"/>
                  </a:outerShdw>
                </a:effectLst>
                <a:latin typeface="Verdana" charset="0"/>
              </a:rPr>
              <a:t>clienti NON domestici</a:t>
            </a:r>
            <a:r>
              <a:rPr lang="it-IT" b="0" dirty="0">
                <a:solidFill>
                  <a:schemeClr val="bg2"/>
                </a:solidFill>
                <a:effectLst>
                  <a:outerShdw blurRad="38100" dist="38100" dir="2700000" algn="tl">
                    <a:srgbClr val="DDDDDD"/>
                  </a:outerShdw>
                </a:effectLst>
                <a:latin typeface="Verdana" charset="0"/>
              </a:rPr>
              <a:t> ritengono che Fano sia una città pulita (punteggio medio </a:t>
            </a:r>
            <a:r>
              <a:rPr lang="it-IT" b="0" dirty="0" smtClean="0">
                <a:solidFill>
                  <a:schemeClr val="bg2"/>
                </a:solidFill>
                <a:effectLst>
                  <a:outerShdw blurRad="38100" dist="38100" dir="2700000" algn="tl">
                    <a:srgbClr val="DDDDDD"/>
                  </a:outerShdw>
                </a:effectLst>
                <a:latin typeface="Verdana" charset="0"/>
              </a:rPr>
              <a:t>5,73) (in calo rispetto al 2012 e al 2010)</a:t>
            </a:r>
            <a:endParaRPr lang="it-IT" b="0" dirty="0">
              <a:solidFill>
                <a:schemeClr val="bg2"/>
              </a:solidFill>
              <a:effectLst>
                <a:outerShdw blurRad="38100" dist="38100" dir="2700000" algn="tl">
                  <a:srgbClr val="DDDDDD"/>
                </a:outerShdw>
              </a:effectLst>
              <a:latin typeface="Verdana" charset="0"/>
            </a:endParaRPr>
          </a:p>
        </p:txBody>
      </p:sp>
      <p:sp>
        <p:nvSpPr>
          <p:cNvPr id="2" name="CasellaDiTesto 1"/>
          <p:cNvSpPr txBox="1"/>
          <p:nvPr/>
        </p:nvSpPr>
        <p:spPr>
          <a:xfrm>
            <a:off x="611560" y="4941168"/>
            <a:ext cx="8685031" cy="646331"/>
          </a:xfrm>
          <a:prstGeom prst="rect">
            <a:avLst/>
          </a:prstGeom>
          <a:noFill/>
        </p:spPr>
        <p:txBody>
          <a:bodyPr wrap="square" rtlCol="0">
            <a:spAutoFit/>
          </a:bodyPr>
          <a:lstStyle/>
          <a:p>
            <a:r>
              <a:rPr lang="it-IT" i="1" dirty="0" smtClean="0">
                <a:solidFill>
                  <a:srgbClr val="000000"/>
                </a:solidFill>
              </a:rPr>
              <a:t>In generale il campione dei clienti non domestici ha un atteggiamento molto critico verso i servizi IA, che accomuna tutte le valutazioni</a:t>
            </a:r>
            <a:endParaRPr lang="it-IT" i="1" dirty="0">
              <a:solidFill>
                <a:srgbClr val="000000"/>
              </a:solidFill>
            </a:endParaRPr>
          </a:p>
        </p:txBody>
      </p:sp>
    </p:spTree>
    <p:extLst>
      <p:ext uri="{BB962C8B-B14F-4D97-AF65-F5344CB8AC3E}">
        <p14:creationId xmlns:p14="http://schemas.microsoft.com/office/powerpoint/2010/main" val="2748104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ChangeArrowheads="1"/>
          </p:cNvSpPr>
          <p:nvPr/>
        </p:nvSpPr>
        <p:spPr bwMode="auto">
          <a:xfrm>
            <a:off x="2743200" y="2042264"/>
            <a:ext cx="548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RD a </a:t>
            </a:r>
            <a:r>
              <a:rPr lang="it-IT" sz="1400" b="0" dirty="0" smtClean="0">
                <a:solidFill>
                  <a:srgbClr val="000000"/>
                </a:solidFill>
                <a:effectLst>
                  <a:outerShdw blurRad="38100" dist="38100" dir="2700000" algn="tl">
                    <a:srgbClr val="DDDDDD"/>
                  </a:outerShdw>
                </a:effectLst>
                <a:latin typeface="Verdana" charset="0"/>
              </a:rPr>
              <a:t>domicilio:      7,07 (85,3% soddisfatti)</a:t>
            </a:r>
          </a:p>
          <a:p>
            <a:pPr fontAlgn="b"/>
            <a:endParaRPr lang="it-IT" sz="1400" b="0" dirty="0" smtClean="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rgbClr val="000000"/>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RD con cassonetti: 6,73 (79,7% soddisfatti)</a:t>
            </a:r>
            <a:endParaRPr lang="it-IT" sz="1400" b="0" dirty="0" smtClean="0">
              <a:solidFill>
                <a:srgbClr val="000000"/>
              </a:solidFill>
              <a:effectLst>
                <a:outerShdw blurRad="38100" dist="38100" dir="2700000" algn="tl">
                  <a:srgbClr val="DDDDDD"/>
                </a:outerShdw>
              </a:effectLst>
              <a:latin typeface="Verdana" charset="0"/>
            </a:endParaRPr>
          </a:p>
          <a:p>
            <a:pPr fontAlgn="b"/>
            <a:endParaRPr lang="it-IT" sz="1400" b="0" dirty="0">
              <a:solidFill>
                <a:schemeClr val="bg2"/>
              </a:solidFill>
              <a:effectLst>
                <a:outerShdw blurRad="38100" dist="38100" dir="2700000" algn="tl">
                  <a:srgbClr val="DDDDDD"/>
                </a:outerShdw>
              </a:effectLst>
              <a:latin typeface="Verdana" charset="0"/>
            </a:endParaRPr>
          </a:p>
        </p:txBody>
      </p:sp>
      <p:sp>
        <p:nvSpPr>
          <p:cNvPr id="351236" name="Text Box 4"/>
          <p:cNvSpPr txBox="1">
            <a:spLocks noChangeArrowheads="1"/>
          </p:cNvSpPr>
          <p:nvPr/>
        </p:nvSpPr>
        <p:spPr bwMode="auto">
          <a:xfrm>
            <a:off x="457200" y="1187450"/>
            <a:ext cx="815340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rgbClr val="6565FF"/>
                </a:solidFill>
                <a:effectLst>
                  <a:outerShdw blurRad="38100" dist="38100" dir="2700000" algn="tl">
                    <a:srgbClr val="DDDDDD"/>
                  </a:outerShdw>
                </a:effectLst>
                <a:latin typeface="Verdana" charset="0"/>
                <a:cs typeface="Times New Roman" charset="0"/>
              </a:rPr>
              <a:t>Riassumendo, quanto sono soddisfatti i clienti DOMESTICI nel complesso dei vari servizi di igiene ambientale? </a:t>
            </a:r>
            <a:endParaRPr lang="it-IT" sz="1400">
              <a:solidFill>
                <a:srgbClr val="6565FF"/>
              </a:solidFill>
              <a:effectLst>
                <a:outerShdw blurRad="38100" dist="38100" dir="2700000" algn="tl">
                  <a:srgbClr val="DDDDDD"/>
                </a:outerShdw>
              </a:effectLst>
              <a:latin typeface="Verdana" charset="0"/>
              <a:cs typeface="Times New Roman" charset="0"/>
            </a:endParaRPr>
          </a:p>
        </p:txBody>
      </p:sp>
      <p:sp>
        <p:nvSpPr>
          <p:cNvPr id="351238" name="Rectangle 6"/>
          <p:cNvSpPr>
            <a:spLocks noChangeArrowheads="1"/>
          </p:cNvSpPr>
          <p:nvPr/>
        </p:nvSpPr>
        <p:spPr bwMode="auto">
          <a:xfrm>
            <a:off x="2743200" y="2514600"/>
            <a:ext cx="5717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b"/>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   </a:t>
            </a:r>
            <a:endParaRPr lang="it-IT" sz="1400" dirty="0" smtClean="0">
              <a:solidFill>
                <a:schemeClr val="accent2"/>
              </a:solidFill>
              <a:effectLst>
                <a:outerShdw blurRad="38100" dist="38100" dir="2700000" algn="tl">
                  <a:srgbClr val="DDDDDD"/>
                </a:outerShdw>
              </a:effectLst>
              <a:latin typeface="Verdana" charset="0"/>
            </a:endParaRPr>
          </a:p>
          <a:p>
            <a:pPr fontAlgn="b">
              <a:buFont typeface="Monotype Sorts" charset="0"/>
              <a:buChar char="o"/>
            </a:pPr>
            <a:r>
              <a:rPr lang="it-IT" sz="1400" dirty="0" smtClean="0">
                <a:solidFill>
                  <a:schemeClr val="accent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 Raccolta rifiuti ingombranti: 6,71 (80,1% soddisfatti)</a:t>
            </a:r>
            <a:endParaRPr lang="it-IT" sz="1400" b="0" dirty="0">
              <a:solidFill>
                <a:schemeClr val="bg2"/>
              </a:solidFill>
              <a:effectLst>
                <a:outerShdw blurRad="38100" dist="38100" dir="2700000" algn="tl">
                  <a:srgbClr val="DDDDDD"/>
                </a:outerShdw>
              </a:effectLst>
              <a:latin typeface="Verdana" charset="0"/>
            </a:endParaRPr>
          </a:p>
        </p:txBody>
      </p:sp>
      <p:sp>
        <p:nvSpPr>
          <p:cNvPr id="351239" name="Text Box 7"/>
          <p:cNvSpPr txBox="1">
            <a:spLocks noChangeArrowheads="1"/>
          </p:cNvSpPr>
          <p:nvPr/>
        </p:nvSpPr>
        <p:spPr bwMode="auto">
          <a:xfrm>
            <a:off x="5410200" y="3124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buFont typeface="Wingdings" charset="0"/>
              <a:buNone/>
            </a:pPr>
            <a:r>
              <a:rPr lang="en-US">
                <a:solidFill>
                  <a:srgbClr val="FF0000"/>
                </a:solidFill>
                <a:effectLst>
                  <a:outerShdw blurRad="38100" dist="38100" dir="2700000" algn="tl">
                    <a:srgbClr val="DDDDDD"/>
                  </a:outerShdw>
                </a:effectLst>
                <a:latin typeface="Verdana" charset="0"/>
              </a:rPr>
              <a:t>Soglia critica</a:t>
            </a:r>
            <a:endParaRPr lang="it-IT">
              <a:solidFill>
                <a:srgbClr val="FF0000"/>
              </a:solidFill>
              <a:effectLst>
                <a:outerShdw blurRad="38100" dist="38100" dir="2700000" algn="tl">
                  <a:srgbClr val="DDDDDD"/>
                </a:outerShdw>
              </a:effectLst>
              <a:latin typeface="Verdana" charset="0"/>
            </a:endParaRPr>
          </a:p>
        </p:txBody>
      </p:sp>
      <p:sp>
        <p:nvSpPr>
          <p:cNvPr id="351240" name="Line 8"/>
          <p:cNvSpPr>
            <a:spLocks noChangeShapeType="1"/>
          </p:cNvSpPr>
          <p:nvPr/>
        </p:nvSpPr>
        <p:spPr bwMode="auto">
          <a:xfrm>
            <a:off x="0" y="3140968"/>
            <a:ext cx="914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41" name="Text Box 9"/>
          <p:cNvSpPr txBox="1">
            <a:spLocks noChangeArrowheads="1"/>
          </p:cNvSpPr>
          <p:nvPr/>
        </p:nvSpPr>
        <p:spPr bwMode="auto">
          <a:xfrm>
            <a:off x="1115616" y="3284984"/>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5/6</a:t>
            </a:r>
            <a:endParaRPr lang="it-IT" dirty="0">
              <a:solidFill>
                <a:schemeClr val="bg2"/>
              </a:solidFill>
              <a:effectLst>
                <a:outerShdw blurRad="38100" dist="38100" dir="2700000" algn="tl">
                  <a:srgbClr val="DDDDDD"/>
                </a:outerShdw>
              </a:effectLst>
              <a:latin typeface="Verdana" charset="0"/>
            </a:endParaRPr>
          </a:p>
        </p:txBody>
      </p:sp>
      <p:sp>
        <p:nvSpPr>
          <p:cNvPr id="351242" name="Rectangle 10"/>
          <p:cNvSpPr>
            <a:spLocks noChangeArrowheads="1"/>
          </p:cNvSpPr>
          <p:nvPr/>
        </p:nvSpPr>
        <p:spPr bwMode="auto">
          <a:xfrm>
            <a:off x="2754313" y="3019425"/>
            <a:ext cx="48656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None/>
            </a:pPr>
            <a:endParaRPr lang="it-IT" sz="1400" dirty="0" smtClean="0">
              <a:solidFill>
                <a:schemeClr val="accent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Pulizia strade:   5,57 (56,8% soddisfatti)</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Pulizia spiagge: 5,58 (55,9% soddisfatti)</a:t>
            </a:r>
          </a:p>
          <a:p>
            <a:pPr fontAlgn="b">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p:txBody>
      </p:sp>
      <p:sp>
        <p:nvSpPr>
          <p:cNvPr id="351243" name="Text Box 11"/>
          <p:cNvSpPr txBox="1">
            <a:spLocks noChangeArrowheads="1"/>
          </p:cNvSpPr>
          <p:nvPr/>
        </p:nvSpPr>
        <p:spPr bwMode="auto">
          <a:xfrm>
            <a:off x="323528" y="450912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600" b="0" dirty="0" smtClean="0">
                <a:solidFill>
                  <a:schemeClr val="bg2"/>
                </a:solidFill>
                <a:effectLst>
                  <a:outerShdw blurRad="38100" dist="38100" dir="2700000" algn="tl">
                    <a:srgbClr val="DDDDDD"/>
                  </a:outerShdw>
                </a:effectLst>
                <a:latin typeface="Verdana" charset="0"/>
              </a:rPr>
              <a:t>Rispetto al 2012 migliora la valutazione della </a:t>
            </a:r>
            <a:r>
              <a:rPr lang="it-IT" sz="1600" dirty="0" smtClean="0">
                <a:solidFill>
                  <a:schemeClr val="bg2"/>
                </a:solidFill>
                <a:effectLst>
                  <a:outerShdw blurRad="38100" dist="38100" dir="2700000" algn="tl">
                    <a:srgbClr val="DDDDDD"/>
                  </a:outerShdw>
                </a:effectLst>
                <a:latin typeface="Verdana" charset="0"/>
              </a:rPr>
              <a:t>RD a domicilio, che diventa il primo servizio per apprezzamento.</a:t>
            </a:r>
          </a:p>
          <a:p>
            <a:pPr>
              <a:buFont typeface="Wingdings" charset="0"/>
              <a:buNone/>
            </a:pPr>
            <a:r>
              <a:rPr lang="it-IT" sz="1600" b="0" dirty="0" smtClean="0">
                <a:solidFill>
                  <a:schemeClr val="bg2"/>
                </a:solidFill>
                <a:effectLst>
                  <a:outerShdw blurRad="38100" dist="38100" dir="2700000" algn="tl">
                    <a:srgbClr val="DDDDDD"/>
                  </a:outerShdw>
                </a:effectLst>
                <a:latin typeface="Verdana" charset="0"/>
              </a:rPr>
              <a:t>Rimane stabile la valutazione degli ingombranti, mentre le valutazioni degli altri servizi peggiorano.</a:t>
            </a:r>
          </a:p>
          <a:p>
            <a:pPr>
              <a:buFont typeface="Wingdings" charset="0"/>
              <a:buNone/>
            </a:pPr>
            <a:endParaRPr lang="it-IT" sz="1600" b="0" dirty="0">
              <a:solidFill>
                <a:schemeClr val="bg2"/>
              </a:solidFill>
              <a:effectLst>
                <a:outerShdw blurRad="38100" dist="38100" dir="2700000" algn="tl">
                  <a:srgbClr val="DDDDDD"/>
                </a:outerShdw>
              </a:effectLst>
              <a:latin typeface="Verdana" charset="0"/>
            </a:endParaRPr>
          </a:p>
          <a:p>
            <a:pPr>
              <a:buFont typeface="Wingdings" charset="0"/>
              <a:buNone/>
            </a:pPr>
            <a:r>
              <a:rPr lang="it-IT" sz="1600" b="0" dirty="0" smtClean="0">
                <a:solidFill>
                  <a:schemeClr val="bg2"/>
                </a:solidFill>
                <a:effectLst>
                  <a:outerShdw blurRad="38100" dist="38100" dir="2700000" algn="tl">
                    <a:srgbClr val="DDDDDD"/>
                  </a:outerShdw>
                </a:effectLst>
                <a:latin typeface="Verdana" charset="0"/>
              </a:rPr>
              <a:t>La criticità di pulizia delle strade e delle spiagge si aggrava.</a:t>
            </a:r>
            <a:endParaRPr lang="it-IT" sz="1600" b="0" dirty="0">
              <a:solidFill>
                <a:schemeClr val="bg2"/>
              </a:solidFill>
              <a:effectLst>
                <a:outerShdw blurRad="38100" dist="38100" dir="2700000" algn="tl">
                  <a:srgbClr val="DDDDDD"/>
                </a:outerShdw>
              </a:effectLst>
              <a:latin typeface="Verdana" charset="0"/>
            </a:endParaRPr>
          </a:p>
        </p:txBody>
      </p:sp>
      <p:sp>
        <p:nvSpPr>
          <p:cNvPr id="351244" name="AutoShape 12"/>
          <p:cNvSpPr>
            <a:spLocks noChangeArrowheads="1"/>
          </p:cNvSpPr>
          <p:nvPr/>
        </p:nvSpPr>
        <p:spPr bwMode="auto">
          <a:xfrm>
            <a:off x="2055813" y="3214688"/>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45" name="AutoShape 13"/>
          <p:cNvSpPr>
            <a:spLocks noChangeArrowheads="1"/>
          </p:cNvSpPr>
          <p:nvPr/>
        </p:nvSpPr>
        <p:spPr bwMode="auto">
          <a:xfrm>
            <a:off x="2049463" y="2564904"/>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46" name="AutoShape 14"/>
          <p:cNvSpPr>
            <a:spLocks noChangeArrowheads="1"/>
          </p:cNvSpPr>
          <p:nvPr/>
        </p:nvSpPr>
        <p:spPr bwMode="auto">
          <a:xfrm>
            <a:off x="2055813" y="1988840"/>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47" name="AutoShape 15"/>
          <p:cNvSpPr>
            <a:spLocks noChangeArrowheads="1"/>
          </p:cNvSpPr>
          <p:nvPr/>
        </p:nvSpPr>
        <p:spPr bwMode="auto">
          <a:xfrm rot="-1067204">
            <a:off x="8305800" y="3505200"/>
            <a:ext cx="534988" cy="912813"/>
          </a:xfrm>
          <a:prstGeom prst="curvedLeftArrow">
            <a:avLst>
              <a:gd name="adj1" fmla="val 34125"/>
              <a:gd name="adj2" fmla="val 68249"/>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48" name="Text Box 16"/>
          <p:cNvSpPr txBox="1">
            <a:spLocks noChangeArrowheads="1"/>
          </p:cNvSpPr>
          <p:nvPr/>
        </p:nvSpPr>
        <p:spPr bwMode="auto">
          <a:xfrm>
            <a:off x="1115616" y="2630239"/>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6/7</a:t>
            </a:r>
            <a:endParaRPr lang="it-IT" dirty="0">
              <a:solidFill>
                <a:schemeClr val="bg2"/>
              </a:solidFill>
              <a:effectLst>
                <a:outerShdw blurRad="38100" dist="38100" dir="2700000" algn="tl">
                  <a:srgbClr val="DDDDDD"/>
                </a:outerShdw>
              </a:effectLst>
              <a:latin typeface="Verdana" charset="0"/>
            </a:endParaRPr>
          </a:p>
        </p:txBody>
      </p:sp>
      <p:grpSp>
        <p:nvGrpSpPr>
          <p:cNvPr id="351254" name="Group 22"/>
          <p:cNvGrpSpPr>
            <a:grpSpLocks noChangeAspect="1"/>
          </p:cNvGrpSpPr>
          <p:nvPr/>
        </p:nvGrpSpPr>
        <p:grpSpPr bwMode="auto">
          <a:xfrm>
            <a:off x="639366" y="2075136"/>
            <a:ext cx="381000" cy="374650"/>
            <a:chOff x="1114" y="1888"/>
            <a:chExt cx="315" cy="309"/>
          </a:xfrm>
        </p:grpSpPr>
        <p:sp>
          <p:nvSpPr>
            <p:cNvPr id="351255" name="Oval 2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56" name="Oval 2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57" name="AutoShape 25"/>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58" name="Line 26"/>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grpSp>
        <p:nvGrpSpPr>
          <p:cNvPr id="351259" name="Group 27"/>
          <p:cNvGrpSpPr>
            <a:grpSpLocks noChangeAspect="1"/>
          </p:cNvGrpSpPr>
          <p:nvPr/>
        </p:nvGrpSpPr>
        <p:grpSpPr bwMode="auto">
          <a:xfrm>
            <a:off x="623888" y="3221038"/>
            <a:ext cx="409575" cy="371475"/>
            <a:chOff x="169" y="2169"/>
            <a:chExt cx="291" cy="263"/>
          </a:xfrm>
        </p:grpSpPr>
        <p:sp>
          <p:nvSpPr>
            <p:cNvPr id="351260" name="Oval 2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61" name="Oval 2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1262" name="Line 30"/>
            <p:cNvSpPr>
              <a:spLocks noChangeAspect="1" noChangeShapeType="1"/>
            </p:cNvSpPr>
            <p:nvPr/>
          </p:nvSpPr>
          <p:spPr bwMode="auto">
            <a:xfrm>
              <a:off x="321" y="2304"/>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351263" name="Line 31"/>
            <p:cNvSpPr>
              <a:spLocks noChangeAspect="1" noChangeShapeType="1"/>
            </p:cNvSpPr>
            <p:nvPr/>
          </p:nvSpPr>
          <p:spPr bwMode="auto">
            <a:xfrm>
              <a:off x="204" y="2432"/>
              <a:ext cx="22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51264" name="Rectangle 32"/>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di Fano</a:t>
            </a:r>
          </a:p>
        </p:txBody>
      </p:sp>
      <p:sp>
        <p:nvSpPr>
          <p:cNvPr id="26" name="Text Box 16"/>
          <p:cNvSpPr txBox="1">
            <a:spLocks noChangeArrowheads="1"/>
          </p:cNvSpPr>
          <p:nvPr/>
        </p:nvSpPr>
        <p:spPr bwMode="auto">
          <a:xfrm>
            <a:off x="1188120" y="2060848"/>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7</a:t>
            </a:r>
            <a:endParaRPr lang="it-IT" dirty="0">
              <a:solidFill>
                <a:schemeClr val="bg2"/>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39339876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ChangeArrowheads="1"/>
          </p:cNvSpPr>
          <p:nvPr/>
        </p:nvSpPr>
        <p:spPr bwMode="auto">
          <a:xfrm>
            <a:off x="2590800" y="2204864"/>
            <a:ext cx="5486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RD a domicilio: </a:t>
            </a:r>
            <a:r>
              <a:rPr lang="it-IT" sz="1400" b="0" dirty="0" smtClean="0">
                <a:solidFill>
                  <a:schemeClr val="bg2"/>
                </a:solidFill>
                <a:effectLst>
                  <a:outerShdw blurRad="38100" dist="38100" dir="2700000" algn="tl">
                    <a:srgbClr val="DDDDDD"/>
                  </a:outerShdw>
                </a:effectLst>
                <a:latin typeface="Verdana" charset="0"/>
              </a:rPr>
              <a:t>     </a:t>
            </a:r>
            <a:r>
              <a:rPr lang="it-IT" sz="1400" b="0" dirty="0" smtClean="0">
                <a:solidFill>
                  <a:srgbClr val="000000"/>
                </a:solidFill>
                <a:effectLst>
                  <a:outerShdw blurRad="38100" dist="38100" dir="2700000" algn="tl">
                    <a:srgbClr val="DDDDDD"/>
                  </a:outerShdw>
                </a:effectLst>
                <a:latin typeface="Verdana" charset="0"/>
              </a:rPr>
              <a:t>6,48 (73,9% </a:t>
            </a:r>
            <a:r>
              <a:rPr lang="it-IT" sz="1400" b="0" dirty="0">
                <a:solidFill>
                  <a:srgbClr val="000000"/>
                </a:solidFill>
                <a:effectLst>
                  <a:outerShdw blurRad="38100" dist="38100" dir="2700000" algn="tl">
                    <a:srgbClr val="DDDDDD"/>
                  </a:outerShdw>
                </a:effectLst>
                <a:latin typeface="Verdana" charset="0"/>
              </a:rPr>
              <a:t>soddisfatti) </a:t>
            </a:r>
            <a:endParaRPr lang="it-IT" sz="1400" b="0" dirty="0" smtClean="0">
              <a:solidFill>
                <a:srgbClr val="000000"/>
              </a:solidFill>
              <a:effectLst>
                <a:outerShdw blurRad="38100" dist="38100" dir="2700000" algn="tl">
                  <a:srgbClr val="DDDDDD"/>
                </a:outerShdw>
              </a:effectLst>
              <a:latin typeface="Verdana" charset="0"/>
            </a:endParaRPr>
          </a:p>
          <a:p>
            <a:pPr fontAlgn="b"/>
            <a:endParaRPr lang="it-IT" sz="1400" b="0" dirty="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RD </a:t>
            </a:r>
            <a:r>
              <a:rPr lang="it-IT" sz="1400" b="0" dirty="0">
                <a:solidFill>
                  <a:schemeClr val="bg2"/>
                </a:solidFill>
                <a:effectLst>
                  <a:outerShdw blurRad="38100" dist="38100" dir="2700000" algn="tl">
                    <a:srgbClr val="DDDDDD"/>
                  </a:outerShdw>
                </a:effectLst>
                <a:latin typeface="Verdana" charset="0"/>
              </a:rPr>
              <a:t>con cassonetti: </a:t>
            </a:r>
            <a:r>
              <a:rPr lang="it-IT" sz="1400" b="0" dirty="0" smtClean="0">
                <a:solidFill>
                  <a:schemeClr val="bg2"/>
                </a:solidFill>
                <a:effectLst>
                  <a:outerShdw blurRad="38100" dist="38100" dir="2700000" algn="tl">
                    <a:srgbClr val="DDDDDD"/>
                  </a:outerShdw>
                </a:effectLst>
                <a:latin typeface="Verdana" charset="0"/>
              </a:rPr>
              <a:t>6,09 (68,1% </a:t>
            </a:r>
            <a:r>
              <a:rPr lang="it-IT" sz="1400" b="0" dirty="0">
                <a:solidFill>
                  <a:schemeClr val="bg2"/>
                </a:solidFill>
                <a:effectLst>
                  <a:outerShdw blurRad="38100" dist="38100" dir="2700000" algn="tl">
                    <a:srgbClr val="DDDDDD"/>
                  </a:outerShdw>
                </a:effectLst>
                <a:latin typeface="Verdana" charset="0"/>
              </a:rPr>
              <a:t>soddisfatti) </a:t>
            </a:r>
            <a:endParaRPr lang="it-IT" sz="1400" b="0" dirty="0" smtClean="0">
              <a:solidFill>
                <a:schemeClr val="bg2"/>
              </a:solidFill>
              <a:effectLst>
                <a:outerShdw blurRad="38100" dist="38100" dir="2700000" algn="tl">
                  <a:srgbClr val="DDDDDD"/>
                </a:outerShdw>
              </a:effectLst>
              <a:latin typeface="Verdana" charset="0"/>
            </a:endParaRPr>
          </a:p>
          <a:p>
            <a:pPr fontAlgn="b">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a:p>
            <a:pPr fontAlgn="b"/>
            <a:endParaRPr lang="it-IT" sz="1400" dirty="0">
              <a:solidFill>
                <a:schemeClr val="accent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Raccolta </a:t>
            </a:r>
            <a:r>
              <a:rPr lang="it-IT" sz="1400" b="0" dirty="0">
                <a:solidFill>
                  <a:schemeClr val="bg2"/>
                </a:solidFill>
                <a:effectLst>
                  <a:outerShdw blurRad="38100" dist="38100" dir="2700000" algn="tl">
                    <a:srgbClr val="DDDDDD"/>
                  </a:outerShdw>
                </a:effectLst>
                <a:latin typeface="Verdana" charset="0"/>
              </a:rPr>
              <a:t>rifiuti ingombranti: </a:t>
            </a:r>
            <a:r>
              <a:rPr lang="it-IT" sz="1400" b="0" dirty="0" smtClean="0">
                <a:solidFill>
                  <a:schemeClr val="bg2"/>
                </a:solidFill>
                <a:effectLst>
                  <a:outerShdw blurRad="38100" dist="38100" dir="2700000" algn="tl">
                    <a:srgbClr val="DDDDDD"/>
                  </a:outerShdw>
                </a:effectLst>
                <a:latin typeface="Verdana" charset="0"/>
              </a:rPr>
              <a:t>5,87 (54,3% </a:t>
            </a:r>
            <a:r>
              <a:rPr lang="it-IT" sz="1400" b="0" dirty="0">
                <a:solidFill>
                  <a:schemeClr val="bg2"/>
                </a:solidFill>
                <a:effectLst>
                  <a:outerShdw blurRad="38100" dist="38100" dir="2700000" algn="tl">
                    <a:srgbClr val="DDDDDD"/>
                  </a:outerShdw>
                </a:effectLst>
                <a:latin typeface="Verdana" charset="0"/>
              </a:rPr>
              <a:t>soddisfatti</a:t>
            </a:r>
            <a:r>
              <a:rPr lang="it-IT" sz="1400" b="0" dirty="0" smtClean="0">
                <a:solidFill>
                  <a:schemeClr val="bg2"/>
                </a:solidFill>
                <a:effectLst>
                  <a:outerShdw blurRad="38100" dist="38100" dir="2700000" algn="tl">
                    <a:srgbClr val="DDDDDD"/>
                  </a:outerShdw>
                </a:effectLst>
                <a:latin typeface="Verdana" charset="0"/>
              </a:rPr>
              <a:t>)</a:t>
            </a:r>
            <a:endParaRPr lang="it-IT" sz="1400" b="0" dirty="0">
              <a:solidFill>
                <a:schemeClr val="bg2"/>
              </a:solidFill>
              <a:effectLst>
                <a:outerShdw blurRad="38100" dist="38100" dir="2700000" algn="tl">
                  <a:srgbClr val="DDDDDD"/>
                </a:outerShdw>
              </a:effectLst>
              <a:latin typeface="Verdana" charset="0"/>
            </a:endParaRPr>
          </a:p>
        </p:txBody>
      </p:sp>
      <p:sp>
        <p:nvSpPr>
          <p:cNvPr id="361476" name="Text Box 4"/>
          <p:cNvSpPr txBox="1">
            <a:spLocks noChangeArrowheads="1"/>
          </p:cNvSpPr>
          <p:nvPr/>
        </p:nvSpPr>
        <p:spPr bwMode="auto">
          <a:xfrm>
            <a:off x="457200" y="1187450"/>
            <a:ext cx="853440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rgbClr val="6565FF"/>
                </a:solidFill>
                <a:effectLst>
                  <a:outerShdw blurRad="38100" dist="38100" dir="2700000" algn="tl">
                    <a:srgbClr val="DDDDDD"/>
                  </a:outerShdw>
                </a:effectLst>
                <a:latin typeface="Verdana" charset="0"/>
                <a:cs typeface="Times New Roman" charset="0"/>
              </a:rPr>
              <a:t>Riassumendo, quanto sono soddisfatti i clienti NON DOMESTICI nel complesso dei vari servizi di igiene ambientale? </a:t>
            </a:r>
            <a:endParaRPr lang="it-IT" sz="1400">
              <a:solidFill>
                <a:srgbClr val="6565FF"/>
              </a:solidFill>
              <a:effectLst>
                <a:outerShdw blurRad="38100" dist="38100" dir="2700000" algn="tl">
                  <a:srgbClr val="DDDDDD"/>
                </a:outerShdw>
              </a:effectLst>
              <a:latin typeface="Verdana" charset="0"/>
              <a:cs typeface="Times New Roman" charset="0"/>
            </a:endParaRPr>
          </a:p>
        </p:txBody>
      </p:sp>
      <p:sp>
        <p:nvSpPr>
          <p:cNvPr id="361479" name="Text Box 7"/>
          <p:cNvSpPr txBox="1">
            <a:spLocks noChangeArrowheads="1"/>
          </p:cNvSpPr>
          <p:nvPr/>
        </p:nvSpPr>
        <p:spPr bwMode="auto">
          <a:xfrm>
            <a:off x="5410200" y="270892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buFont typeface="Wingdings" charset="0"/>
              <a:buNone/>
            </a:pPr>
            <a:r>
              <a:rPr lang="en-US">
                <a:solidFill>
                  <a:srgbClr val="FF0000"/>
                </a:solidFill>
                <a:effectLst>
                  <a:outerShdw blurRad="38100" dist="38100" dir="2700000" algn="tl">
                    <a:srgbClr val="DDDDDD"/>
                  </a:outerShdw>
                </a:effectLst>
                <a:latin typeface="Verdana" charset="0"/>
              </a:rPr>
              <a:t>Soglia critica</a:t>
            </a:r>
            <a:endParaRPr lang="it-IT">
              <a:solidFill>
                <a:srgbClr val="FF0000"/>
              </a:solidFill>
              <a:effectLst>
                <a:outerShdw blurRad="38100" dist="38100" dir="2700000" algn="tl">
                  <a:srgbClr val="DDDDDD"/>
                </a:outerShdw>
              </a:effectLst>
              <a:latin typeface="Verdana" charset="0"/>
            </a:endParaRPr>
          </a:p>
        </p:txBody>
      </p:sp>
      <p:sp>
        <p:nvSpPr>
          <p:cNvPr id="361480" name="Line 8"/>
          <p:cNvSpPr>
            <a:spLocks noChangeShapeType="1"/>
          </p:cNvSpPr>
          <p:nvPr/>
        </p:nvSpPr>
        <p:spPr bwMode="auto">
          <a:xfrm>
            <a:off x="0" y="3058170"/>
            <a:ext cx="914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482" name="Rectangle 10"/>
          <p:cNvSpPr>
            <a:spLocks noChangeArrowheads="1"/>
          </p:cNvSpPr>
          <p:nvPr/>
        </p:nvSpPr>
        <p:spPr bwMode="auto">
          <a:xfrm>
            <a:off x="2586632" y="3697868"/>
            <a:ext cx="48656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None/>
            </a:pPr>
            <a:endParaRPr lang="it-IT" sz="1400" dirty="0">
              <a:solidFill>
                <a:schemeClr val="accent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Pulizia strade: </a:t>
            </a:r>
            <a:r>
              <a:rPr lang="it-IT" sz="1400" b="0" dirty="0" smtClean="0">
                <a:solidFill>
                  <a:schemeClr val="bg2"/>
                </a:solidFill>
                <a:effectLst>
                  <a:outerShdw blurRad="38100" dist="38100" dir="2700000" algn="tl">
                    <a:srgbClr val="DDDDDD"/>
                  </a:outerShdw>
                </a:effectLst>
                <a:latin typeface="Verdana" charset="0"/>
              </a:rPr>
              <a:t>5,06 (48,9% </a:t>
            </a:r>
            <a:r>
              <a:rPr lang="it-IT" sz="1400" b="0" dirty="0">
                <a:solidFill>
                  <a:schemeClr val="bg2"/>
                </a:solidFill>
                <a:effectLst>
                  <a:outerShdw blurRad="38100" dist="38100" dir="2700000" algn="tl">
                    <a:srgbClr val="DDDDDD"/>
                  </a:outerShdw>
                </a:effectLst>
                <a:latin typeface="Verdana" charset="0"/>
              </a:rPr>
              <a:t>soddisfatti</a:t>
            </a:r>
            <a:r>
              <a:rPr lang="it-IT" sz="1400" b="0" dirty="0" smtClean="0">
                <a:solidFill>
                  <a:schemeClr val="bg2"/>
                </a:solidFill>
                <a:effectLst>
                  <a:outerShdw blurRad="38100" dist="38100" dir="2700000" algn="tl">
                    <a:srgbClr val="DDDDDD"/>
                  </a:outerShdw>
                </a:effectLst>
                <a:latin typeface="Verdana" charset="0"/>
              </a:rPr>
              <a:t>)</a:t>
            </a:r>
            <a:endParaRPr lang="it-IT" sz="1400" b="0" dirty="0">
              <a:solidFill>
                <a:schemeClr val="bg2"/>
              </a:solidFill>
              <a:effectLst>
                <a:outerShdw blurRad="38100" dist="38100" dir="2700000" algn="tl">
                  <a:srgbClr val="DDDDDD"/>
                </a:outerShdw>
              </a:effectLst>
              <a:latin typeface="Verdana" charset="0"/>
            </a:endParaRPr>
          </a:p>
        </p:txBody>
      </p:sp>
      <p:sp>
        <p:nvSpPr>
          <p:cNvPr id="361483" name="Text Box 11"/>
          <p:cNvSpPr txBox="1">
            <a:spLocks noChangeArrowheads="1"/>
          </p:cNvSpPr>
          <p:nvPr/>
        </p:nvSpPr>
        <p:spPr bwMode="auto">
          <a:xfrm>
            <a:off x="214064" y="4769857"/>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600" b="0" dirty="0" smtClean="0">
                <a:solidFill>
                  <a:schemeClr val="bg2"/>
                </a:solidFill>
                <a:effectLst>
                  <a:outerShdw blurRad="38100" dist="38100" dir="2700000" algn="tl">
                    <a:srgbClr val="DDDDDD"/>
                  </a:outerShdw>
                </a:effectLst>
                <a:latin typeface="Verdana" charset="0"/>
              </a:rPr>
              <a:t>Rispetto al 2012 sono in declino tutti i servizi dell’IA.</a:t>
            </a:r>
          </a:p>
          <a:p>
            <a:pPr>
              <a:buFont typeface="Wingdings" charset="0"/>
              <a:buNone/>
            </a:pPr>
            <a:r>
              <a:rPr lang="it-IT" sz="1600" b="0" dirty="0" smtClean="0">
                <a:solidFill>
                  <a:schemeClr val="bg2"/>
                </a:solidFill>
                <a:effectLst>
                  <a:outerShdw blurRad="38100" dist="38100" dir="2700000" algn="tl">
                    <a:srgbClr val="DDDDDD"/>
                  </a:outerShdw>
                </a:effectLst>
                <a:latin typeface="Verdana" charset="0"/>
              </a:rPr>
              <a:t>L</a:t>
            </a:r>
            <a:r>
              <a:rPr lang="it-IT" sz="1600" dirty="0" smtClean="0">
                <a:solidFill>
                  <a:schemeClr val="bg2"/>
                </a:solidFill>
                <a:effectLst>
                  <a:outerShdw blurRad="38100" dist="38100" dir="2700000" algn="tl">
                    <a:srgbClr val="DDDDDD"/>
                  </a:outerShdw>
                </a:effectLst>
                <a:latin typeface="Verdana" charset="0"/>
              </a:rPr>
              <a:t>a raccolta differenziata domiciliare</a:t>
            </a:r>
            <a:r>
              <a:rPr lang="it-IT" sz="1600" dirty="0">
                <a:solidFill>
                  <a:schemeClr val="bg2"/>
                </a:solidFill>
                <a:effectLst>
                  <a:outerShdw blurRad="38100" dist="38100" dir="2700000" algn="tl">
                    <a:srgbClr val="DDDDDD"/>
                  </a:outerShdw>
                </a:effectLst>
                <a:latin typeface="Verdana" charset="0"/>
              </a:rPr>
              <a:t> </a:t>
            </a:r>
            <a:r>
              <a:rPr lang="it-IT" sz="1600" dirty="0" smtClean="0">
                <a:solidFill>
                  <a:schemeClr val="bg2"/>
                </a:solidFill>
                <a:effectLst>
                  <a:outerShdw blurRad="38100" dist="38100" dir="2700000" algn="tl">
                    <a:srgbClr val="DDDDDD"/>
                  </a:outerShdw>
                </a:effectLst>
                <a:latin typeface="Verdana" charset="0"/>
              </a:rPr>
              <a:t>continua ad essere il servizio più apprezzato</a:t>
            </a:r>
          </a:p>
          <a:p>
            <a:pPr>
              <a:buFont typeface="Wingdings" charset="0"/>
              <a:buNone/>
            </a:pPr>
            <a:endParaRPr lang="it-IT" sz="1600" dirty="0" smtClean="0">
              <a:solidFill>
                <a:schemeClr val="bg2"/>
              </a:solidFill>
              <a:effectLst>
                <a:outerShdw blurRad="38100" dist="38100" dir="2700000" algn="tl">
                  <a:srgbClr val="DDDDDD"/>
                </a:outerShdw>
              </a:effectLst>
              <a:latin typeface="Verdana" charset="0"/>
            </a:endParaRPr>
          </a:p>
          <a:p>
            <a:pPr>
              <a:buFont typeface="Wingdings" charset="0"/>
              <a:buNone/>
            </a:pPr>
            <a:r>
              <a:rPr lang="it-IT" sz="1600" dirty="0" smtClean="0">
                <a:solidFill>
                  <a:schemeClr val="bg2"/>
                </a:solidFill>
                <a:effectLst>
                  <a:outerShdw blurRad="38100" dist="38100" dir="2700000" algn="tl">
                    <a:srgbClr val="DDDDDD"/>
                  </a:outerShdw>
                </a:effectLst>
                <a:latin typeface="Verdana" charset="0"/>
              </a:rPr>
              <a:t>Sempre più critico lo spazzamento, diventa critica anche la raccolta ingombranti, appena sufficiente la RD con cassonetti.</a:t>
            </a:r>
            <a:endParaRPr lang="it-IT" sz="1600" dirty="0">
              <a:solidFill>
                <a:schemeClr val="bg2"/>
              </a:solidFill>
              <a:effectLst>
                <a:outerShdw blurRad="38100" dist="38100" dir="2700000" algn="tl">
                  <a:srgbClr val="DDDDDD"/>
                </a:outerShdw>
              </a:effectLst>
              <a:latin typeface="Verdana" charset="0"/>
            </a:endParaRPr>
          </a:p>
        </p:txBody>
      </p:sp>
      <p:sp>
        <p:nvSpPr>
          <p:cNvPr id="361484" name="AutoShape 12"/>
          <p:cNvSpPr>
            <a:spLocks noChangeArrowheads="1"/>
          </p:cNvSpPr>
          <p:nvPr/>
        </p:nvSpPr>
        <p:spPr bwMode="auto">
          <a:xfrm>
            <a:off x="1828800" y="3829109"/>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485" name="AutoShape 13"/>
          <p:cNvSpPr>
            <a:spLocks noChangeArrowheads="1"/>
          </p:cNvSpPr>
          <p:nvPr/>
        </p:nvSpPr>
        <p:spPr bwMode="auto">
          <a:xfrm>
            <a:off x="1828800" y="2483247"/>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487" name="AutoShape 15"/>
          <p:cNvSpPr>
            <a:spLocks noChangeArrowheads="1"/>
          </p:cNvSpPr>
          <p:nvPr/>
        </p:nvSpPr>
        <p:spPr bwMode="auto">
          <a:xfrm rot="-1067204">
            <a:off x="7810425" y="3716667"/>
            <a:ext cx="675808" cy="1321267"/>
          </a:xfrm>
          <a:prstGeom prst="curvedLeftArrow">
            <a:avLst>
              <a:gd name="adj1" fmla="val 35588"/>
              <a:gd name="adj2" fmla="val 71176"/>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488" name="Text Box 16"/>
          <p:cNvSpPr txBox="1">
            <a:spLocks noChangeArrowheads="1"/>
          </p:cNvSpPr>
          <p:nvPr/>
        </p:nvSpPr>
        <p:spPr bwMode="auto">
          <a:xfrm>
            <a:off x="857250" y="256851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2"/>
                </a:solidFill>
                <a:effectLst>
                  <a:outerShdw blurRad="38100" dist="38100" dir="2700000" algn="tl">
                    <a:srgbClr val="DDDDDD"/>
                  </a:outerShdw>
                </a:effectLst>
                <a:latin typeface="Verdana" charset="0"/>
              </a:rPr>
              <a:t>6/7 </a:t>
            </a:r>
          </a:p>
        </p:txBody>
      </p:sp>
      <p:grpSp>
        <p:nvGrpSpPr>
          <p:cNvPr id="361494" name="Group 22"/>
          <p:cNvGrpSpPr>
            <a:grpSpLocks noChangeAspect="1"/>
          </p:cNvGrpSpPr>
          <p:nvPr/>
        </p:nvGrpSpPr>
        <p:grpSpPr bwMode="auto">
          <a:xfrm>
            <a:off x="381000" y="2582798"/>
            <a:ext cx="381000" cy="374650"/>
            <a:chOff x="1114" y="1888"/>
            <a:chExt cx="315" cy="309"/>
          </a:xfrm>
        </p:grpSpPr>
        <p:sp>
          <p:nvSpPr>
            <p:cNvPr id="361495" name="Oval 2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496" name="Oval 2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497" name="AutoShape 25"/>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498" name="Line 26"/>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61504" name="Rectangle 32"/>
          <p:cNvSpPr>
            <a:spLocks noChangeArrowheads="1"/>
          </p:cNvSpPr>
          <p:nvPr/>
        </p:nvSpPr>
        <p:spPr bwMode="auto">
          <a:xfrm>
            <a:off x="304800" y="762000"/>
            <a:ext cx="593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dirty="0">
                <a:latin typeface="Trebuchet MS" charset="0"/>
              </a:rPr>
              <a:t>IGIENE AMBIENTALE - Indagine clienti NON domestici di Fano</a:t>
            </a:r>
          </a:p>
        </p:txBody>
      </p:sp>
      <p:sp>
        <p:nvSpPr>
          <p:cNvPr id="361506" name="Oval 34"/>
          <p:cNvSpPr>
            <a:spLocks noChangeAspect="1" noChangeArrowheads="1"/>
          </p:cNvSpPr>
          <p:nvPr/>
        </p:nvSpPr>
        <p:spPr bwMode="auto">
          <a:xfrm>
            <a:off x="304800" y="3973572"/>
            <a:ext cx="228600" cy="222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507" name="Oval 35"/>
          <p:cNvSpPr>
            <a:spLocks noChangeAspect="1" noChangeArrowheads="1"/>
          </p:cNvSpPr>
          <p:nvPr/>
        </p:nvSpPr>
        <p:spPr bwMode="auto">
          <a:xfrm>
            <a:off x="542925" y="3927534"/>
            <a:ext cx="227013" cy="222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508" name="AutoShape 36"/>
          <p:cNvSpPr>
            <a:spLocks noChangeAspect="1" noChangeArrowheads="1"/>
          </p:cNvSpPr>
          <p:nvPr/>
        </p:nvSpPr>
        <p:spPr bwMode="auto">
          <a:xfrm rot="-196230">
            <a:off x="382588" y="4198997"/>
            <a:ext cx="484187" cy="28416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1509" name="Text Box 37"/>
          <p:cNvSpPr txBox="1">
            <a:spLocks noChangeArrowheads="1"/>
          </p:cNvSpPr>
          <p:nvPr/>
        </p:nvSpPr>
        <p:spPr bwMode="auto">
          <a:xfrm>
            <a:off x="990600" y="3927534"/>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5</a:t>
            </a:r>
            <a:endParaRPr lang="it-IT" dirty="0">
              <a:solidFill>
                <a:schemeClr val="bg2"/>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2949438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1268760"/>
            <a:ext cx="7817552" cy="369332"/>
          </a:xfrm>
          <a:prstGeom prst="rect">
            <a:avLst/>
          </a:prstGeom>
          <a:noFill/>
        </p:spPr>
        <p:txBody>
          <a:bodyPr wrap="none" rtlCol="0">
            <a:spAutoFit/>
          </a:bodyPr>
          <a:lstStyle/>
          <a:p>
            <a:r>
              <a:rPr lang="it-IT" dirty="0" smtClean="0">
                <a:solidFill>
                  <a:srgbClr val="000000"/>
                </a:solidFill>
              </a:rPr>
              <a:t>Valutazione comparata 2008-2014: soddisfazione dei clienti domestici</a:t>
            </a:r>
            <a:endParaRPr lang="it-IT" dirty="0">
              <a:solidFill>
                <a:srgbClr val="000000"/>
              </a:solidFill>
            </a:endParaRPr>
          </a:p>
        </p:txBody>
      </p:sp>
      <p:sp>
        <p:nvSpPr>
          <p:cNvPr id="6" name="Rectangle 32"/>
          <p:cNvSpPr>
            <a:spLocks noChangeArrowheads="1"/>
          </p:cNvSpPr>
          <p:nvPr/>
        </p:nvSpPr>
        <p:spPr bwMode="auto">
          <a:xfrm>
            <a:off x="304800" y="762000"/>
            <a:ext cx="54681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dirty="0">
                <a:latin typeface="Trebuchet MS" charset="0"/>
              </a:rPr>
              <a:t>IGIENE AMBIENTALE - Indagine clienti </a:t>
            </a:r>
            <a:r>
              <a:rPr lang="it-IT" sz="1600" dirty="0" smtClean="0">
                <a:latin typeface="Trebuchet MS" charset="0"/>
              </a:rPr>
              <a:t>domestici </a:t>
            </a:r>
            <a:r>
              <a:rPr lang="it-IT" sz="1600" dirty="0">
                <a:latin typeface="Trebuchet MS" charset="0"/>
              </a:rPr>
              <a:t>di Fano</a:t>
            </a:r>
          </a:p>
        </p:txBody>
      </p:sp>
      <p:pic>
        <p:nvPicPr>
          <p:cNvPr id="3" name="Immagine 2"/>
          <p:cNvPicPr>
            <a:picLocks noChangeAspect="1"/>
          </p:cNvPicPr>
          <p:nvPr/>
        </p:nvPicPr>
        <p:blipFill>
          <a:blip r:embed="rId3"/>
          <a:stretch>
            <a:fillRect/>
          </a:stretch>
        </p:blipFill>
        <p:spPr>
          <a:xfrm>
            <a:off x="350788" y="1943123"/>
            <a:ext cx="7533580" cy="4198557"/>
          </a:xfrm>
          <a:prstGeom prst="rect">
            <a:avLst/>
          </a:prstGeom>
        </p:spPr>
      </p:pic>
    </p:spTree>
    <p:extLst>
      <p:ext uri="{BB962C8B-B14F-4D97-AF65-F5344CB8AC3E}">
        <p14:creationId xmlns:p14="http://schemas.microsoft.com/office/powerpoint/2010/main" val="20113455"/>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1268760"/>
            <a:ext cx="8304690" cy="369332"/>
          </a:xfrm>
          <a:prstGeom prst="rect">
            <a:avLst/>
          </a:prstGeom>
          <a:noFill/>
        </p:spPr>
        <p:txBody>
          <a:bodyPr wrap="none" rtlCol="0">
            <a:spAutoFit/>
          </a:bodyPr>
          <a:lstStyle/>
          <a:p>
            <a:r>
              <a:rPr lang="it-IT" dirty="0" smtClean="0">
                <a:solidFill>
                  <a:srgbClr val="000000"/>
                </a:solidFill>
              </a:rPr>
              <a:t>Valutazione comparata 2008-2014: soddisfazione dei clienti non domestici</a:t>
            </a:r>
            <a:endParaRPr lang="it-IT" dirty="0">
              <a:solidFill>
                <a:srgbClr val="000000"/>
              </a:solidFill>
            </a:endParaRPr>
          </a:p>
        </p:txBody>
      </p:sp>
      <p:sp>
        <p:nvSpPr>
          <p:cNvPr id="4" name="Rectangle 32"/>
          <p:cNvSpPr>
            <a:spLocks noChangeArrowheads="1"/>
          </p:cNvSpPr>
          <p:nvPr/>
        </p:nvSpPr>
        <p:spPr bwMode="auto">
          <a:xfrm>
            <a:off x="304800" y="762000"/>
            <a:ext cx="593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dirty="0">
                <a:latin typeface="Trebuchet MS" charset="0"/>
              </a:rPr>
              <a:t>IGIENE AMBIENTALE - Indagine clienti NON domestici di Fano</a:t>
            </a:r>
          </a:p>
        </p:txBody>
      </p:sp>
      <p:pic>
        <p:nvPicPr>
          <p:cNvPr id="6" name="Immagine 5"/>
          <p:cNvPicPr>
            <a:picLocks noChangeAspect="1"/>
          </p:cNvPicPr>
          <p:nvPr/>
        </p:nvPicPr>
        <p:blipFill>
          <a:blip r:embed="rId3"/>
          <a:stretch>
            <a:fillRect/>
          </a:stretch>
        </p:blipFill>
        <p:spPr>
          <a:xfrm>
            <a:off x="323527" y="1844824"/>
            <a:ext cx="7994931" cy="4464496"/>
          </a:xfrm>
          <a:prstGeom prst="rect">
            <a:avLst/>
          </a:prstGeom>
        </p:spPr>
      </p:pic>
    </p:spTree>
    <p:extLst>
      <p:ext uri="{BB962C8B-B14F-4D97-AF65-F5344CB8AC3E}">
        <p14:creationId xmlns:p14="http://schemas.microsoft.com/office/powerpoint/2010/main" val="1501944009"/>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Text Box 3"/>
          <p:cNvSpPr txBox="1">
            <a:spLocks noChangeArrowheads="1"/>
          </p:cNvSpPr>
          <p:nvPr/>
        </p:nvSpPr>
        <p:spPr bwMode="auto">
          <a:xfrm>
            <a:off x="304800" y="1219200"/>
            <a:ext cx="7696200" cy="6413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chemeClr val="bg2"/>
                </a:solidFill>
                <a:effectLst>
                  <a:outerShdw blurRad="38100" dist="38100" dir="2700000" algn="tl">
                    <a:srgbClr val="DDDDDD"/>
                  </a:outerShdw>
                </a:effectLst>
                <a:latin typeface="Verdana" charset="0"/>
                <a:cs typeface="Times New Roman" charset="0"/>
              </a:rPr>
              <a:t>Quanto sono soddisfatti nel </a:t>
            </a:r>
            <a:r>
              <a:rPr lang="it-IT" dirty="0" smtClean="0">
                <a:solidFill>
                  <a:schemeClr val="bg2"/>
                </a:solidFill>
                <a:effectLst>
                  <a:outerShdw blurRad="38100" dist="38100" dir="2700000" algn="tl">
                    <a:srgbClr val="DDDDDD"/>
                  </a:outerShdw>
                </a:effectLst>
                <a:latin typeface="Verdana" charset="0"/>
                <a:cs typeface="Times New Roman" charset="0"/>
              </a:rPr>
              <a:t>complesso i clienti di Fano </a:t>
            </a:r>
            <a:r>
              <a:rPr lang="it-IT" dirty="0">
                <a:solidFill>
                  <a:schemeClr val="bg2"/>
                </a:solidFill>
                <a:effectLst>
                  <a:outerShdw blurRad="38100" dist="38100" dir="2700000" algn="tl">
                    <a:srgbClr val="DDDDDD"/>
                  </a:outerShdw>
                </a:effectLst>
                <a:latin typeface="Verdana" charset="0"/>
                <a:cs typeface="Times New Roman" charset="0"/>
              </a:rPr>
              <a:t>dei vari servizi di igiene ambientale? </a:t>
            </a:r>
            <a:endParaRPr lang="it-IT" sz="1400" dirty="0">
              <a:solidFill>
                <a:schemeClr val="bg2"/>
              </a:solidFill>
              <a:effectLst>
                <a:outerShdw blurRad="38100" dist="38100" dir="2700000" algn="tl">
                  <a:srgbClr val="DDDDDD"/>
                </a:outerShdw>
              </a:effectLst>
              <a:latin typeface="Verdana" charset="0"/>
              <a:cs typeface="Times New Roman" charset="0"/>
            </a:endParaRPr>
          </a:p>
        </p:txBody>
      </p:sp>
      <p:sp>
        <p:nvSpPr>
          <p:cNvPr id="354308" name="Text Box 4"/>
          <p:cNvSpPr txBox="1">
            <a:spLocks noChangeArrowheads="1"/>
          </p:cNvSpPr>
          <p:nvPr/>
        </p:nvSpPr>
        <p:spPr bwMode="auto">
          <a:xfrm>
            <a:off x="457200" y="2351782"/>
            <a:ext cx="838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600" b="0" dirty="0" smtClean="0">
                <a:solidFill>
                  <a:srgbClr val="000000"/>
                </a:solidFill>
                <a:effectLst>
                  <a:outerShdw blurRad="38100" dist="38100" dir="2700000" algn="tl">
                    <a:srgbClr val="DDDDDD"/>
                  </a:outerShdw>
                </a:effectLst>
                <a:latin typeface="Verdana" charset="0"/>
              </a:rPr>
              <a:t>Si conferma come </a:t>
            </a:r>
            <a:r>
              <a:rPr lang="it-IT" sz="1600" b="0" dirty="0">
                <a:solidFill>
                  <a:srgbClr val="000000"/>
                </a:solidFill>
                <a:effectLst>
                  <a:outerShdw blurRad="38100" dist="38100" dir="2700000" algn="tl">
                    <a:srgbClr val="DDDDDD"/>
                  </a:outerShdw>
                </a:effectLst>
                <a:latin typeface="Verdana" charset="0"/>
              </a:rPr>
              <a:t>area di </a:t>
            </a:r>
            <a:r>
              <a:rPr lang="it-IT" sz="1600" dirty="0">
                <a:solidFill>
                  <a:srgbClr val="000000"/>
                </a:solidFill>
                <a:effectLst>
                  <a:outerShdw blurRad="38100" dist="38100" dir="2700000" algn="tl">
                    <a:srgbClr val="DDDDDD"/>
                  </a:outerShdw>
                </a:effectLst>
                <a:latin typeface="Verdana" charset="0"/>
              </a:rPr>
              <a:t>relativa eccellenza </a:t>
            </a:r>
            <a:r>
              <a:rPr lang="it-IT" sz="1600" b="0" dirty="0">
                <a:solidFill>
                  <a:srgbClr val="000000"/>
                </a:solidFill>
                <a:effectLst>
                  <a:outerShdw blurRad="38100" dist="38100" dir="2700000" algn="tl">
                    <a:srgbClr val="DDDDDD"/>
                  </a:outerShdw>
                </a:effectLst>
                <a:latin typeface="Verdana" charset="0"/>
              </a:rPr>
              <a:t>per i clienti domestici </a:t>
            </a:r>
            <a:r>
              <a:rPr lang="it-IT" sz="1600" b="0" dirty="0" smtClean="0">
                <a:solidFill>
                  <a:srgbClr val="000000"/>
                </a:solidFill>
                <a:effectLst>
                  <a:outerShdw blurRad="38100" dist="38100" dir="2700000" algn="tl">
                    <a:srgbClr val="DDDDDD"/>
                  </a:outerShdw>
                </a:effectLst>
                <a:latin typeface="Verdana" charset="0"/>
              </a:rPr>
              <a:t>e non domestici </a:t>
            </a:r>
            <a:r>
              <a:rPr lang="it-IT" sz="1600" dirty="0" smtClean="0">
                <a:solidFill>
                  <a:srgbClr val="000000"/>
                </a:solidFill>
                <a:effectLst>
                  <a:outerShdw blurRad="38100" dist="38100" dir="2700000" algn="tl">
                    <a:srgbClr val="DDDDDD"/>
                  </a:outerShdw>
                </a:effectLst>
                <a:latin typeface="Verdana" charset="0"/>
              </a:rPr>
              <a:t>la </a:t>
            </a:r>
            <a:r>
              <a:rPr lang="it-IT" sz="1600" dirty="0">
                <a:solidFill>
                  <a:srgbClr val="000000"/>
                </a:solidFill>
                <a:effectLst>
                  <a:outerShdw blurRad="38100" dist="38100" dir="2700000" algn="tl">
                    <a:srgbClr val="DDDDDD"/>
                  </a:outerShdw>
                </a:effectLst>
                <a:latin typeface="Verdana" charset="0"/>
              </a:rPr>
              <a:t>raccolta differenziata </a:t>
            </a:r>
            <a:r>
              <a:rPr lang="it-IT" sz="1600" dirty="0" smtClean="0">
                <a:solidFill>
                  <a:srgbClr val="000000"/>
                </a:solidFill>
                <a:effectLst>
                  <a:outerShdw blurRad="38100" dist="38100" dir="2700000" algn="tl">
                    <a:srgbClr val="DDDDDD"/>
                  </a:outerShdw>
                </a:effectLst>
                <a:latin typeface="Verdana" charset="0"/>
              </a:rPr>
              <a:t>a domicilio, già emersa come tale nel 2012. </a:t>
            </a:r>
            <a:endParaRPr lang="it-IT" sz="1600" dirty="0">
              <a:solidFill>
                <a:srgbClr val="000000"/>
              </a:solidFill>
              <a:effectLst>
                <a:outerShdw blurRad="38100" dist="38100" dir="2700000" algn="tl">
                  <a:srgbClr val="DDDDDD"/>
                </a:outerShdw>
              </a:effectLst>
              <a:latin typeface="Verdana" charset="0"/>
            </a:endParaRPr>
          </a:p>
          <a:p>
            <a:pPr>
              <a:buFont typeface="Wingdings" charset="0"/>
              <a:buNone/>
            </a:pPr>
            <a:endParaRPr lang="it-IT" sz="1600" b="0" dirty="0">
              <a:solidFill>
                <a:srgbClr val="000000"/>
              </a:solidFill>
              <a:effectLst>
                <a:outerShdw blurRad="38100" dist="38100" dir="2700000" algn="tl">
                  <a:srgbClr val="DDDDDD"/>
                </a:outerShdw>
              </a:effectLst>
              <a:latin typeface="Verdana" charset="0"/>
            </a:endParaRPr>
          </a:p>
        </p:txBody>
      </p:sp>
      <p:sp>
        <p:nvSpPr>
          <p:cNvPr id="354309" name="Text Box 5"/>
          <p:cNvSpPr txBox="1">
            <a:spLocks noChangeArrowheads="1"/>
          </p:cNvSpPr>
          <p:nvPr/>
        </p:nvSpPr>
        <p:spPr bwMode="auto">
          <a:xfrm>
            <a:off x="500187" y="3564304"/>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600" b="0" dirty="0" smtClean="0">
                <a:solidFill>
                  <a:srgbClr val="000000"/>
                </a:solidFill>
                <a:effectLst>
                  <a:outerShdw blurRad="38100" dist="38100" dir="2700000" algn="tl">
                    <a:srgbClr val="DDDDDD"/>
                  </a:outerShdw>
                </a:effectLst>
                <a:latin typeface="Verdana" charset="0"/>
              </a:rPr>
              <a:t>Si conferma un</a:t>
            </a:r>
            <a:r>
              <a:rPr lang="ja-JP" altLang="it-IT" sz="1600" b="0" dirty="0" smtClean="0">
                <a:solidFill>
                  <a:srgbClr val="000000"/>
                </a:solidFill>
                <a:effectLst>
                  <a:outerShdw blurRad="38100" dist="38100" dir="2700000" algn="tl">
                    <a:srgbClr val="DDDDDD"/>
                  </a:outerShdw>
                </a:effectLst>
                <a:latin typeface="Arial"/>
              </a:rPr>
              <a:t>’</a:t>
            </a:r>
            <a:r>
              <a:rPr lang="it-IT" sz="1600" b="0" dirty="0" smtClean="0">
                <a:solidFill>
                  <a:srgbClr val="000000"/>
                </a:solidFill>
                <a:effectLst>
                  <a:outerShdw blurRad="38100" dist="38100" dir="2700000" algn="tl">
                    <a:srgbClr val="DDDDDD"/>
                  </a:outerShdw>
                </a:effectLst>
                <a:latin typeface="Verdana" charset="0"/>
              </a:rPr>
              <a:t>area </a:t>
            </a:r>
            <a:r>
              <a:rPr lang="it-IT" sz="1600" b="0" dirty="0">
                <a:solidFill>
                  <a:srgbClr val="000000"/>
                </a:solidFill>
                <a:effectLst>
                  <a:outerShdw blurRad="38100" dist="38100" dir="2700000" algn="tl">
                    <a:srgbClr val="DDDDDD"/>
                  </a:outerShdw>
                </a:effectLst>
                <a:latin typeface="Verdana" charset="0"/>
              </a:rPr>
              <a:t>di </a:t>
            </a:r>
            <a:r>
              <a:rPr lang="it-IT" sz="1600" dirty="0" smtClean="0">
                <a:solidFill>
                  <a:srgbClr val="000000"/>
                </a:solidFill>
                <a:effectLst>
                  <a:outerShdw blurRad="38100" dist="38100" dir="2700000" algn="tl">
                    <a:srgbClr val="DDDDDD"/>
                  </a:outerShdw>
                </a:effectLst>
                <a:latin typeface="Verdana" charset="0"/>
              </a:rPr>
              <a:t>criticità </a:t>
            </a:r>
            <a:r>
              <a:rPr lang="it-IT" sz="1600" b="0" dirty="0" smtClean="0">
                <a:solidFill>
                  <a:srgbClr val="000000"/>
                </a:solidFill>
                <a:effectLst>
                  <a:outerShdw blurRad="38100" dist="38100" dir="2700000" algn="tl">
                    <a:srgbClr val="DDDDDD"/>
                  </a:outerShdw>
                </a:effectLst>
                <a:latin typeface="Verdana" charset="0"/>
              </a:rPr>
              <a:t>nei </a:t>
            </a:r>
            <a:r>
              <a:rPr lang="it-IT" sz="1600" b="0" dirty="0">
                <a:solidFill>
                  <a:srgbClr val="000000"/>
                </a:solidFill>
                <a:effectLst>
                  <a:outerShdw blurRad="38100" dist="38100" dir="2700000" algn="tl">
                    <a:srgbClr val="DDDDDD"/>
                  </a:outerShdw>
                </a:effectLst>
                <a:latin typeface="Verdana" charset="0"/>
              </a:rPr>
              <a:t>servizi di </a:t>
            </a:r>
            <a:r>
              <a:rPr lang="it-IT" sz="1600" dirty="0">
                <a:solidFill>
                  <a:srgbClr val="000000"/>
                </a:solidFill>
                <a:effectLst>
                  <a:outerShdw blurRad="38100" dist="38100" dir="2700000" algn="tl">
                    <a:srgbClr val="DDDDDD"/>
                  </a:outerShdw>
                </a:effectLst>
                <a:latin typeface="Verdana" charset="0"/>
              </a:rPr>
              <a:t>pulizia delle </a:t>
            </a:r>
            <a:r>
              <a:rPr lang="it-IT" sz="1600" dirty="0" smtClean="0">
                <a:solidFill>
                  <a:srgbClr val="000000"/>
                </a:solidFill>
                <a:effectLst>
                  <a:outerShdw blurRad="38100" dist="38100" dir="2700000" algn="tl">
                    <a:srgbClr val="DDDDDD"/>
                  </a:outerShdw>
                </a:effectLst>
                <a:latin typeface="Verdana" charset="0"/>
              </a:rPr>
              <a:t>strade e delle spiagge, che si distaccano in negativo </a:t>
            </a:r>
            <a:r>
              <a:rPr lang="it-IT" sz="1600" b="0" dirty="0" smtClean="0">
                <a:solidFill>
                  <a:srgbClr val="000000"/>
                </a:solidFill>
                <a:effectLst>
                  <a:outerShdw blurRad="38100" dist="38100" dir="2700000" algn="tl">
                    <a:srgbClr val="DDDDDD"/>
                  </a:outerShdw>
                </a:effectLst>
                <a:latin typeface="Verdana" charset="0"/>
              </a:rPr>
              <a:t>dagli altri servizi in modo crescente negli anni</a:t>
            </a:r>
            <a:endParaRPr lang="it-IT" sz="1600" b="0" dirty="0">
              <a:solidFill>
                <a:srgbClr val="000000"/>
              </a:solidFill>
              <a:effectLst>
                <a:outerShdw blurRad="38100" dist="38100" dir="2700000" algn="tl">
                  <a:srgbClr val="DDDDDD"/>
                </a:outerShdw>
              </a:effectLst>
              <a:latin typeface="Verdana" charset="0"/>
            </a:endParaRPr>
          </a:p>
        </p:txBody>
      </p:sp>
      <p:sp>
        <p:nvSpPr>
          <p:cNvPr id="354310" name="AutoShape 6"/>
          <p:cNvSpPr>
            <a:spLocks noChangeArrowheads="1"/>
          </p:cNvSpPr>
          <p:nvPr/>
        </p:nvSpPr>
        <p:spPr bwMode="auto">
          <a:xfrm>
            <a:off x="107950" y="2423790"/>
            <a:ext cx="288925" cy="431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4312" name="AutoShape 8"/>
          <p:cNvSpPr>
            <a:spLocks noChangeArrowheads="1"/>
          </p:cNvSpPr>
          <p:nvPr/>
        </p:nvSpPr>
        <p:spPr bwMode="auto">
          <a:xfrm>
            <a:off x="179512" y="3589704"/>
            <a:ext cx="288925" cy="431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4315" name="Rectangle 11"/>
          <p:cNvSpPr>
            <a:spLocks noChangeArrowheads="1"/>
          </p:cNvSpPr>
          <p:nvPr/>
        </p:nvSpPr>
        <p:spPr bwMode="auto">
          <a:xfrm>
            <a:off x="304800" y="762000"/>
            <a:ext cx="702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e non domestici di Fano</a:t>
            </a:r>
          </a:p>
        </p:txBody>
      </p:sp>
      <p:sp>
        <p:nvSpPr>
          <p:cNvPr id="354317" name="Text Box 13"/>
          <p:cNvSpPr txBox="1">
            <a:spLocks noChangeArrowheads="1"/>
          </p:cNvSpPr>
          <p:nvPr/>
        </p:nvSpPr>
        <p:spPr bwMode="auto">
          <a:xfrm>
            <a:off x="577451" y="5004464"/>
            <a:ext cx="85344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600" dirty="0">
                <a:solidFill>
                  <a:srgbClr val="000000"/>
                </a:solidFill>
                <a:effectLst>
                  <a:outerShdw blurRad="38100" dist="38100" dir="2700000" algn="tl">
                    <a:srgbClr val="DDDDDD"/>
                  </a:outerShdw>
                </a:effectLst>
                <a:latin typeface="Verdana" charset="0"/>
              </a:rPr>
              <a:t>Rispetto al </a:t>
            </a:r>
            <a:r>
              <a:rPr lang="it-IT" sz="1600" dirty="0" smtClean="0">
                <a:solidFill>
                  <a:srgbClr val="000000"/>
                </a:solidFill>
                <a:effectLst>
                  <a:outerShdw blurRad="38100" dist="38100" dir="2700000" algn="tl">
                    <a:srgbClr val="DDDDDD"/>
                  </a:outerShdw>
                </a:effectLst>
                <a:latin typeface="Verdana" charset="0"/>
              </a:rPr>
              <a:t>2012 migliora la valutazione del servizio ingombranti</a:t>
            </a:r>
            <a:r>
              <a:rPr lang="it-IT" sz="1600" dirty="0">
                <a:solidFill>
                  <a:srgbClr val="000000"/>
                </a:solidFill>
                <a:effectLst>
                  <a:outerShdw blurRad="38100" dist="38100" dir="2700000" algn="tl">
                    <a:srgbClr val="DDDDDD"/>
                  </a:outerShdw>
                </a:effectLst>
                <a:latin typeface="Verdana" charset="0"/>
              </a:rPr>
              <a:t> </a:t>
            </a:r>
            <a:r>
              <a:rPr lang="it-IT" sz="1600" b="0" dirty="0" smtClean="0">
                <a:solidFill>
                  <a:srgbClr val="000000"/>
                </a:solidFill>
                <a:effectLst>
                  <a:outerShdw blurRad="38100" dist="38100" dir="2700000" algn="tl">
                    <a:srgbClr val="DDDDDD"/>
                  </a:outerShdw>
                </a:effectLst>
                <a:latin typeface="Verdana" charset="0"/>
              </a:rPr>
              <a:t>mentre peggiora quello della RD con cassonetti per i clienti </a:t>
            </a:r>
            <a:r>
              <a:rPr lang="it-IT" sz="1600" dirty="0" smtClean="0">
                <a:solidFill>
                  <a:srgbClr val="000000"/>
                </a:solidFill>
                <a:effectLst>
                  <a:outerShdw blurRad="38100" dist="38100" dir="2700000" algn="tl">
                    <a:srgbClr val="DDDDDD"/>
                  </a:outerShdw>
                </a:effectLst>
                <a:latin typeface="Verdana" charset="0"/>
              </a:rPr>
              <a:t>domestici</a:t>
            </a:r>
            <a:r>
              <a:rPr lang="it-IT" sz="1600" b="0" dirty="0" smtClean="0">
                <a:solidFill>
                  <a:srgbClr val="000000"/>
                </a:solidFill>
                <a:effectLst>
                  <a:outerShdw blurRad="38100" dist="38100" dir="2700000" algn="tl">
                    <a:srgbClr val="DDDDDD"/>
                  </a:outerShdw>
                </a:effectLst>
                <a:latin typeface="Verdana" charset="0"/>
              </a:rPr>
              <a:t>.</a:t>
            </a:r>
            <a:endParaRPr lang="it-IT" sz="1600" b="0" dirty="0">
              <a:solidFill>
                <a:srgbClr val="000000"/>
              </a:solidFill>
              <a:effectLst>
                <a:outerShdw blurRad="38100" dist="38100" dir="2700000" algn="tl">
                  <a:srgbClr val="DDDDDD"/>
                </a:outerShdw>
              </a:effectLst>
              <a:latin typeface="Verdana" charset="0"/>
            </a:endParaRPr>
          </a:p>
        </p:txBody>
      </p:sp>
      <p:sp>
        <p:nvSpPr>
          <p:cNvPr id="12" name="AutoShape 6"/>
          <p:cNvSpPr>
            <a:spLocks noChangeArrowheads="1"/>
          </p:cNvSpPr>
          <p:nvPr/>
        </p:nvSpPr>
        <p:spPr bwMode="auto">
          <a:xfrm>
            <a:off x="178619" y="5004712"/>
            <a:ext cx="288925" cy="431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4287057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ext Box 2"/>
          <p:cNvSpPr txBox="1">
            <a:spLocks noChangeArrowheads="1"/>
          </p:cNvSpPr>
          <p:nvPr/>
        </p:nvSpPr>
        <p:spPr bwMode="auto">
          <a:xfrm>
            <a:off x="539552" y="1219200"/>
            <a:ext cx="7696200" cy="6413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chemeClr val="bg2"/>
                </a:solidFill>
                <a:effectLst>
                  <a:outerShdw blurRad="38100" dist="38100" dir="2700000" algn="tl">
                    <a:srgbClr val="DDDDDD"/>
                  </a:outerShdw>
                </a:effectLst>
                <a:latin typeface="Verdana" charset="0"/>
                <a:cs typeface="Times New Roman" charset="0"/>
              </a:rPr>
              <a:t>Quanto sono soddisfatti nel complesso dei vari servizi di </a:t>
            </a:r>
            <a:r>
              <a:rPr lang="it-IT" dirty="0" smtClean="0">
                <a:solidFill>
                  <a:schemeClr val="bg2"/>
                </a:solidFill>
                <a:effectLst>
                  <a:outerShdw blurRad="38100" dist="38100" dir="2700000" algn="tl">
                    <a:srgbClr val="DDDDDD"/>
                  </a:outerShdw>
                </a:effectLst>
                <a:latin typeface="Verdana" charset="0"/>
                <a:cs typeface="Times New Roman" charset="0"/>
              </a:rPr>
              <a:t>raccolta differenziata, con cassonetti o a domicilio? </a:t>
            </a:r>
            <a:endParaRPr lang="it-IT" sz="1400" dirty="0">
              <a:solidFill>
                <a:schemeClr val="bg2"/>
              </a:solidFill>
              <a:effectLst>
                <a:outerShdw blurRad="38100" dist="38100" dir="2700000" algn="tl">
                  <a:srgbClr val="DDDDDD"/>
                </a:outerShdw>
              </a:effectLst>
              <a:latin typeface="Verdana" charset="0"/>
              <a:cs typeface="Times New Roman" charset="0"/>
            </a:endParaRPr>
          </a:p>
        </p:txBody>
      </p:sp>
      <p:sp>
        <p:nvSpPr>
          <p:cNvPr id="380931" name="Text Box 3"/>
          <p:cNvSpPr txBox="1">
            <a:spLocks noChangeArrowheads="1"/>
          </p:cNvSpPr>
          <p:nvPr/>
        </p:nvSpPr>
        <p:spPr bwMode="auto">
          <a:xfrm>
            <a:off x="582488" y="2001028"/>
            <a:ext cx="83820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600" b="0" dirty="0">
                <a:solidFill>
                  <a:srgbClr val="000000"/>
                </a:solidFill>
                <a:effectLst>
                  <a:outerShdw blurRad="38100" dist="38100" dir="2700000" algn="tl">
                    <a:srgbClr val="DDDDDD"/>
                  </a:outerShdw>
                </a:effectLst>
                <a:latin typeface="Verdana" charset="0"/>
              </a:rPr>
              <a:t>Emerge una </a:t>
            </a:r>
            <a:r>
              <a:rPr lang="it-IT" sz="1600" dirty="0">
                <a:solidFill>
                  <a:srgbClr val="000000"/>
                </a:solidFill>
                <a:effectLst>
                  <a:outerShdw blurRad="38100" dist="38100" dir="2700000" algn="tl">
                    <a:srgbClr val="DDDDDD"/>
                  </a:outerShdw>
                </a:effectLst>
                <a:latin typeface="Verdana" charset="0"/>
              </a:rPr>
              <a:t>buona soddisfazione </a:t>
            </a:r>
            <a:r>
              <a:rPr lang="it-IT" sz="1600" b="0" dirty="0">
                <a:solidFill>
                  <a:srgbClr val="000000"/>
                </a:solidFill>
                <a:effectLst>
                  <a:outerShdw blurRad="38100" dist="38100" dir="2700000" algn="tl">
                    <a:srgbClr val="DDDDDD"/>
                  </a:outerShdw>
                </a:effectLst>
                <a:latin typeface="Verdana" charset="0"/>
              </a:rPr>
              <a:t>dei diversi servizi di raccolta </a:t>
            </a:r>
            <a:r>
              <a:rPr lang="it-IT" sz="1600" b="0" dirty="0" smtClean="0">
                <a:solidFill>
                  <a:srgbClr val="000000"/>
                </a:solidFill>
                <a:effectLst>
                  <a:outerShdw blurRad="38100" dist="38100" dir="2700000" algn="tl">
                    <a:srgbClr val="DDDDDD"/>
                  </a:outerShdw>
                </a:effectLst>
                <a:latin typeface="Verdana" charset="0"/>
              </a:rPr>
              <a:t>differenziata, con alcune criticità:</a:t>
            </a:r>
            <a:endParaRPr lang="it-IT" sz="1600" b="0" dirty="0">
              <a:solidFill>
                <a:srgbClr val="000000"/>
              </a:solidFill>
              <a:effectLst>
                <a:outerShdw blurRad="38100" dist="38100" dir="2700000" algn="tl">
                  <a:srgbClr val="DDDDDD"/>
                </a:outerShdw>
              </a:effectLst>
              <a:latin typeface="Verdana" charset="0"/>
            </a:endParaRPr>
          </a:p>
          <a:p>
            <a:pPr>
              <a:buFont typeface="Wingdings" charset="0"/>
              <a:buNone/>
            </a:pPr>
            <a:endParaRPr lang="it-IT" sz="1600" b="0" dirty="0">
              <a:solidFill>
                <a:srgbClr val="000000"/>
              </a:solidFill>
              <a:effectLst>
                <a:outerShdw blurRad="38100" dist="38100" dir="2700000" algn="tl">
                  <a:srgbClr val="DDDDDD"/>
                </a:outerShdw>
              </a:effectLst>
              <a:latin typeface="Verdana" charset="0"/>
            </a:endParaRPr>
          </a:p>
          <a:p>
            <a:r>
              <a:rPr lang="it-IT" sz="1600" b="0" dirty="0" smtClean="0">
                <a:solidFill>
                  <a:srgbClr val="000000"/>
                </a:solidFill>
                <a:effectLst>
                  <a:outerShdw blurRad="38100" dist="38100" dir="2700000" algn="tl">
                    <a:srgbClr val="DDDDDD"/>
                  </a:outerShdw>
                </a:effectLst>
                <a:latin typeface="Verdana" charset="0"/>
              </a:rPr>
              <a:t>nella </a:t>
            </a:r>
            <a:r>
              <a:rPr lang="it-IT" sz="1600" dirty="0">
                <a:solidFill>
                  <a:srgbClr val="000000"/>
                </a:solidFill>
                <a:effectLst>
                  <a:outerShdw blurRad="38100" dist="38100" dir="2700000" algn="tl">
                    <a:srgbClr val="DDDDDD"/>
                  </a:outerShdw>
                </a:effectLst>
                <a:latin typeface="Verdana" charset="0"/>
              </a:rPr>
              <a:t>raccolta </a:t>
            </a:r>
            <a:r>
              <a:rPr lang="it-IT" sz="1600" dirty="0" smtClean="0">
                <a:solidFill>
                  <a:srgbClr val="000000"/>
                </a:solidFill>
                <a:effectLst>
                  <a:outerShdw blurRad="38100" dist="38100" dir="2700000" algn="tl">
                    <a:srgbClr val="DDDDDD"/>
                  </a:outerShdw>
                </a:effectLst>
                <a:latin typeface="Verdana" charset="0"/>
              </a:rPr>
              <a:t>con cassonetti del </a:t>
            </a:r>
            <a:r>
              <a:rPr lang="it-IT" sz="1600" dirty="0">
                <a:solidFill>
                  <a:srgbClr val="000000"/>
                </a:solidFill>
                <a:effectLst>
                  <a:outerShdw blurRad="38100" dist="38100" dir="2700000" algn="tl">
                    <a:srgbClr val="DDDDDD"/>
                  </a:outerShdw>
                </a:effectLst>
                <a:latin typeface="Verdana" charset="0"/>
              </a:rPr>
              <a:t>verde</a:t>
            </a:r>
            <a:r>
              <a:rPr lang="it-IT" sz="1600" b="0" dirty="0">
                <a:solidFill>
                  <a:srgbClr val="000000"/>
                </a:solidFill>
                <a:effectLst>
                  <a:outerShdw blurRad="38100" dist="38100" dir="2700000" algn="tl">
                    <a:srgbClr val="DDDDDD"/>
                  </a:outerShdw>
                </a:effectLst>
                <a:latin typeface="Verdana" charset="0"/>
              </a:rPr>
              <a:t> </a:t>
            </a:r>
            <a:r>
              <a:rPr lang="it-IT" sz="1600" b="0" dirty="0" smtClean="0">
                <a:solidFill>
                  <a:srgbClr val="000000"/>
                </a:solidFill>
                <a:effectLst>
                  <a:outerShdw blurRad="38100" dist="38100" dir="2700000" algn="tl">
                    <a:srgbClr val="DDDDDD"/>
                  </a:outerShdw>
                </a:effectLst>
                <a:latin typeface="Verdana" charset="0"/>
              </a:rPr>
              <a:t>e degli </a:t>
            </a:r>
            <a:r>
              <a:rPr lang="it-IT" sz="1600" dirty="0" smtClean="0">
                <a:solidFill>
                  <a:srgbClr val="000000"/>
                </a:solidFill>
                <a:effectLst>
                  <a:outerShdw blurRad="38100" dist="38100" dir="2700000" algn="tl">
                    <a:srgbClr val="DDDDDD"/>
                  </a:outerShdw>
                </a:effectLst>
                <a:latin typeface="Verdana" charset="0"/>
              </a:rPr>
              <a:t>imballaggi metallici </a:t>
            </a:r>
            <a:r>
              <a:rPr lang="it-IT" sz="1600" b="0" dirty="0" smtClean="0">
                <a:solidFill>
                  <a:srgbClr val="000000"/>
                </a:solidFill>
                <a:effectLst>
                  <a:outerShdw blurRad="38100" dist="38100" dir="2700000" algn="tl">
                    <a:srgbClr val="DDDDDD"/>
                  </a:outerShdw>
                </a:effectLst>
                <a:latin typeface="Verdana" charset="0"/>
              </a:rPr>
              <a:t>l’unica </a:t>
            </a:r>
            <a:r>
              <a:rPr lang="it-IT" sz="1600" dirty="0" smtClean="0">
                <a:solidFill>
                  <a:srgbClr val="000000"/>
                </a:solidFill>
                <a:effectLst>
                  <a:outerShdw blurRad="38100" dist="38100" dir="2700000" algn="tl">
                    <a:srgbClr val="DDDDDD"/>
                  </a:outerShdw>
                </a:effectLst>
                <a:latin typeface="Verdana" charset="0"/>
              </a:rPr>
              <a:t>criticità segnalata dai clienti domestici è il </a:t>
            </a:r>
            <a:r>
              <a:rPr lang="it-IT" sz="1600" dirty="0">
                <a:solidFill>
                  <a:srgbClr val="000000"/>
                </a:solidFill>
                <a:effectLst>
                  <a:outerShdw blurRad="38100" dist="38100" dir="2700000" algn="tl">
                    <a:srgbClr val="DDDDDD"/>
                  </a:outerShdw>
                </a:effectLst>
                <a:latin typeface="Verdana" charset="0"/>
              </a:rPr>
              <a:t>numero </a:t>
            </a:r>
            <a:r>
              <a:rPr lang="it-IT" sz="1600" dirty="0" smtClean="0">
                <a:solidFill>
                  <a:srgbClr val="000000"/>
                </a:solidFill>
                <a:effectLst>
                  <a:outerShdw blurRad="38100" dist="38100" dir="2700000" algn="tl">
                    <a:srgbClr val="DDDDDD"/>
                  </a:outerShdw>
                </a:effectLst>
                <a:latin typeface="Verdana" charset="0"/>
              </a:rPr>
              <a:t>di cassonetti</a:t>
            </a:r>
          </a:p>
          <a:p>
            <a:pPr>
              <a:buFontTx/>
              <a:buChar char="-"/>
            </a:pPr>
            <a:endParaRPr lang="it-IT" sz="1600" b="0" dirty="0">
              <a:solidFill>
                <a:srgbClr val="000000"/>
              </a:solidFill>
              <a:effectLst>
                <a:outerShdw blurRad="38100" dist="38100" dir="2700000" algn="tl">
                  <a:srgbClr val="DDDDDD"/>
                </a:outerShdw>
              </a:effectLst>
              <a:latin typeface="Verdana" charset="0"/>
            </a:endParaRPr>
          </a:p>
          <a:p>
            <a:r>
              <a:rPr lang="it-IT" sz="1600" b="0" dirty="0" smtClean="0">
                <a:solidFill>
                  <a:srgbClr val="000000"/>
                </a:solidFill>
                <a:effectLst>
                  <a:outerShdw blurRad="38100" dist="38100" dir="2700000" algn="tl">
                    <a:srgbClr val="DDDDDD"/>
                  </a:outerShdw>
                </a:effectLst>
                <a:latin typeface="Verdana" charset="0"/>
              </a:rPr>
              <a:t>la raccolta domiciliare dell’organico è molto apprezzata dai clienti domestici, mentre nel </a:t>
            </a:r>
            <a:r>
              <a:rPr lang="it-IT" sz="1600" dirty="0" smtClean="0">
                <a:solidFill>
                  <a:srgbClr val="000000"/>
                </a:solidFill>
                <a:effectLst>
                  <a:outerShdw blurRad="38100" dist="38100" dir="2700000" algn="tl">
                    <a:srgbClr val="DDDDDD"/>
                  </a:outerShdw>
                </a:effectLst>
                <a:latin typeface="Verdana" charset="0"/>
              </a:rPr>
              <a:t>secco</a:t>
            </a:r>
            <a:r>
              <a:rPr lang="it-IT" sz="1600" b="0" dirty="0" smtClean="0">
                <a:solidFill>
                  <a:srgbClr val="000000"/>
                </a:solidFill>
                <a:effectLst>
                  <a:outerShdw blurRad="38100" dist="38100" dir="2700000" algn="tl">
                    <a:srgbClr val="DDDDDD"/>
                  </a:outerShdw>
                </a:effectLst>
                <a:latin typeface="Verdana" charset="0"/>
              </a:rPr>
              <a:t> ritengono ancora critiche </a:t>
            </a:r>
            <a:r>
              <a:rPr lang="it-IT" sz="1600" dirty="0" smtClean="0">
                <a:solidFill>
                  <a:srgbClr val="000000"/>
                </a:solidFill>
                <a:effectLst>
                  <a:outerShdw blurRad="38100" dist="38100" dir="2700000" algn="tl">
                    <a:srgbClr val="DDDDDD"/>
                  </a:outerShdw>
                </a:effectLst>
                <a:latin typeface="Verdana" charset="0"/>
              </a:rPr>
              <a:t>la dimensioni dei contenitore, che andrebbero ampliate, e la frequenza che però è valutata in modo migliore rispetto al 2012</a:t>
            </a:r>
          </a:p>
          <a:p>
            <a:endParaRPr lang="it-IT" sz="1600" dirty="0">
              <a:solidFill>
                <a:srgbClr val="000000"/>
              </a:solidFill>
              <a:effectLst>
                <a:outerShdw blurRad="38100" dist="38100" dir="2700000" algn="tl">
                  <a:srgbClr val="DDDDDD"/>
                </a:outerShdw>
              </a:effectLst>
              <a:latin typeface="Verdana" charset="0"/>
            </a:endParaRPr>
          </a:p>
          <a:p>
            <a:r>
              <a:rPr lang="it-IT" sz="1600" dirty="0" smtClean="0">
                <a:solidFill>
                  <a:srgbClr val="000000"/>
                </a:solidFill>
                <a:effectLst>
                  <a:outerShdw blurRad="38100" dist="38100" dir="2700000" algn="tl">
                    <a:srgbClr val="DDDDDD"/>
                  </a:outerShdw>
                </a:effectLst>
                <a:latin typeface="Verdana" charset="0"/>
              </a:rPr>
              <a:t>il compostaggio domestico è apprezzato da chi lo usa </a:t>
            </a:r>
            <a:r>
              <a:rPr lang="it-IT" sz="1600" b="0" dirty="0" smtClean="0">
                <a:solidFill>
                  <a:srgbClr val="000000"/>
                </a:solidFill>
                <a:effectLst>
                  <a:outerShdw blurRad="38100" dist="38100" dir="2700000" algn="tl">
                    <a:srgbClr val="DDDDDD"/>
                  </a:outerShdw>
                </a:effectLst>
                <a:latin typeface="Verdana" charset="0"/>
              </a:rPr>
              <a:t>ma si giudicano </a:t>
            </a:r>
            <a:r>
              <a:rPr lang="it-IT" sz="1600" dirty="0" smtClean="0">
                <a:solidFill>
                  <a:srgbClr val="000000"/>
                </a:solidFill>
                <a:effectLst>
                  <a:outerShdw blurRad="38100" dist="38100" dir="2700000" algn="tl">
                    <a:srgbClr val="DDDDDD"/>
                  </a:outerShdw>
                </a:effectLst>
                <a:latin typeface="Verdana" charset="0"/>
              </a:rPr>
              <a:t>insufficienti gli incentivi economici, </a:t>
            </a:r>
            <a:r>
              <a:rPr lang="it-IT" sz="1600" b="0" dirty="0" smtClean="0">
                <a:solidFill>
                  <a:srgbClr val="000000"/>
                </a:solidFill>
                <a:effectLst>
                  <a:outerShdw blurRad="38100" dist="38100" dir="2700000" algn="tl">
                    <a:srgbClr val="DDDDDD"/>
                  </a:outerShdw>
                </a:effectLst>
                <a:latin typeface="Verdana" charset="0"/>
              </a:rPr>
              <a:t>con un peggioramento rispetto al 2012</a:t>
            </a:r>
          </a:p>
          <a:p>
            <a:pPr>
              <a:buFontTx/>
              <a:buChar char="-"/>
            </a:pPr>
            <a:endParaRPr lang="it-IT" sz="1600" b="0" dirty="0">
              <a:solidFill>
                <a:srgbClr val="000000"/>
              </a:solidFill>
              <a:effectLst>
                <a:outerShdw blurRad="38100" dist="38100" dir="2700000" algn="tl">
                  <a:srgbClr val="DDDDDD"/>
                </a:outerShdw>
              </a:effectLst>
              <a:latin typeface="Verdana" charset="0"/>
            </a:endParaRPr>
          </a:p>
          <a:p>
            <a:r>
              <a:rPr lang="it-IT" sz="1600" b="0" dirty="0" smtClean="0">
                <a:solidFill>
                  <a:srgbClr val="000000"/>
                </a:solidFill>
                <a:effectLst>
                  <a:outerShdw blurRad="38100" dist="38100" dir="2700000" algn="tl">
                    <a:srgbClr val="DDDDDD"/>
                  </a:outerShdw>
                </a:effectLst>
                <a:latin typeface="Verdana" charset="0"/>
              </a:rPr>
              <a:t>i clienti </a:t>
            </a:r>
            <a:r>
              <a:rPr lang="it-IT" sz="1600" dirty="0" smtClean="0">
                <a:solidFill>
                  <a:srgbClr val="000000"/>
                </a:solidFill>
                <a:effectLst>
                  <a:outerShdw blurRad="38100" dist="38100" dir="2700000" algn="tl">
                    <a:srgbClr val="DDDDDD"/>
                  </a:outerShdw>
                </a:effectLst>
                <a:latin typeface="Verdana" charset="0"/>
              </a:rPr>
              <a:t>non domestici </a:t>
            </a:r>
            <a:r>
              <a:rPr lang="it-IT" sz="1600" b="0" dirty="0" smtClean="0">
                <a:solidFill>
                  <a:srgbClr val="000000"/>
                </a:solidFill>
                <a:effectLst>
                  <a:outerShdw blurRad="38100" dist="38100" dir="2700000" algn="tl">
                    <a:srgbClr val="DDDDDD"/>
                  </a:outerShdw>
                </a:effectLst>
                <a:latin typeface="Verdana" charset="0"/>
              </a:rPr>
              <a:t>sono soddisfatti della raccolta domiciliare della carta, parzialmente soddisfatti dell’organico e valutano </a:t>
            </a:r>
            <a:r>
              <a:rPr lang="it-IT" sz="1600" dirty="0" smtClean="0">
                <a:solidFill>
                  <a:srgbClr val="000000"/>
                </a:solidFill>
                <a:effectLst>
                  <a:outerShdw blurRad="38100" dist="38100" dir="2700000" algn="tl">
                    <a:srgbClr val="DDDDDD"/>
                  </a:outerShdw>
                </a:effectLst>
                <a:latin typeface="Verdana" charset="0"/>
              </a:rPr>
              <a:t>negativamente</a:t>
            </a:r>
            <a:r>
              <a:rPr lang="it-IT" sz="1600" b="0" dirty="0" smtClean="0">
                <a:solidFill>
                  <a:srgbClr val="000000"/>
                </a:solidFill>
                <a:effectLst>
                  <a:outerShdw blurRad="38100" dist="38100" dir="2700000" algn="tl">
                    <a:srgbClr val="DDDDDD"/>
                  </a:outerShdw>
                </a:effectLst>
                <a:latin typeface="Verdana" charset="0"/>
              </a:rPr>
              <a:t> quella del </a:t>
            </a:r>
            <a:r>
              <a:rPr lang="it-IT" sz="1600" dirty="0" smtClean="0">
                <a:solidFill>
                  <a:srgbClr val="000000"/>
                </a:solidFill>
                <a:effectLst>
                  <a:outerShdw blurRad="38100" dist="38100" dir="2700000" algn="tl">
                    <a:srgbClr val="DDDDDD"/>
                  </a:outerShdw>
                </a:effectLst>
                <a:latin typeface="Verdana" charset="0"/>
              </a:rPr>
              <a:t>vetro, in tutti gli aspetti</a:t>
            </a:r>
          </a:p>
        </p:txBody>
      </p:sp>
      <p:sp>
        <p:nvSpPr>
          <p:cNvPr id="380933" name="AutoShape 5"/>
          <p:cNvSpPr>
            <a:spLocks noChangeArrowheads="1"/>
          </p:cNvSpPr>
          <p:nvPr/>
        </p:nvSpPr>
        <p:spPr bwMode="auto">
          <a:xfrm>
            <a:off x="234752" y="2636912"/>
            <a:ext cx="288925" cy="431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80936" name="Rectangle 8"/>
          <p:cNvSpPr>
            <a:spLocks noChangeArrowheads="1"/>
          </p:cNvSpPr>
          <p:nvPr/>
        </p:nvSpPr>
        <p:spPr bwMode="auto">
          <a:xfrm>
            <a:off x="304800" y="762000"/>
            <a:ext cx="702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e non domestici di Fano</a:t>
            </a:r>
          </a:p>
        </p:txBody>
      </p:sp>
      <p:sp>
        <p:nvSpPr>
          <p:cNvPr id="380938" name="AutoShape 10"/>
          <p:cNvSpPr>
            <a:spLocks noChangeArrowheads="1"/>
          </p:cNvSpPr>
          <p:nvPr/>
        </p:nvSpPr>
        <p:spPr bwMode="auto">
          <a:xfrm>
            <a:off x="250627" y="3398912"/>
            <a:ext cx="288925" cy="431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80940" name="AutoShape 12"/>
          <p:cNvSpPr>
            <a:spLocks noChangeArrowheads="1"/>
          </p:cNvSpPr>
          <p:nvPr/>
        </p:nvSpPr>
        <p:spPr bwMode="auto">
          <a:xfrm>
            <a:off x="234752" y="4581376"/>
            <a:ext cx="288925" cy="431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9" name="AutoShape 6"/>
          <p:cNvSpPr>
            <a:spLocks noChangeArrowheads="1"/>
          </p:cNvSpPr>
          <p:nvPr/>
        </p:nvSpPr>
        <p:spPr bwMode="auto">
          <a:xfrm>
            <a:off x="250627" y="5373216"/>
            <a:ext cx="288925" cy="431800"/>
          </a:xfrm>
          <a:prstGeom prst="lightningBol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2368566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2775620" y="3123545"/>
            <a:ext cx="63683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
            <a:endParaRPr lang="it-IT" sz="1400" b="0" dirty="0" smtClean="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Informazioni/comunicazioni in bolletta: 6,5 (78,4% soddisfatti)</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Correttezza conteggio:    6,39 (79,9% soddisfatti)</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Chiarezza bolletta:          6,18 (73% soddisfatti)</a:t>
            </a:r>
          </a:p>
          <a:p>
            <a:pPr fontAlgn="b"/>
            <a:endParaRPr lang="it-IT" sz="1400" b="0" dirty="0" smtClean="0">
              <a:solidFill>
                <a:schemeClr val="bg2"/>
              </a:solidFill>
              <a:effectLst>
                <a:outerShdw blurRad="38100" dist="38100" dir="2700000" algn="tl">
                  <a:srgbClr val="DDDDDD"/>
                </a:outerShdw>
              </a:effectLst>
              <a:latin typeface="Verdana" charset="0"/>
            </a:endParaRPr>
          </a:p>
        </p:txBody>
      </p:sp>
      <p:sp>
        <p:nvSpPr>
          <p:cNvPr id="365572" name="Text Box 4"/>
          <p:cNvSpPr txBox="1">
            <a:spLocks noChangeArrowheads="1"/>
          </p:cNvSpPr>
          <p:nvPr/>
        </p:nvSpPr>
        <p:spPr bwMode="auto">
          <a:xfrm>
            <a:off x="107950" y="1295400"/>
            <a:ext cx="888365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it-IT" dirty="0">
                <a:solidFill>
                  <a:schemeClr val="bg2"/>
                </a:solidFill>
                <a:effectLst>
                  <a:outerShdw blurRad="38100" dist="38100" dir="2700000" algn="tl">
                    <a:srgbClr val="C0C0C0"/>
                  </a:outerShdw>
                </a:effectLst>
                <a:latin typeface="Verdana" pitchFamily="-64" charset="0"/>
                <a:ea typeface="+mn-ea"/>
                <a:cs typeface="Times New Roman" pitchFamily="-64" charset="0"/>
              </a:rPr>
              <a:t>Quanto sono soddisfatti dei vari elementi relativi alla bollettazione del servizio igiene urbana utenze domestiche? </a:t>
            </a:r>
            <a:endParaRPr lang="it-IT" sz="1400" dirty="0">
              <a:solidFill>
                <a:schemeClr val="bg2"/>
              </a:solidFill>
              <a:effectLst>
                <a:outerShdw blurRad="38100" dist="38100" dir="2700000" algn="tl">
                  <a:srgbClr val="C0C0C0"/>
                </a:outerShdw>
              </a:effectLst>
              <a:latin typeface="Verdana" pitchFamily="-64" charset="0"/>
              <a:ea typeface="+mn-ea"/>
              <a:cs typeface="Times New Roman" pitchFamily="-64" charset="0"/>
            </a:endParaRPr>
          </a:p>
        </p:txBody>
      </p:sp>
      <p:sp>
        <p:nvSpPr>
          <p:cNvPr id="365573" name="Text Box 5"/>
          <p:cNvSpPr txBox="1">
            <a:spLocks noChangeArrowheads="1"/>
          </p:cNvSpPr>
          <p:nvPr/>
        </p:nvSpPr>
        <p:spPr bwMode="auto">
          <a:xfrm>
            <a:off x="1279525" y="2491229"/>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7 +</a:t>
            </a:r>
          </a:p>
        </p:txBody>
      </p:sp>
      <p:sp>
        <p:nvSpPr>
          <p:cNvPr id="365577" name="Text Box 9"/>
          <p:cNvSpPr txBox="1">
            <a:spLocks noChangeArrowheads="1"/>
          </p:cNvSpPr>
          <p:nvPr/>
        </p:nvSpPr>
        <p:spPr bwMode="auto">
          <a:xfrm>
            <a:off x="1115616" y="4653136"/>
            <a:ext cx="7456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Font typeface="Wingdings" charset="0"/>
              <a:buNone/>
            </a:pPr>
            <a:r>
              <a:rPr lang="en-US" dirty="0">
                <a:solidFill>
                  <a:schemeClr val="accent1"/>
                </a:solidFill>
                <a:effectLst>
                  <a:outerShdw blurRad="38100" dist="38100" dir="2700000" algn="tl">
                    <a:srgbClr val="DDDDDD"/>
                  </a:outerShdw>
                </a:effectLst>
                <a:latin typeface="Verdana" charset="0"/>
              </a:rPr>
              <a:t>I </a:t>
            </a:r>
            <a:r>
              <a:rPr lang="en-US" dirty="0" err="1">
                <a:solidFill>
                  <a:schemeClr val="accent1"/>
                </a:solidFill>
                <a:effectLst>
                  <a:outerShdw blurRad="38100" dist="38100" dir="2700000" algn="tl">
                    <a:srgbClr val="DDDDDD"/>
                  </a:outerShdw>
                </a:effectLst>
                <a:latin typeface="Verdana" charset="0"/>
              </a:rPr>
              <a:t>clienti</a:t>
            </a:r>
            <a:r>
              <a:rPr lang="en-US" dirty="0">
                <a:solidFill>
                  <a:schemeClr val="accent1"/>
                </a:solidFill>
                <a:effectLst>
                  <a:outerShdw blurRad="38100" dist="38100" dir="2700000" algn="tl">
                    <a:srgbClr val="DDDDDD"/>
                  </a:outerShdw>
                </a:effectLst>
                <a:latin typeface="Verdana" charset="0"/>
              </a:rPr>
              <a:t> </a:t>
            </a:r>
            <a:r>
              <a:rPr lang="en-US" dirty="0" err="1">
                <a:solidFill>
                  <a:schemeClr val="accent1"/>
                </a:solidFill>
                <a:effectLst>
                  <a:outerShdw blurRad="38100" dist="38100" dir="2700000" algn="tl">
                    <a:srgbClr val="DDDDDD"/>
                  </a:outerShdw>
                </a:effectLst>
                <a:latin typeface="Verdana" charset="0"/>
              </a:rPr>
              <a:t>sono</a:t>
            </a:r>
            <a:r>
              <a:rPr lang="en-US" dirty="0">
                <a:solidFill>
                  <a:schemeClr val="accent1"/>
                </a:solidFill>
                <a:effectLst>
                  <a:outerShdw blurRad="38100" dist="38100" dir="2700000" algn="tl">
                    <a:srgbClr val="DDDDDD"/>
                  </a:outerShdw>
                </a:effectLst>
                <a:latin typeface="Verdana" charset="0"/>
              </a:rPr>
              <a:t> </a:t>
            </a:r>
            <a:r>
              <a:rPr lang="en-US" dirty="0" err="1">
                <a:solidFill>
                  <a:schemeClr val="accent1"/>
                </a:solidFill>
                <a:effectLst>
                  <a:outerShdw blurRad="38100" dist="38100" dir="2700000" algn="tl">
                    <a:srgbClr val="DDDDDD"/>
                  </a:outerShdw>
                </a:effectLst>
                <a:latin typeface="Verdana" charset="0"/>
              </a:rPr>
              <a:t>generalmente</a:t>
            </a:r>
            <a:r>
              <a:rPr lang="en-US" dirty="0">
                <a:solidFill>
                  <a:schemeClr val="accent1"/>
                </a:solidFill>
                <a:effectLst>
                  <a:outerShdw blurRad="38100" dist="38100" dir="2700000" algn="tl">
                    <a:srgbClr val="DDDDDD"/>
                  </a:outerShdw>
                </a:effectLst>
                <a:latin typeface="Verdana" charset="0"/>
              </a:rPr>
              <a:t> </a:t>
            </a:r>
            <a:r>
              <a:rPr lang="en-US" dirty="0" err="1">
                <a:solidFill>
                  <a:schemeClr val="accent1"/>
                </a:solidFill>
                <a:effectLst>
                  <a:outerShdw blurRad="38100" dist="38100" dir="2700000" algn="tl">
                    <a:srgbClr val="DDDDDD"/>
                  </a:outerShdw>
                </a:effectLst>
                <a:latin typeface="Verdana" charset="0"/>
              </a:rPr>
              <a:t>soddisfatti</a:t>
            </a:r>
            <a:r>
              <a:rPr lang="en-US" dirty="0">
                <a:solidFill>
                  <a:schemeClr val="accent1"/>
                </a:solidFill>
                <a:effectLst>
                  <a:outerShdw blurRad="38100" dist="38100" dir="2700000" algn="tl">
                    <a:srgbClr val="DDDDDD"/>
                  </a:outerShdw>
                </a:effectLst>
                <a:latin typeface="Verdana" charset="0"/>
              </a:rPr>
              <a:t> e non </a:t>
            </a:r>
            <a:r>
              <a:rPr lang="en-US" dirty="0" err="1">
                <a:solidFill>
                  <a:schemeClr val="accent1"/>
                </a:solidFill>
                <a:effectLst>
                  <a:outerShdw blurRad="38100" dist="38100" dir="2700000" algn="tl">
                    <a:srgbClr val="DDDDDD"/>
                  </a:outerShdw>
                </a:effectLst>
                <a:latin typeface="Verdana" charset="0"/>
              </a:rPr>
              <a:t>si</a:t>
            </a:r>
            <a:r>
              <a:rPr lang="en-US" dirty="0">
                <a:solidFill>
                  <a:schemeClr val="accent1"/>
                </a:solidFill>
                <a:effectLst>
                  <a:outerShdw blurRad="38100" dist="38100" dir="2700000" algn="tl">
                    <a:srgbClr val="DDDDDD"/>
                  </a:outerShdw>
                </a:effectLst>
                <a:latin typeface="Verdana" charset="0"/>
              </a:rPr>
              <a:t> </a:t>
            </a:r>
            <a:r>
              <a:rPr lang="en-US" dirty="0" err="1">
                <a:solidFill>
                  <a:schemeClr val="accent1"/>
                </a:solidFill>
                <a:effectLst>
                  <a:outerShdw blurRad="38100" dist="38100" dir="2700000" algn="tl">
                    <a:srgbClr val="DDDDDD"/>
                  </a:outerShdw>
                </a:effectLst>
                <a:latin typeface="Verdana" charset="0"/>
              </a:rPr>
              <a:t>evidenziano</a:t>
            </a:r>
            <a:r>
              <a:rPr lang="en-US" dirty="0">
                <a:solidFill>
                  <a:schemeClr val="accent1"/>
                </a:solidFill>
                <a:effectLst>
                  <a:outerShdw blurRad="38100" dist="38100" dir="2700000" algn="tl">
                    <a:srgbClr val="DDDDDD"/>
                  </a:outerShdw>
                </a:effectLst>
                <a:latin typeface="Verdana" charset="0"/>
              </a:rPr>
              <a:t> </a:t>
            </a:r>
            <a:r>
              <a:rPr lang="en-US" dirty="0" err="1">
                <a:solidFill>
                  <a:schemeClr val="accent1"/>
                </a:solidFill>
                <a:effectLst>
                  <a:outerShdw blurRad="38100" dist="38100" dir="2700000" algn="tl">
                    <a:srgbClr val="DDDDDD"/>
                  </a:outerShdw>
                </a:effectLst>
                <a:latin typeface="Verdana" charset="0"/>
              </a:rPr>
              <a:t>particolari</a:t>
            </a:r>
            <a:r>
              <a:rPr lang="en-US" dirty="0">
                <a:solidFill>
                  <a:schemeClr val="accent1"/>
                </a:solidFill>
                <a:effectLst>
                  <a:outerShdw blurRad="38100" dist="38100" dir="2700000" algn="tl">
                    <a:srgbClr val="DDDDDD"/>
                  </a:outerShdw>
                </a:effectLst>
                <a:latin typeface="Verdana" charset="0"/>
              </a:rPr>
              <a:t> </a:t>
            </a:r>
            <a:r>
              <a:rPr lang="en-US" dirty="0" err="1">
                <a:solidFill>
                  <a:schemeClr val="accent1"/>
                </a:solidFill>
                <a:effectLst>
                  <a:outerShdw blurRad="38100" dist="38100" dir="2700000" algn="tl">
                    <a:srgbClr val="DDDDDD"/>
                  </a:outerShdw>
                </a:effectLst>
                <a:latin typeface="Verdana" charset="0"/>
              </a:rPr>
              <a:t>criticità</a:t>
            </a:r>
            <a:endParaRPr lang="it-IT" dirty="0">
              <a:solidFill>
                <a:schemeClr val="accent1"/>
              </a:solidFill>
              <a:effectLst>
                <a:outerShdw blurRad="38100" dist="38100" dir="2700000" algn="tl">
                  <a:srgbClr val="DDDDDD"/>
                </a:outerShdw>
              </a:effectLst>
              <a:latin typeface="Verdana" charset="0"/>
            </a:endParaRPr>
          </a:p>
        </p:txBody>
      </p:sp>
      <p:sp>
        <p:nvSpPr>
          <p:cNvPr id="394250" name="AutoShape 11"/>
          <p:cNvSpPr>
            <a:spLocks noChangeArrowheads="1"/>
          </p:cNvSpPr>
          <p:nvPr/>
        </p:nvSpPr>
        <p:spPr bwMode="auto">
          <a:xfrm>
            <a:off x="2051720" y="2501845"/>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4251" name="AutoShape 12"/>
          <p:cNvSpPr>
            <a:spLocks noChangeArrowheads="1"/>
          </p:cNvSpPr>
          <p:nvPr/>
        </p:nvSpPr>
        <p:spPr bwMode="auto">
          <a:xfrm>
            <a:off x="2051720" y="3340541"/>
            <a:ext cx="67065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4252" name="AutoShape 15"/>
          <p:cNvSpPr>
            <a:spLocks noChangeArrowheads="1"/>
          </p:cNvSpPr>
          <p:nvPr/>
        </p:nvSpPr>
        <p:spPr bwMode="auto">
          <a:xfrm rot="1086825">
            <a:off x="7705666" y="4102762"/>
            <a:ext cx="360363" cy="1223962"/>
          </a:xfrm>
          <a:prstGeom prst="curvedLeftArrow">
            <a:avLst>
              <a:gd name="adj1" fmla="val 67929"/>
              <a:gd name="adj2" fmla="val 13585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5584" name="Text Box 16"/>
          <p:cNvSpPr txBox="1">
            <a:spLocks noChangeArrowheads="1"/>
          </p:cNvSpPr>
          <p:nvPr/>
        </p:nvSpPr>
        <p:spPr bwMode="auto">
          <a:xfrm>
            <a:off x="1260475" y="3346891"/>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6/7</a:t>
            </a:r>
          </a:p>
        </p:txBody>
      </p:sp>
      <p:grpSp>
        <p:nvGrpSpPr>
          <p:cNvPr id="394254" name="Group 17"/>
          <p:cNvGrpSpPr>
            <a:grpSpLocks noChangeAspect="1"/>
          </p:cNvGrpSpPr>
          <p:nvPr/>
        </p:nvGrpSpPr>
        <p:grpSpPr bwMode="auto">
          <a:xfrm>
            <a:off x="561975" y="2476941"/>
            <a:ext cx="479425" cy="469900"/>
            <a:chOff x="1114" y="1888"/>
            <a:chExt cx="315" cy="309"/>
          </a:xfrm>
        </p:grpSpPr>
        <p:sp>
          <p:nvSpPr>
            <p:cNvPr id="394255" name="Oval 18"/>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4256" name="Oval 19"/>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4257" name="AutoShape 20"/>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4258" name="Line 21"/>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grpSp>
        <p:nvGrpSpPr>
          <p:cNvPr id="394259" name="Group 22"/>
          <p:cNvGrpSpPr>
            <a:grpSpLocks noChangeAspect="1"/>
          </p:cNvGrpSpPr>
          <p:nvPr/>
        </p:nvGrpSpPr>
        <p:grpSpPr bwMode="auto">
          <a:xfrm>
            <a:off x="603250" y="3418329"/>
            <a:ext cx="381000" cy="374650"/>
            <a:chOff x="1114" y="1888"/>
            <a:chExt cx="315" cy="309"/>
          </a:xfrm>
        </p:grpSpPr>
        <p:sp>
          <p:nvSpPr>
            <p:cNvPr id="394260" name="Oval 2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4261" name="Oval 2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4262" name="AutoShape 2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4263" name="Line 26"/>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94269" name="Rectangle 32"/>
          <p:cNvSpPr>
            <a:spLocks noChangeArrowheads="1"/>
          </p:cNvSpPr>
          <p:nvPr/>
        </p:nvSpPr>
        <p:spPr bwMode="auto">
          <a:xfrm>
            <a:off x="304800" y="762000"/>
            <a:ext cx="6259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Bolletta IGIENE AMBIENTALE - Indagine clienti domestici di Fano</a:t>
            </a:r>
          </a:p>
        </p:txBody>
      </p:sp>
      <p:sp>
        <p:nvSpPr>
          <p:cNvPr id="3" name="Rettangolo 2"/>
          <p:cNvSpPr/>
          <p:nvPr/>
        </p:nvSpPr>
        <p:spPr>
          <a:xfrm>
            <a:off x="2771800" y="2531219"/>
            <a:ext cx="5795714" cy="738664"/>
          </a:xfrm>
          <a:prstGeom prst="rect">
            <a:avLst/>
          </a:prstGeom>
        </p:spPr>
        <p:txBody>
          <a:bodyPr wrap="square">
            <a:spAutoFit/>
          </a:bodyPr>
          <a:lstStyle/>
          <a:p>
            <a:pPr marL="285750" indent="-285750">
              <a:buFont typeface="Wingdings" charset="0"/>
              <a:buChar char="q"/>
            </a:pPr>
            <a:r>
              <a:rPr lang="it-IT" sz="1400" b="0" dirty="0">
                <a:solidFill>
                  <a:schemeClr val="bg2"/>
                </a:solidFill>
                <a:effectLst>
                  <a:outerShdw blurRad="38100" dist="38100" dir="2700000" algn="tl">
                    <a:srgbClr val="DDDDDD"/>
                  </a:outerShdw>
                </a:effectLst>
                <a:latin typeface="Verdana" charset="0"/>
              </a:rPr>
              <a:t>Modalità pagamento: </a:t>
            </a:r>
            <a:r>
              <a:rPr lang="it-IT" sz="1400" b="0" dirty="0" smtClean="0">
                <a:solidFill>
                  <a:schemeClr val="bg2"/>
                </a:solidFill>
                <a:effectLst>
                  <a:outerShdw blurRad="38100" dist="38100" dir="2700000" algn="tl">
                    <a:srgbClr val="DDDDDD"/>
                  </a:outerShdw>
                </a:effectLst>
                <a:latin typeface="Verdana" charset="0"/>
              </a:rPr>
              <a:t>            6,99 (86% </a:t>
            </a:r>
            <a:r>
              <a:rPr lang="it-IT" sz="1400" b="0" dirty="0">
                <a:solidFill>
                  <a:schemeClr val="bg2"/>
                </a:solidFill>
                <a:effectLst>
                  <a:outerShdw blurRad="38100" dist="38100" dir="2700000" algn="tl">
                    <a:srgbClr val="DDDDDD"/>
                  </a:outerShdw>
                </a:effectLst>
                <a:latin typeface="Verdana" charset="0"/>
              </a:rPr>
              <a:t>soddisfatti</a:t>
            </a:r>
            <a:r>
              <a:rPr lang="it-IT" sz="1400" b="0" dirty="0" smtClean="0">
                <a:solidFill>
                  <a:schemeClr val="bg2"/>
                </a:solidFill>
                <a:effectLst>
                  <a:outerShdw blurRad="38100" dist="38100" dir="2700000" algn="tl">
                    <a:srgbClr val="DDDDDD"/>
                  </a:outerShdw>
                </a:effectLst>
                <a:latin typeface="Verdana" charset="0"/>
              </a:rPr>
              <a:t>)</a:t>
            </a:r>
            <a:endParaRPr lang="it-IT" sz="1400" b="0" dirty="0">
              <a:solidFill>
                <a:schemeClr val="bg2"/>
              </a:solidFill>
              <a:effectLst>
                <a:outerShdw blurRad="38100" dist="38100" dir="2700000" algn="tl">
                  <a:srgbClr val="DDDDDD"/>
                </a:outerShdw>
              </a:effectLst>
              <a:latin typeface="Verdana" charset="0"/>
            </a:endParaRPr>
          </a:p>
          <a:p>
            <a:pPr marL="285750" indent="-285750">
              <a:buFont typeface="Wingdings" charset="0"/>
              <a:buChar char="q"/>
            </a:pPr>
            <a:endParaRPr lang="it-IT" sz="1400" b="0" dirty="0">
              <a:solidFill>
                <a:schemeClr val="bg2"/>
              </a:solidFill>
              <a:effectLst>
                <a:outerShdw blurRad="38100" dist="38100" dir="2700000" algn="tl">
                  <a:srgbClr val="DDDDDD"/>
                </a:outerShdw>
              </a:effectLst>
              <a:latin typeface="Verdana" charset="0"/>
            </a:endParaRPr>
          </a:p>
          <a:p>
            <a:pPr marL="285750" indent="-285750">
              <a:buFont typeface="Wingdings" charset="0"/>
              <a:buChar char="q"/>
            </a:pPr>
            <a:r>
              <a:rPr lang="it-IT" sz="1400" b="0" dirty="0">
                <a:solidFill>
                  <a:schemeClr val="bg2"/>
                </a:solidFill>
                <a:effectLst>
                  <a:outerShdw blurRad="38100" dist="38100" dir="2700000" algn="tl">
                    <a:srgbClr val="DDDDDD"/>
                  </a:outerShdw>
                </a:effectLst>
                <a:latin typeface="Verdana" charset="0"/>
              </a:rPr>
              <a:t>Intervallo recapito/scadenza: </a:t>
            </a:r>
            <a:r>
              <a:rPr lang="it-IT" sz="1400" b="0" dirty="0" smtClean="0">
                <a:solidFill>
                  <a:schemeClr val="bg2"/>
                </a:solidFill>
                <a:effectLst>
                  <a:outerShdw blurRad="38100" dist="38100" dir="2700000" algn="tl">
                    <a:srgbClr val="DDDDDD"/>
                  </a:outerShdw>
                </a:effectLst>
                <a:latin typeface="Verdana" charset="0"/>
              </a:rPr>
              <a:t>6,79 (82,4% </a:t>
            </a:r>
            <a:r>
              <a:rPr lang="it-IT" sz="1400" b="0" dirty="0">
                <a:solidFill>
                  <a:schemeClr val="bg2"/>
                </a:solidFill>
                <a:effectLst>
                  <a:outerShdw blurRad="38100" dist="38100" dir="2700000" algn="tl">
                    <a:srgbClr val="DDDDDD"/>
                  </a:outerShdw>
                </a:effectLst>
                <a:latin typeface="Verdana" charset="0"/>
              </a:rPr>
              <a:t>soddisfatti</a:t>
            </a:r>
            <a:r>
              <a:rPr lang="it-IT" sz="1400" b="0" dirty="0" smtClean="0">
                <a:solidFill>
                  <a:schemeClr val="bg2"/>
                </a:solidFill>
                <a:effectLst>
                  <a:outerShdw blurRad="38100" dist="38100" dir="2700000" algn="tl">
                    <a:srgbClr val="DDDDDD"/>
                  </a:outerShdw>
                </a:effectLst>
                <a:latin typeface="Verdana" charset="0"/>
              </a:rPr>
              <a:t>)</a:t>
            </a:r>
            <a:endParaRPr lang="it-IT" sz="1400" b="0" dirty="0">
              <a:solidFill>
                <a:schemeClr val="bg2"/>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872946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2843808" y="2476634"/>
            <a:ext cx="5867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Modalità pagamento: 6,74 (80,4% soddisfatti)</a:t>
            </a:r>
          </a:p>
          <a:p>
            <a:pPr fontAlgn="b">
              <a:buFont typeface="Monotype Sorts" charset="0"/>
              <a:buChar char="o"/>
            </a:pPr>
            <a:endParaRPr lang="it-IT" sz="1400" b="0" dirty="0" smtClean="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Correttezza conteggio: 6,31 (68,9% soddisfatti)</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Intervallo recapito/scadenza: 6,15 (67,4% soddisfatti)</a:t>
            </a: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Informazioni/comunicazioni in bolletta: 6,07 (68,9% </a:t>
            </a:r>
            <a:r>
              <a:rPr lang="it-IT" sz="1400" b="0" dirty="0" err="1">
                <a:solidFill>
                  <a:schemeClr val="bg2"/>
                </a:solidFill>
                <a:effectLst>
                  <a:outerShdw blurRad="38100" dist="38100" dir="2700000" algn="tl">
                    <a:srgbClr val="DDDDDD"/>
                  </a:outerShdw>
                </a:effectLst>
                <a:latin typeface="Verdana" charset="0"/>
              </a:rPr>
              <a:t>sodd</a:t>
            </a:r>
            <a:r>
              <a:rPr lang="it-IT" sz="1400" b="0" dirty="0" smtClean="0">
                <a:solidFill>
                  <a:schemeClr val="bg2"/>
                </a:solidFill>
                <a:effectLst>
                  <a:outerShdw blurRad="38100" dist="38100" dir="2700000" algn="tl">
                    <a:srgbClr val="DDDDDD"/>
                  </a:outerShdw>
                </a:effectLst>
                <a:latin typeface="Verdana" charset="0"/>
              </a:rPr>
              <a:t>.)</a:t>
            </a:r>
          </a:p>
          <a:p>
            <a:pPr fontAlgn="b"/>
            <a:endParaRPr lang="it-IT" sz="1400" b="0" dirty="0" smtClean="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Chiarezza bolletta: 6 (60,9% soddisfatti)  </a:t>
            </a:r>
            <a:endParaRPr lang="it-IT" sz="1400" b="0" dirty="0">
              <a:solidFill>
                <a:schemeClr val="bg2"/>
              </a:solidFill>
              <a:effectLst>
                <a:outerShdw blurRad="38100" dist="38100" dir="2700000" algn="tl">
                  <a:srgbClr val="DDDDDD"/>
                </a:outerShdw>
              </a:effectLst>
              <a:latin typeface="Verdana" charset="0"/>
            </a:endParaRPr>
          </a:p>
        </p:txBody>
      </p:sp>
      <p:sp>
        <p:nvSpPr>
          <p:cNvPr id="365572" name="Text Box 4"/>
          <p:cNvSpPr txBox="1">
            <a:spLocks noChangeArrowheads="1"/>
          </p:cNvSpPr>
          <p:nvPr/>
        </p:nvSpPr>
        <p:spPr bwMode="auto">
          <a:xfrm>
            <a:off x="107950" y="1295400"/>
            <a:ext cx="888365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it-IT" dirty="0">
                <a:solidFill>
                  <a:schemeClr val="bg2"/>
                </a:solidFill>
                <a:effectLst>
                  <a:outerShdw blurRad="38100" dist="38100" dir="2700000" algn="tl">
                    <a:srgbClr val="C0C0C0"/>
                  </a:outerShdw>
                </a:effectLst>
                <a:latin typeface="Verdana" pitchFamily="-64" charset="0"/>
                <a:ea typeface="+mn-ea"/>
                <a:cs typeface="Times New Roman" pitchFamily="-64" charset="0"/>
              </a:rPr>
              <a:t>Quanto sono soddisfatti dei vari elementi relativi alla bollettazione del servizio igiene urbana utenze non domestiche? </a:t>
            </a:r>
            <a:endParaRPr lang="it-IT" sz="1400" dirty="0">
              <a:solidFill>
                <a:schemeClr val="bg2"/>
              </a:solidFill>
              <a:effectLst>
                <a:outerShdw blurRad="38100" dist="38100" dir="2700000" algn="tl">
                  <a:srgbClr val="C0C0C0"/>
                </a:outerShdw>
              </a:effectLst>
              <a:latin typeface="Verdana" pitchFamily="-64" charset="0"/>
              <a:ea typeface="+mn-ea"/>
              <a:cs typeface="Times New Roman" pitchFamily="-64" charset="0"/>
            </a:endParaRPr>
          </a:p>
        </p:txBody>
      </p:sp>
      <p:sp>
        <p:nvSpPr>
          <p:cNvPr id="365574" name="Text Box 6"/>
          <p:cNvSpPr txBox="1">
            <a:spLocks noChangeArrowheads="1"/>
          </p:cNvSpPr>
          <p:nvPr/>
        </p:nvSpPr>
        <p:spPr bwMode="auto">
          <a:xfrm>
            <a:off x="5638800" y="38608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buFont typeface="Wingdings" pitchFamily="-64" charset="2"/>
              <a:buNone/>
              <a:defRPr/>
            </a:pPr>
            <a:r>
              <a:rPr lang="en-US" dirty="0" err="1">
                <a:solidFill>
                  <a:srgbClr val="FF0000"/>
                </a:solidFill>
                <a:effectLst>
                  <a:outerShdw blurRad="38100" dist="38100" dir="2700000" algn="tl">
                    <a:srgbClr val="C0C0C0"/>
                  </a:outerShdw>
                </a:effectLst>
                <a:latin typeface="Verdana" pitchFamily="-64" charset="0"/>
                <a:ea typeface="+mn-ea"/>
              </a:rPr>
              <a:t>Soglia</a:t>
            </a:r>
            <a:r>
              <a:rPr lang="en-US" dirty="0">
                <a:solidFill>
                  <a:srgbClr val="FF0000"/>
                </a:solidFill>
                <a:effectLst>
                  <a:outerShdw blurRad="38100" dist="38100" dir="2700000" algn="tl">
                    <a:srgbClr val="C0C0C0"/>
                  </a:outerShdw>
                </a:effectLst>
                <a:latin typeface="Verdana" pitchFamily="-64" charset="0"/>
                <a:ea typeface="+mn-ea"/>
              </a:rPr>
              <a:t> </a:t>
            </a:r>
            <a:r>
              <a:rPr lang="en-US" dirty="0" err="1">
                <a:solidFill>
                  <a:srgbClr val="FF0000"/>
                </a:solidFill>
                <a:effectLst>
                  <a:outerShdw blurRad="38100" dist="38100" dir="2700000" algn="tl">
                    <a:srgbClr val="C0C0C0"/>
                  </a:outerShdw>
                </a:effectLst>
                <a:latin typeface="Verdana" pitchFamily="-64" charset="0"/>
                <a:ea typeface="+mn-ea"/>
              </a:rPr>
              <a:t>critica</a:t>
            </a:r>
            <a:endParaRPr lang="it-IT" dirty="0">
              <a:solidFill>
                <a:srgbClr val="FF0000"/>
              </a:solidFill>
              <a:effectLst>
                <a:outerShdw blurRad="38100" dist="38100" dir="2700000" algn="tl">
                  <a:srgbClr val="C0C0C0"/>
                </a:outerShdw>
              </a:effectLst>
              <a:latin typeface="Verdana" pitchFamily="-64" charset="0"/>
              <a:ea typeface="+mn-ea"/>
            </a:endParaRPr>
          </a:p>
        </p:txBody>
      </p:sp>
      <p:sp>
        <p:nvSpPr>
          <p:cNvPr id="395271" name="Line 7"/>
          <p:cNvSpPr>
            <a:spLocks noChangeShapeType="1"/>
          </p:cNvSpPr>
          <p:nvPr/>
        </p:nvSpPr>
        <p:spPr bwMode="auto">
          <a:xfrm>
            <a:off x="0" y="4221163"/>
            <a:ext cx="914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5577" name="Text Box 9"/>
          <p:cNvSpPr txBox="1">
            <a:spLocks noChangeArrowheads="1"/>
          </p:cNvSpPr>
          <p:nvPr/>
        </p:nvSpPr>
        <p:spPr bwMode="auto">
          <a:xfrm>
            <a:off x="457200" y="4876800"/>
            <a:ext cx="74564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64" charset="2"/>
              <a:buNone/>
              <a:defRPr/>
            </a:pPr>
            <a:r>
              <a:rPr lang="it-IT" dirty="0" smtClean="0">
                <a:solidFill>
                  <a:schemeClr val="accent1"/>
                </a:solidFill>
                <a:effectLst>
                  <a:outerShdw blurRad="38100" dist="38100" dir="2700000" algn="tl">
                    <a:srgbClr val="C0C0C0"/>
                  </a:outerShdw>
                </a:effectLst>
                <a:latin typeface="Verdana" pitchFamily="-64" charset="0"/>
                <a:ea typeface="+mn-ea"/>
              </a:rPr>
              <a:t>I clienti sono sufficientemente soddisfatti</a:t>
            </a:r>
          </a:p>
          <a:p>
            <a:pPr>
              <a:buFont typeface="Wingdings" pitchFamily="-64" charset="2"/>
              <a:buNone/>
              <a:defRPr/>
            </a:pPr>
            <a:endParaRPr lang="it-IT" dirty="0">
              <a:solidFill>
                <a:schemeClr val="accent1"/>
              </a:solidFill>
              <a:effectLst>
                <a:outerShdw blurRad="38100" dist="38100" dir="2700000" algn="tl">
                  <a:srgbClr val="C0C0C0"/>
                </a:outerShdw>
              </a:effectLst>
              <a:latin typeface="Verdana" pitchFamily="-64" charset="0"/>
              <a:ea typeface="+mn-ea"/>
            </a:endParaRPr>
          </a:p>
          <a:p>
            <a:pPr>
              <a:buFont typeface="Wingdings" pitchFamily="-64" charset="2"/>
              <a:buNone/>
              <a:defRPr/>
            </a:pPr>
            <a:r>
              <a:rPr lang="it-IT" sz="1600" b="0" dirty="0" smtClean="0">
                <a:solidFill>
                  <a:srgbClr val="000000"/>
                </a:solidFill>
                <a:effectLst>
                  <a:outerShdw blurRad="38100" dist="38100" dir="2700000" algn="tl">
                    <a:srgbClr val="C0C0C0"/>
                  </a:outerShdw>
                </a:effectLst>
                <a:latin typeface="Verdana" pitchFamily="-64" charset="0"/>
                <a:ea typeface="+mn-ea"/>
              </a:rPr>
              <a:t>Lieve peggioramento della valutazione della chiarezza e dell’intervallo recapito/scadenza, miglioramento correttezza conteggi e della modalità di pagamento rispetto al 2012</a:t>
            </a:r>
            <a:endParaRPr lang="it-IT" sz="1600" b="0" dirty="0">
              <a:solidFill>
                <a:srgbClr val="000000"/>
              </a:solidFill>
              <a:effectLst>
                <a:outerShdw blurRad="38100" dist="38100" dir="2700000" algn="tl">
                  <a:srgbClr val="C0C0C0"/>
                </a:outerShdw>
              </a:effectLst>
              <a:latin typeface="Verdana" pitchFamily="-64" charset="0"/>
              <a:ea typeface="+mn-ea"/>
            </a:endParaRPr>
          </a:p>
        </p:txBody>
      </p:sp>
      <p:sp>
        <p:nvSpPr>
          <p:cNvPr id="395275" name="AutoShape 12"/>
          <p:cNvSpPr>
            <a:spLocks noChangeArrowheads="1"/>
          </p:cNvSpPr>
          <p:nvPr/>
        </p:nvSpPr>
        <p:spPr bwMode="auto">
          <a:xfrm>
            <a:off x="2051720" y="2924175"/>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5277" name="AutoShape 15"/>
          <p:cNvSpPr>
            <a:spLocks noChangeArrowheads="1"/>
          </p:cNvSpPr>
          <p:nvPr/>
        </p:nvSpPr>
        <p:spPr bwMode="auto">
          <a:xfrm rot="1086825">
            <a:off x="8137714" y="4390794"/>
            <a:ext cx="360363" cy="1223962"/>
          </a:xfrm>
          <a:prstGeom prst="curvedLeftArrow">
            <a:avLst>
              <a:gd name="adj1" fmla="val 67929"/>
              <a:gd name="adj2" fmla="val 13585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5584" name="Text Box 16"/>
          <p:cNvSpPr txBox="1">
            <a:spLocks noChangeArrowheads="1"/>
          </p:cNvSpPr>
          <p:nvPr/>
        </p:nvSpPr>
        <p:spPr bwMode="auto">
          <a:xfrm>
            <a:off x="1260475" y="293052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smtClean="0">
                <a:solidFill>
                  <a:schemeClr val="bg2"/>
                </a:solidFill>
                <a:effectLst>
                  <a:outerShdw blurRad="38100" dist="38100" dir="2700000" algn="tl">
                    <a:srgbClr val="DDDDDD"/>
                  </a:outerShdw>
                </a:effectLst>
                <a:latin typeface="Verdana" charset="0"/>
              </a:rPr>
              <a:t>6/7</a:t>
            </a:r>
            <a:endParaRPr lang="it-IT" dirty="0">
              <a:solidFill>
                <a:schemeClr val="bg2"/>
              </a:solidFill>
              <a:effectLst>
                <a:outerShdw blurRad="38100" dist="38100" dir="2700000" algn="tl">
                  <a:srgbClr val="DDDDDD"/>
                </a:outerShdw>
              </a:effectLst>
              <a:latin typeface="Verdana" charset="0"/>
            </a:endParaRPr>
          </a:p>
        </p:txBody>
      </p:sp>
      <p:grpSp>
        <p:nvGrpSpPr>
          <p:cNvPr id="395284" name="Group 22"/>
          <p:cNvGrpSpPr>
            <a:grpSpLocks noChangeAspect="1"/>
          </p:cNvGrpSpPr>
          <p:nvPr/>
        </p:nvGrpSpPr>
        <p:grpSpPr bwMode="auto">
          <a:xfrm>
            <a:off x="603250" y="3001963"/>
            <a:ext cx="381000" cy="374650"/>
            <a:chOff x="1114" y="1888"/>
            <a:chExt cx="315" cy="309"/>
          </a:xfrm>
        </p:grpSpPr>
        <p:sp>
          <p:nvSpPr>
            <p:cNvPr id="395285" name="Oval 2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5286" name="Oval 2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5287" name="AutoShape 2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5288" name="Line 26"/>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395294" name="Rectangle 32"/>
          <p:cNvSpPr>
            <a:spLocks noChangeArrowheads="1"/>
          </p:cNvSpPr>
          <p:nvPr/>
        </p:nvSpPr>
        <p:spPr bwMode="auto">
          <a:xfrm>
            <a:off x="304800" y="762000"/>
            <a:ext cx="6675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Bolletta IGIENE AMBIENTALE - Indagine clienti non domestici di Fano</a:t>
            </a:r>
          </a:p>
        </p:txBody>
      </p:sp>
    </p:spTree>
    <p:extLst>
      <p:ext uri="{BB962C8B-B14F-4D97-AF65-F5344CB8AC3E}">
        <p14:creationId xmlns:p14="http://schemas.microsoft.com/office/powerpoint/2010/main" val="2391835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28600" y="1447800"/>
            <a:ext cx="8610600" cy="45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1400">
                <a:solidFill>
                  <a:schemeClr val="tx2"/>
                </a:solidFill>
                <a:effectLst>
                  <a:outerShdw blurRad="38100" dist="38100" dir="2700000" algn="tl">
                    <a:srgbClr val="DDDDDD"/>
                  </a:outerShdw>
                </a:effectLst>
                <a:latin typeface="Verdana" charset="0"/>
                <a:cs typeface="Times New Roman" charset="0"/>
              </a:rPr>
              <a:t>Campionamento dell</a:t>
            </a:r>
            <a:r>
              <a:rPr lang="ja-JP" altLang="it-IT" sz="1400">
                <a:solidFill>
                  <a:schemeClr val="tx2"/>
                </a:solidFill>
                <a:effectLst>
                  <a:outerShdw blurRad="38100" dist="38100" dir="2700000" algn="tl">
                    <a:srgbClr val="DDDDDD"/>
                  </a:outerShdw>
                </a:effectLst>
                <a:latin typeface="Arial"/>
                <a:cs typeface="Times New Roman" charset="0"/>
              </a:rPr>
              <a:t>’</a:t>
            </a:r>
            <a:r>
              <a:rPr lang="it-IT" sz="1400">
                <a:solidFill>
                  <a:schemeClr val="tx2"/>
                </a:solidFill>
                <a:effectLst>
                  <a:outerShdw blurRad="38100" dist="38100" dir="2700000" algn="tl">
                    <a:srgbClr val="DDDDDD"/>
                  </a:outerShdw>
                </a:effectLst>
                <a:latin typeface="Verdana" charset="0"/>
                <a:cs typeface="Times New Roman" charset="0"/>
              </a:rPr>
              <a:t>indagine su questionario postale</a:t>
            </a:r>
          </a:p>
          <a:p>
            <a:pPr algn="just">
              <a:spcBef>
                <a:spcPct val="50000"/>
              </a:spcBef>
            </a:pPr>
            <a:r>
              <a:rPr lang="it-IT" sz="1400" b="0">
                <a:solidFill>
                  <a:schemeClr val="tx2"/>
                </a:solidFill>
                <a:latin typeface="Verdana" charset="0"/>
                <a:cs typeface="Times New Roman" charset="0"/>
              </a:rPr>
              <a:t>Il campione di </a:t>
            </a:r>
            <a:r>
              <a:rPr lang="it-IT" sz="1400">
                <a:solidFill>
                  <a:srgbClr val="000000"/>
                </a:solidFill>
                <a:latin typeface="Verdana" charset="0"/>
                <a:cs typeface="Times New Roman" charset="0"/>
              </a:rPr>
              <a:t>2.500 </a:t>
            </a:r>
            <a:r>
              <a:rPr lang="it-IT" sz="1400">
                <a:solidFill>
                  <a:schemeClr val="tx2"/>
                </a:solidFill>
                <a:latin typeface="Verdana" charset="0"/>
                <a:cs typeface="Times New Roman" charset="0"/>
              </a:rPr>
              <a:t>clienti a cui è stato inviato il questionario </a:t>
            </a:r>
            <a:r>
              <a:rPr lang="it-IT" sz="1400" b="0">
                <a:solidFill>
                  <a:schemeClr val="tx2"/>
                </a:solidFill>
                <a:latin typeface="Verdana" charset="0"/>
                <a:cs typeface="Times New Roman" charset="0"/>
              </a:rPr>
              <a:t>è composto di due quote:</a:t>
            </a:r>
          </a:p>
          <a:p>
            <a:pPr algn="just">
              <a:lnSpc>
                <a:spcPct val="120000"/>
              </a:lnSpc>
              <a:spcBef>
                <a:spcPct val="50000"/>
              </a:spcBef>
              <a:buFont typeface="Wingdings" charset="0"/>
              <a:buChar char="q"/>
            </a:pPr>
            <a:r>
              <a:rPr lang="it-IT" sz="1400" b="0">
                <a:solidFill>
                  <a:schemeClr val="tx2"/>
                </a:solidFill>
                <a:latin typeface="Verdana" charset="0"/>
                <a:cs typeface="Times New Roman" charset="0"/>
              </a:rPr>
              <a:t> una quota di</a:t>
            </a:r>
            <a:r>
              <a:rPr lang="it-IT" sz="1400">
                <a:solidFill>
                  <a:schemeClr val="tx2"/>
                </a:solidFill>
                <a:latin typeface="Verdana" charset="0"/>
                <a:cs typeface="Times New Roman" charset="0"/>
              </a:rPr>
              <a:t> 2.000 clienti domestici</a:t>
            </a:r>
          </a:p>
          <a:p>
            <a:pPr algn="just">
              <a:lnSpc>
                <a:spcPct val="120000"/>
              </a:lnSpc>
              <a:spcBef>
                <a:spcPct val="50000"/>
              </a:spcBef>
              <a:buFont typeface="Wingdings" charset="0"/>
              <a:buChar char="q"/>
            </a:pPr>
            <a:r>
              <a:rPr lang="it-IT" sz="1400" b="0">
                <a:solidFill>
                  <a:schemeClr val="tx2"/>
                </a:solidFill>
                <a:latin typeface="Verdana" charset="0"/>
                <a:cs typeface="Times New Roman" charset="0"/>
              </a:rPr>
              <a:t> una quota di </a:t>
            </a:r>
            <a:r>
              <a:rPr lang="it-IT" sz="1400">
                <a:solidFill>
                  <a:schemeClr val="tx2"/>
                </a:solidFill>
                <a:latin typeface="Verdana" charset="0"/>
                <a:cs typeface="Times New Roman" charset="0"/>
              </a:rPr>
              <a:t>500 clienti non domestici</a:t>
            </a:r>
            <a:endParaRPr lang="it-IT" sz="1200" b="0">
              <a:solidFill>
                <a:schemeClr val="tx2"/>
              </a:solidFill>
              <a:latin typeface="Verdana" charset="0"/>
              <a:cs typeface="Times New Roman" charset="0"/>
            </a:endParaRPr>
          </a:p>
          <a:p>
            <a:pPr algn="just">
              <a:lnSpc>
                <a:spcPct val="120000"/>
              </a:lnSpc>
              <a:buFont typeface="Wingdings" charset="0"/>
              <a:buNone/>
            </a:pPr>
            <a:endParaRPr lang="it-IT" sz="1400">
              <a:solidFill>
                <a:schemeClr val="tx2"/>
              </a:solidFill>
              <a:effectLst>
                <a:outerShdw blurRad="38100" dist="38100" dir="2700000" algn="tl">
                  <a:srgbClr val="DDDDDD"/>
                </a:outerShdw>
              </a:effectLst>
              <a:latin typeface="Verdana" charset="0"/>
              <a:cs typeface="Times New Roman" charset="0"/>
            </a:endParaRPr>
          </a:p>
          <a:p>
            <a:pPr algn="just">
              <a:lnSpc>
                <a:spcPct val="120000"/>
              </a:lnSpc>
              <a:buFont typeface="Wingdings" charset="0"/>
              <a:buNone/>
            </a:pPr>
            <a:r>
              <a:rPr lang="it-IT" sz="1400">
                <a:solidFill>
                  <a:schemeClr val="tx2"/>
                </a:solidFill>
                <a:effectLst>
                  <a:outerShdw blurRad="38100" dist="38100" dir="2700000" algn="tl">
                    <a:srgbClr val="DDDDDD"/>
                  </a:outerShdw>
                </a:effectLst>
                <a:latin typeface="Verdana" charset="0"/>
                <a:cs typeface="Times New Roman" charset="0"/>
              </a:rPr>
              <a:t>Principali fasi del campionamento delle quote di clienti domestici e non domestici</a:t>
            </a:r>
          </a:p>
          <a:p>
            <a:pPr algn="just">
              <a:lnSpc>
                <a:spcPct val="120000"/>
              </a:lnSpc>
              <a:buFontTx/>
              <a:buChar char="-"/>
            </a:pPr>
            <a:r>
              <a:rPr lang="it-IT" sz="1400" b="0">
                <a:solidFill>
                  <a:schemeClr val="tx2"/>
                </a:solidFill>
                <a:latin typeface="Verdana" charset="0"/>
                <a:cs typeface="Times New Roman" charset="0"/>
              </a:rPr>
              <a:t> Stratificazione geografica rappresentativa e raggruppamento delle località con numerosità minima</a:t>
            </a:r>
          </a:p>
          <a:p>
            <a:pPr algn="just">
              <a:lnSpc>
                <a:spcPct val="120000"/>
              </a:lnSpc>
              <a:buFontTx/>
              <a:buChar char="-"/>
            </a:pPr>
            <a:r>
              <a:rPr lang="it-IT" sz="1400" b="0">
                <a:solidFill>
                  <a:schemeClr val="tx2"/>
                </a:solidFill>
                <a:latin typeface="Verdana" charset="0"/>
                <a:cs typeface="Times New Roman" charset="0"/>
              </a:rPr>
              <a:t> Determinazione della rappresentatività percentuale delle singole località in base al numero degli utenti presenti</a:t>
            </a:r>
          </a:p>
          <a:p>
            <a:pPr algn="just">
              <a:lnSpc>
                <a:spcPct val="120000"/>
              </a:lnSpc>
              <a:buFontTx/>
              <a:buChar char="-"/>
            </a:pPr>
            <a:r>
              <a:rPr lang="it-IT" sz="1400" b="0">
                <a:solidFill>
                  <a:schemeClr val="tx2"/>
                </a:solidFill>
                <a:latin typeface="Verdana" charset="0"/>
                <a:cs typeface="Times New Roman" charset="0"/>
              </a:rPr>
              <a:t> Determinazione della numerosità del campione primario e del secondario (riserve) delle singole località in base alla loro rappresentatività </a:t>
            </a:r>
          </a:p>
          <a:p>
            <a:r>
              <a:rPr lang="it-IT" sz="1400" b="0">
                <a:solidFill>
                  <a:schemeClr val="tx2"/>
                </a:solidFill>
                <a:latin typeface="Verdana" charset="0"/>
                <a:cs typeface="Times New Roman" charset="0"/>
              </a:rPr>
              <a:t>- Campionamento casuale semplice senza ripetizione dall</a:t>
            </a:r>
            <a:r>
              <a:rPr lang="ja-JP" altLang="it-IT" sz="1400" b="0">
                <a:solidFill>
                  <a:schemeClr val="tx2"/>
                </a:solidFill>
                <a:latin typeface="Arial"/>
                <a:cs typeface="Times New Roman" charset="0"/>
              </a:rPr>
              <a:t>’</a:t>
            </a:r>
            <a:r>
              <a:rPr lang="it-IT" sz="1400" b="0">
                <a:solidFill>
                  <a:schemeClr val="tx2"/>
                </a:solidFill>
                <a:latin typeface="Verdana" charset="0"/>
                <a:cs typeface="Times New Roman" charset="0"/>
              </a:rPr>
              <a:t>universo delle singole località con generazione di numeri pseudocasuali</a:t>
            </a:r>
          </a:p>
          <a:p>
            <a:pPr algn="just">
              <a:lnSpc>
                <a:spcPct val="120000"/>
              </a:lnSpc>
              <a:buFontTx/>
              <a:buChar char="-"/>
            </a:pPr>
            <a:endParaRPr lang="it-IT" sz="1400" b="0">
              <a:solidFill>
                <a:schemeClr val="tx2"/>
              </a:solidFill>
              <a:latin typeface="Verdana" charset="0"/>
              <a:cs typeface="Times New Roman" charset="0"/>
            </a:endParaRPr>
          </a:p>
          <a:p>
            <a:pPr algn="just">
              <a:lnSpc>
                <a:spcPct val="120000"/>
              </a:lnSpc>
              <a:buFontTx/>
              <a:buChar char="-"/>
            </a:pPr>
            <a:endParaRPr lang="it-IT" sz="1400" b="0">
              <a:solidFill>
                <a:schemeClr val="tx2"/>
              </a:solidFill>
              <a:latin typeface="Verdana" charset="0"/>
              <a:cs typeface="Times New Roman" charset="0"/>
            </a:endParaRPr>
          </a:p>
        </p:txBody>
      </p:sp>
      <p:sp>
        <p:nvSpPr>
          <p:cNvPr id="78851" name="Rectangle 3"/>
          <p:cNvSpPr>
            <a:spLocks noChangeArrowheads="1"/>
          </p:cNvSpPr>
          <p:nvPr/>
        </p:nvSpPr>
        <p:spPr bwMode="auto">
          <a:xfrm>
            <a:off x="336550" y="762000"/>
            <a:ext cx="4964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Indagine clienti domestici e non domestici di Fano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35496" y="1234867"/>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DDDDDD"/>
                  </a:outerShdw>
                </a:effectLst>
                <a:latin typeface="Verdana" charset="0"/>
                <a:cs typeface="Times New Roman" charset="0"/>
              </a:rPr>
              <a:t>Suggerimenti per il miglioramento </a:t>
            </a:r>
            <a:r>
              <a:rPr lang="it-IT" dirty="0" err="1" smtClean="0">
                <a:solidFill>
                  <a:srgbClr val="FF0000"/>
                </a:solidFill>
                <a:effectLst>
                  <a:outerShdw blurRad="38100" dist="38100" dir="2700000" algn="tl">
                    <a:srgbClr val="DDDDDD"/>
                  </a:outerShdw>
                </a:effectLst>
                <a:latin typeface="Verdana" charset="0"/>
                <a:cs typeface="Times New Roman" charset="0"/>
              </a:rPr>
              <a:t>dell</a:t>
            </a:r>
            <a:r>
              <a:rPr lang="ja-JP" altLang="it-IT" dirty="0" smtClean="0">
                <a:solidFill>
                  <a:srgbClr val="FF0000"/>
                </a:solidFill>
                <a:effectLst>
                  <a:outerShdw blurRad="38100" dist="38100" dir="2700000" algn="tl">
                    <a:srgbClr val="DDDDDD"/>
                  </a:outerShdw>
                </a:effectLst>
                <a:latin typeface="Arial"/>
                <a:cs typeface="Times New Roman" charset="0"/>
              </a:rPr>
              <a:t>’</a:t>
            </a:r>
            <a:r>
              <a:rPr lang="it-IT" dirty="0" smtClean="0">
                <a:solidFill>
                  <a:srgbClr val="FF0000"/>
                </a:solidFill>
                <a:effectLst>
                  <a:outerShdw blurRad="38100" dist="38100" dir="2700000" algn="tl">
                    <a:srgbClr val="DDDDDD"/>
                  </a:outerShdw>
                </a:effectLst>
                <a:latin typeface="Verdana" charset="0"/>
                <a:cs typeface="Times New Roman" charset="0"/>
              </a:rPr>
              <a:t>IA    1/3</a:t>
            </a:r>
            <a:endParaRPr lang="it-IT" dirty="0">
              <a:solidFill>
                <a:srgbClr val="FF0000"/>
              </a:solidFill>
              <a:effectLst>
                <a:outerShdw blurRad="38100" dist="38100" dir="2700000" algn="tl">
                  <a:srgbClr val="DDDDDD"/>
                </a:outerShdw>
              </a:effectLst>
            </a:endParaRPr>
          </a:p>
        </p:txBody>
      </p:sp>
      <p:sp>
        <p:nvSpPr>
          <p:cNvPr id="381955" name="Text Box 3"/>
          <p:cNvSpPr txBox="1">
            <a:spLocks noChangeArrowheads="1"/>
          </p:cNvSpPr>
          <p:nvPr/>
        </p:nvSpPr>
        <p:spPr bwMode="auto">
          <a:xfrm>
            <a:off x="35496" y="1692092"/>
            <a:ext cx="8915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it-IT" sz="1400" b="0" dirty="0" smtClean="0">
                <a:solidFill>
                  <a:srgbClr val="000000"/>
                </a:solidFill>
                <a:latin typeface="Verdana" charset="0"/>
              </a:rPr>
              <a:t>Il numero di clienti che ha risposto alla domanda aperta sui suggerimenti </a:t>
            </a:r>
            <a:r>
              <a:rPr lang="it-IT" sz="1400" b="0" dirty="0">
                <a:solidFill>
                  <a:srgbClr val="000000"/>
                </a:solidFill>
                <a:latin typeface="Verdana" charset="0"/>
              </a:rPr>
              <a:t>per migliorare </a:t>
            </a:r>
            <a:r>
              <a:rPr lang="it-IT" sz="1400" b="0" dirty="0" smtClean="0">
                <a:solidFill>
                  <a:srgbClr val="000000"/>
                </a:solidFill>
                <a:latin typeface="Verdana" charset="0"/>
              </a:rPr>
              <a:t>i servizi  </a:t>
            </a:r>
            <a:r>
              <a:rPr lang="it-IT" sz="1400" b="0" dirty="0" err="1" smtClean="0">
                <a:solidFill>
                  <a:srgbClr val="000000"/>
                </a:solidFill>
                <a:latin typeface="Verdana" charset="0"/>
              </a:rPr>
              <a:t>Aset</a:t>
            </a:r>
            <a:r>
              <a:rPr lang="it-IT" sz="1400" b="0" dirty="0" smtClean="0">
                <a:solidFill>
                  <a:srgbClr val="000000"/>
                </a:solidFill>
                <a:latin typeface="Verdana" charset="0"/>
              </a:rPr>
              <a:t> è come sempre molto elevato, e i suggerimenti riguardano in grande prevalenza i servizi di igiene ambientale </a:t>
            </a:r>
            <a:r>
              <a:rPr lang="it-IT" sz="1400" b="0" dirty="0" err="1" smtClean="0">
                <a:solidFill>
                  <a:srgbClr val="000000"/>
                </a:solidFill>
                <a:latin typeface="Verdana" charset="0"/>
              </a:rPr>
              <a:t>Aset</a:t>
            </a:r>
            <a:r>
              <a:rPr lang="it-IT" sz="1400" b="0" dirty="0" smtClean="0">
                <a:solidFill>
                  <a:srgbClr val="000000"/>
                </a:solidFill>
                <a:latin typeface="Verdana" charset="0"/>
              </a:rPr>
              <a:t>. Hanno fornito pareri e richieste al riguardo 158 clienti domestici (46,5% del campione domestici) e 9 non domestici (18% del campione non domestici).</a:t>
            </a:r>
          </a:p>
          <a:p>
            <a:pPr>
              <a:buFont typeface="Wingdings" charset="0"/>
              <a:buNone/>
            </a:pPr>
            <a:endParaRPr lang="it-IT" sz="1400" b="0" dirty="0" smtClean="0">
              <a:solidFill>
                <a:srgbClr val="000000"/>
              </a:solidFill>
              <a:latin typeface="Verdana" charset="0"/>
            </a:endParaRPr>
          </a:p>
          <a:p>
            <a:pPr>
              <a:buFont typeface="Wingdings" charset="0"/>
              <a:buNone/>
            </a:pPr>
            <a:r>
              <a:rPr lang="it-IT" sz="1400" b="0" dirty="0" smtClean="0">
                <a:solidFill>
                  <a:srgbClr val="000000"/>
                </a:solidFill>
                <a:latin typeface="Verdana" charset="0"/>
              </a:rPr>
              <a:t>Indichiamo gli aspetti che sono emersi in modo prevalente, e che possono fornire all’azienda elementi utili per un miglioramento continuo dei servizi in risposta anche alle esigenze espresse dai clienti.</a:t>
            </a:r>
            <a:endParaRPr lang="it-IT" sz="1400" dirty="0">
              <a:solidFill>
                <a:srgbClr val="000000"/>
              </a:solidFill>
              <a:latin typeface="Verdana" charset="0"/>
            </a:endParaRPr>
          </a:p>
          <a:p>
            <a:endParaRPr lang="it-IT" sz="1400" dirty="0">
              <a:solidFill>
                <a:srgbClr val="000000"/>
              </a:solidFill>
              <a:latin typeface="Verdana" charset="0"/>
            </a:endParaRPr>
          </a:p>
          <a:p>
            <a:r>
              <a:rPr lang="it-IT" sz="1400" dirty="0" smtClean="0">
                <a:solidFill>
                  <a:srgbClr val="000000"/>
                </a:solidFill>
                <a:latin typeface="Verdana" charset="0"/>
              </a:rPr>
              <a:t>1) Rafforzare sorveglianza e sanzioni</a:t>
            </a:r>
          </a:p>
          <a:p>
            <a:pPr marL="342900" indent="-342900">
              <a:buFont typeface="Wingdings" charset="0"/>
              <a:buAutoNum type="alphaLcParenR"/>
            </a:pPr>
            <a:endParaRPr lang="it-IT" sz="1400" b="0" dirty="0">
              <a:solidFill>
                <a:srgbClr val="000000"/>
              </a:solidFill>
              <a:latin typeface="Verdana" charset="0"/>
            </a:endParaRPr>
          </a:p>
          <a:p>
            <a:r>
              <a:rPr lang="it-IT" sz="1400" b="0" dirty="0" smtClean="0">
                <a:solidFill>
                  <a:srgbClr val="000000"/>
                </a:solidFill>
                <a:latin typeface="Verdana" charset="0"/>
              </a:rPr>
              <a:t>La richiesta che emerge con maggiore forza dai cittadini in relazione all’IA è quella di maggiori controlli e multe per coloro che trasgrediscono le regole e non rispettano il decoro urbano (40 clienti domestici e 3 non domestici, pari al 24% delle segnalazioni dei clienti domestici sull’IA). Dobbiamo anche sottolineare una crescita della forza di questa richiesta dei cittadini rispetto all’edizione precedente dell’indagine. Si esplicita anche la richiesta di una maggiore presenza degli ispettori ambientali o di altri strumenti di sorveglianza (telecamere).</a:t>
            </a:r>
          </a:p>
          <a:p>
            <a:r>
              <a:rPr lang="it-IT" sz="1400" b="0" dirty="0" smtClean="0">
                <a:solidFill>
                  <a:srgbClr val="000000"/>
                </a:solidFill>
                <a:latin typeface="Verdana" charset="0"/>
              </a:rPr>
              <a:t>Si riconosce quindi ancora una volta il ruolo centrale del cittadino e della sua responsabilità e senso civico nell’efficacia delle azioni dell’azienda preposta alla cura dell’igiene urbana, mostrando una leva di collaborazione tra azienda e cittadini che si suggerisce di valorizzare.</a:t>
            </a:r>
          </a:p>
          <a:p>
            <a:endParaRPr lang="it-IT" sz="1400" b="0" dirty="0">
              <a:solidFill>
                <a:srgbClr val="000000"/>
              </a:solidFill>
              <a:latin typeface="Verdana" charset="0"/>
            </a:endParaRPr>
          </a:p>
          <a:p>
            <a:pPr>
              <a:buFont typeface="Wingdings" charset="0"/>
              <a:buNone/>
            </a:pPr>
            <a:endParaRPr lang="it-IT" sz="1400" dirty="0">
              <a:solidFill>
                <a:srgbClr val="000000"/>
              </a:solidFill>
              <a:latin typeface="Verdana" charset="0"/>
            </a:endParaRPr>
          </a:p>
        </p:txBody>
      </p:sp>
      <p:sp>
        <p:nvSpPr>
          <p:cNvPr id="381956" name="Rectangle 4"/>
          <p:cNvSpPr>
            <a:spLocks noChangeArrowheads="1"/>
          </p:cNvSpPr>
          <p:nvPr/>
        </p:nvSpPr>
        <p:spPr bwMode="auto">
          <a:xfrm>
            <a:off x="304800" y="762000"/>
            <a:ext cx="7088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600">
                <a:latin typeface="Trebuchet MS" charset="0"/>
                <a:cs typeface="ＭＳ Ｐゴシック" charset="0"/>
              </a:rPr>
              <a:t>IGIENE AMBIENTALE - Indagine clienti domestici e NON domestici di Fano</a:t>
            </a:r>
          </a:p>
        </p:txBody>
      </p:sp>
    </p:spTree>
    <p:extLst>
      <p:ext uri="{BB962C8B-B14F-4D97-AF65-F5344CB8AC3E}">
        <p14:creationId xmlns:p14="http://schemas.microsoft.com/office/powerpoint/2010/main" val="2304342693"/>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35496" y="1171575"/>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DDDDDD"/>
                  </a:outerShdw>
                </a:effectLst>
                <a:latin typeface="Verdana" charset="0"/>
                <a:cs typeface="Times New Roman" charset="0"/>
              </a:rPr>
              <a:t>Suggerimenti per il miglioramento </a:t>
            </a:r>
            <a:r>
              <a:rPr lang="it-IT" dirty="0" err="1" smtClean="0">
                <a:solidFill>
                  <a:srgbClr val="FF0000"/>
                </a:solidFill>
                <a:effectLst>
                  <a:outerShdw blurRad="38100" dist="38100" dir="2700000" algn="tl">
                    <a:srgbClr val="DDDDDD"/>
                  </a:outerShdw>
                </a:effectLst>
                <a:latin typeface="Verdana" charset="0"/>
                <a:cs typeface="Times New Roman" charset="0"/>
              </a:rPr>
              <a:t>dell</a:t>
            </a:r>
            <a:r>
              <a:rPr lang="ja-JP" altLang="it-IT" dirty="0" smtClean="0">
                <a:solidFill>
                  <a:srgbClr val="FF0000"/>
                </a:solidFill>
                <a:effectLst>
                  <a:outerShdw blurRad="38100" dist="38100" dir="2700000" algn="tl">
                    <a:srgbClr val="DDDDDD"/>
                  </a:outerShdw>
                </a:effectLst>
                <a:latin typeface="Arial"/>
                <a:cs typeface="Times New Roman" charset="0"/>
              </a:rPr>
              <a:t>’</a:t>
            </a:r>
            <a:r>
              <a:rPr lang="it-IT" dirty="0" smtClean="0">
                <a:solidFill>
                  <a:srgbClr val="FF0000"/>
                </a:solidFill>
                <a:effectLst>
                  <a:outerShdw blurRad="38100" dist="38100" dir="2700000" algn="tl">
                    <a:srgbClr val="DDDDDD"/>
                  </a:outerShdw>
                </a:effectLst>
                <a:latin typeface="Verdana" charset="0"/>
                <a:cs typeface="Times New Roman" charset="0"/>
              </a:rPr>
              <a:t>IA   2/3</a:t>
            </a:r>
            <a:endParaRPr lang="it-IT" dirty="0">
              <a:solidFill>
                <a:srgbClr val="FF0000"/>
              </a:solidFill>
              <a:effectLst>
                <a:outerShdw blurRad="38100" dist="38100" dir="2700000" algn="tl">
                  <a:srgbClr val="DDDDDD"/>
                </a:outerShdw>
              </a:effectLst>
            </a:endParaRPr>
          </a:p>
        </p:txBody>
      </p:sp>
      <p:sp>
        <p:nvSpPr>
          <p:cNvPr id="381955" name="Text Box 3"/>
          <p:cNvSpPr txBox="1">
            <a:spLocks noChangeArrowheads="1"/>
          </p:cNvSpPr>
          <p:nvPr/>
        </p:nvSpPr>
        <p:spPr bwMode="auto">
          <a:xfrm>
            <a:off x="179512" y="1628801"/>
            <a:ext cx="8568952"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 typeface="Wingdings" charset="0"/>
              <a:buNone/>
            </a:pPr>
            <a:endParaRPr lang="it-IT" sz="1400" b="0" dirty="0" smtClean="0">
              <a:solidFill>
                <a:srgbClr val="000000"/>
              </a:solidFill>
              <a:latin typeface="Verdana" charset="0"/>
            </a:endParaRPr>
          </a:p>
          <a:p>
            <a:endParaRPr lang="it-IT" sz="1400" dirty="0" smtClean="0">
              <a:solidFill>
                <a:srgbClr val="000000"/>
              </a:solidFill>
              <a:latin typeface="Verdana" charset="0"/>
            </a:endParaRPr>
          </a:p>
          <a:p>
            <a:r>
              <a:rPr lang="it-IT" sz="1400" dirty="0" smtClean="0">
                <a:solidFill>
                  <a:srgbClr val="000000"/>
                </a:solidFill>
                <a:latin typeface="Verdana" charset="0"/>
              </a:rPr>
              <a:t>2) Miglioramento continuo dei servizi </a:t>
            </a:r>
            <a:r>
              <a:rPr lang="it-IT" sz="1400" dirty="0" err="1" smtClean="0">
                <a:solidFill>
                  <a:srgbClr val="000000"/>
                </a:solidFill>
                <a:latin typeface="Verdana" charset="0"/>
              </a:rPr>
              <a:t>Aset</a:t>
            </a:r>
            <a:r>
              <a:rPr lang="it-IT" sz="1400" dirty="0" smtClean="0">
                <a:solidFill>
                  <a:srgbClr val="000000"/>
                </a:solidFill>
                <a:latin typeface="Verdana" charset="0"/>
              </a:rPr>
              <a:t>: frequenza della raccolta a domicilio</a:t>
            </a:r>
            <a:endParaRPr lang="it-IT" sz="1400" b="0" dirty="0">
              <a:solidFill>
                <a:srgbClr val="000000"/>
              </a:solidFill>
              <a:latin typeface="Verdana" charset="0"/>
            </a:endParaRPr>
          </a:p>
          <a:p>
            <a:endParaRPr lang="it-IT" sz="1400" b="0" dirty="0" smtClean="0">
              <a:solidFill>
                <a:srgbClr val="000000"/>
              </a:solidFill>
              <a:latin typeface="Verdana" charset="0"/>
            </a:endParaRPr>
          </a:p>
          <a:p>
            <a:r>
              <a:rPr lang="it-IT" sz="1400" b="0" dirty="0" smtClean="0">
                <a:solidFill>
                  <a:srgbClr val="000000"/>
                </a:solidFill>
                <a:latin typeface="Verdana" charset="0"/>
              </a:rPr>
              <a:t>La seconda richiesta che emerge per forza dai cittadini di Fano riguarda un incremento della frequenza della </a:t>
            </a:r>
            <a:r>
              <a:rPr lang="it-IT" sz="1400" dirty="0" smtClean="0">
                <a:solidFill>
                  <a:srgbClr val="000000"/>
                </a:solidFill>
                <a:latin typeface="Verdana" charset="0"/>
              </a:rPr>
              <a:t>raccolta domiciliare, soprattutto dell’organico nel periodo estivo</a:t>
            </a:r>
            <a:r>
              <a:rPr lang="it-IT" sz="1400" b="0" dirty="0" smtClean="0">
                <a:solidFill>
                  <a:srgbClr val="000000"/>
                </a:solidFill>
                <a:latin typeface="Verdana" charset="0"/>
              </a:rPr>
              <a:t>, per ridurre il disagio dei cittadini. Alcuni fanno l’esempio della città di Pesaro come modello ipotetico da seguire, dove la raccolta invernale avviene 2 volte la settimana, mentre quella estiva viene realizzata tre volte alla settimana.</a:t>
            </a:r>
          </a:p>
          <a:p>
            <a:r>
              <a:rPr lang="it-IT" sz="1400" b="0" dirty="0" smtClean="0">
                <a:solidFill>
                  <a:srgbClr val="000000"/>
                </a:solidFill>
                <a:latin typeface="Verdana" charset="0"/>
              </a:rPr>
              <a:t>Anche questa segnalazione, emersa in modo più marginale nell’edizione precedente dell’indagine, è cresciuta notevolmente nelle priorità dei cittadini, in particolare domestici: 35 richieste, pari al 21% delle segnalazioni sull’IA.</a:t>
            </a:r>
          </a:p>
          <a:p>
            <a:pPr>
              <a:buFontTx/>
              <a:buChar char="-"/>
            </a:pPr>
            <a:endParaRPr lang="it-IT" sz="1400" b="0" dirty="0">
              <a:solidFill>
                <a:srgbClr val="000000"/>
              </a:solidFill>
              <a:latin typeface="Verdana" charset="0"/>
            </a:endParaRPr>
          </a:p>
          <a:p>
            <a:r>
              <a:rPr lang="it-IT" sz="1400" dirty="0" smtClean="0">
                <a:solidFill>
                  <a:srgbClr val="000000"/>
                </a:solidFill>
                <a:latin typeface="Verdana" charset="0"/>
              </a:rPr>
              <a:t>3) Miglioramento continuo dei servizi </a:t>
            </a:r>
            <a:r>
              <a:rPr lang="it-IT" sz="1400" dirty="0" err="1" smtClean="0">
                <a:solidFill>
                  <a:srgbClr val="000000"/>
                </a:solidFill>
                <a:latin typeface="Verdana" charset="0"/>
              </a:rPr>
              <a:t>Aset</a:t>
            </a:r>
            <a:r>
              <a:rPr lang="it-IT" sz="1400" dirty="0" smtClean="0">
                <a:solidFill>
                  <a:srgbClr val="000000"/>
                </a:solidFill>
                <a:latin typeface="Verdana" charset="0"/>
              </a:rPr>
              <a:t>: aumentare cassonetti per RD</a:t>
            </a:r>
          </a:p>
          <a:p>
            <a:endParaRPr lang="it-IT" sz="1400" b="0" dirty="0">
              <a:solidFill>
                <a:srgbClr val="000000"/>
              </a:solidFill>
              <a:latin typeface="Verdana" charset="0"/>
            </a:endParaRPr>
          </a:p>
          <a:p>
            <a:r>
              <a:rPr lang="it-IT" sz="1400" b="0" dirty="0" smtClean="0">
                <a:solidFill>
                  <a:srgbClr val="000000"/>
                </a:solidFill>
                <a:latin typeface="Verdana" charset="0"/>
              </a:rPr>
              <a:t>La terza area di richieste per rilevanza riguarda l’aumento dei cassonetti per la raccolta differenziata di diverse tipologie di rifiuti, espressa da 22 clienti domestici e 3 non domestici (13,25% dei suggerimenti dei clienti domestici sull’IA)</a:t>
            </a:r>
          </a:p>
          <a:p>
            <a:endParaRPr lang="it-IT" sz="1400" b="0" dirty="0">
              <a:solidFill>
                <a:srgbClr val="000000"/>
              </a:solidFill>
              <a:latin typeface="Verdana" charset="0"/>
            </a:endParaRPr>
          </a:p>
        </p:txBody>
      </p:sp>
      <p:sp>
        <p:nvSpPr>
          <p:cNvPr id="381956" name="Rectangle 4"/>
          <p:cNvSpPr>
            <a:spLocks noChangeArrowheads="1"/>
          </p:cNvSpPr>
          <p:nvPr/>
        </p:nvSpPr>
        <p:spPr bwMode="auto">
          <a:xfrm>
            <a:off x="304800" y="762000"/>
            <a:ext cx="7088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600">
                <a:latin typeface="Trebuchet MS" charset="0"/>
                <a:cs typeface="ＭＳ Ｐゴシック" charset="0"/>
              </a:rPr>
              <a:t>IGIENE AMBIENTALE - Indagine clienti domestici e NON domestici di Fano</a:t>
            </a:r>
          </a:p>
        </p:txBody>
      </p:sp>
    </p:spTree>
    <p:extLst>
      <p:ext uri="{BB962C8B-B14F-4D97-AF65-F5344CB8AC3E}">
        <p14:creationId xmlns:p14="http://schemas.microsoft.com/office/powerpoint/2010/main" val="357983588"/>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35496" y="1171575"/>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a:solidFill>
                  <a:srgbClr val="FF0000"/>
                </a:solidFill>
                <a:effectLst>
                  <a:outerShdw blurRad="38100" dist="38100" dir="2700000" algn="tl">
                    <a:srgbClr val="DDDDDD"/>
                  </a:outerShdw>
                </a:effectLst>
                <a:latin typeface="Verdana" charset="0"/>
                <a:cs typeface="Times New Roman" charset="0"/>
              </a:rPr>
              <a:t>Suggerimenti per il miglioramento </a:t>
            </a:r>
            <a:r>
              <a:rPr lang="it-IT" dirty="0" err="1" smtClean="0">
                <a:solidFill>
                  <a:srgbClr val="FF0000"/>
                </a:solidFill>
                <a:effectLst>
                  <a:outerShdw blurRad="38100" dist="38100" dir="2700000" algn="tl">
                    <a:srgbClr val="DDDDDD"/>
                  </a:outerShdw>
                </a:effectLst>
                <a:latin typeface="Verdana" charset="0"/>
                <a:cs typeface="Times New Roman" charset="0"/>
              </a:rPr>
              <a:t>dell</a:t>
            </a:r>
            <a:r>
              <a:rPr lang="ja-JP" altLang="it-IT" dirty="0" smtClean="0">
                <a:solidFill>
                  <a:srgbClr val="FF0000"/>
                </a:solidFill>
                <a:effectLst>
                  <a:outerShdw blurRad="38100" dist="38100" dir="2700000" algn="tl">
                    <a:srgbClr val="DDDDDD"/>
                  </a:outerShdw>
                </a:effectLst>
                <a:latin typeface="Arial"/>
                <a:cs typeface="Times New Roman" charset="0"/>
              </a:rPr>
              <a:t>’</a:t>
            </a:r>
            <a:r>
              <a:rPr lang="it-IT" dirty="0" smtClean="0">
                <a:solidFill>
                  <a:srgbClr val="FF0000"/>
                </a:solidFill>
                <a:effectLst>
                  <a:outerShdw blurRad="38100" dist="38100" dir="2700000" algn="tl">
                    <a:srgbClr val="DDDDDD"/>
                  </a:outerShdw>
                </a:effectLst>
                <a:latin typeface="Verdana" charset="0"/>
                <a:cs typeface="Times New Roman" charset="0"/>
              </a:rPr>
              <a:t>IA   3/3</a:t>
            </a:r>
            <a:endParaRPr lang="it-IT" dirty="0">
              <a:solidFill>
                <a:srgbClr val="FF0000"/>
              </a:solidFill>
              <a:effectLst>
                <a:outerShdw blurRad="38100" dist="38100" dir="2700000" algn="tl">
                  <a:srgbClr val="DDDDDD"/>
                </a:outerShdw>
              </a:effectLst>
            </a:endParaRPr>
          </a:p>
        </p:txBody>
      </p:sp>
      <p:sp>
        <p:nvSpPr>
          <p:cNvPr id="381955" name="Text Box 3"/>
          <p:cNvSpPr txBox="1">
            <a:spLocks noChangeArrowheads="1"/>
          </p:cNvSpPr>
          <p:nvPr/>
        </p:nvSpPr>
        <p:spPr bwMode="auto">
          <a:xfrm>
            <a:off x="179512" y="2049229"/>
            <a:ext cx="856895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 typeface="Wingdings" charset="0"/>
              <a:buNone/>
            </a:pPr>
            <a:endParaRPr lang="it-IT" sz="1400" b="0" dirty="0" smtClean="0">
              <a:solidFill>
                <a:srgbClr val="000000"/>
              </a:solidFill>
              <a:latin typeface="Verdana" charset="0"/>
            </a:endParaRPr>
          </a:p>
          <a:p>
            <a:pPr>
              <a:buFont typeface="Wingdings" charset="0"/>
              <a:buNone/>
            </a:pPr>
            <a:r>
              <a:rPr lang="it-IT" sz="1400" b="0" dirty="0" smtClean="0">
                <a:solidFill>
                  <a:srgbClr val="000000"/>
                </a:solidFill>
                <a:latin typeface="Verdana" charset="0"/>
              </a:rPr>
              <a:t>Altre segnalazioni e richieste sono maggiormente diversificate e frammentate, indichiamo le principali</a:t>
            </a:r>
          </a:p>
          <a:p>
            <a:endParaRPr lang="it-IT" sz="1400" dirty="0" smtClean="0">
              <a:solidFill>
                <a:srgbClr val="000000"/>
              </a:solidFill>
              <a:latin typeface="Verdana" charset="0"/>
            </a:endParaRPr>
          </a:p>
          <a:p>
            <a:endParaRPr lang="it-IT" sz="1400" dirty="0" smtClean="0">
              <a:solidFill>
                <a:srgbClr val="000000"/>
              </a:solidFill>
              <a:latin typeface="Verdana" charset="0"/>
            </a:endParaRPr>
          </a:p>
          <a:p>
            <a:r>
              <a:rPr lang="it-IT" sz="1400" dirty="0">
                <a:solidFill>
                  <a:srgbClr val="000000"/>
                </a:solidFill>
                <a:latin typeface="Verdana" charset="0"/>
              </a:rPr>
              <a:t>4</a:t>
            </a:r>
            <a:r>
              <a:rPr lang="it-IT" sz="1400" dirty="0" smtClean="0">
                <a:solidFill>
                  <a:srgbClr val="000000"/>
                </a:solidFill>
                <a:latin typeface="Verdana" charset="0"/>
              </a:rPr>
              <a:t>) Miglioramento continuo dei servizi </a:t>
            </a:r>
            <a:r>
              <a:rPr lang="it-IT" sz="1400" dirty="0" err="1" smtClean="0">
                <a:solidFill>
                  <a:srgbClr val="000000"/>
                </a:solidFill>
                <a:latin typeface="Verdana" charset="0"/>
              </a:rPr>
              <a:t>Aset</a:t>
            </a:r>
            <a:r>
              <a:rPr lang="it-IT" sz="1400" dirty="0" smtClean="0">
                <a:solidFill>
                  <a:srgbClr val="000000"/>
                </a:solidFill>
                <a:latin typeface="Verdana" charset="0"/>
              </a:rPr>
              <a:t>: suggerimenti puntuali</a:t>
            </a:r>
          </a:p>
          <a:p>
            <a:endParaRPr lang="it-IT" sz="1400" b="0" dirty="0">
              <a:solidFill>
                <a:srgbClr val="000000"/>
              </a:solidFill>
              <a:latin typeface="Verdana" charset="0"/>
            </a:endParaRPr>
          </a:p>
          <a:p>
            <a:r>
              <a:rPr lang="it-IT" sz="1400" b="0" dirty="0" smtClean="0">
                <a:solidFill>
                  <a:srgbClr val="000000"/>
                </a:solidFill>
                <a:latin typeface="Verdana" charset="0"/>
              </a:rPr>
              <a:t>Tra i suggerimenti ulteriori più frequenti si segnalano le richieste di maggiore pulizia delle isole ecologiche e dei cassonetti (14 clienti), e di maggiore cura nella pulizia di strade, anche quelle secondarie, e dei marciapiedi (19 clienti).</a:t>
            </a:r>
          </a:p>
          <a:p>
            <a:endParaRPr lang="it-IT" sz="1400" b="0" dirty="0">
              <a:solidFill>
                <a:srgbClr val="000000"/>
              </a:solidFill>
              <a:latin typeface="Verdana" charset="0"/>
            </a:endParaRPr>
          </a:p>
          <a:p>
            <a:r>
              <a:rPr lang="it-IT" sz="1400" b="0" dirty="0" smtClean="0">
                <a:solidFill>
                  <a:srgbClr val="000000"/>
                </a:solidFill>
                <a:latin typeface="Verdana" charset="0"/>
              </a:rPr>
              <a:t>Le richieste di maggiori informazioni, sia direttamente sui cassonetti che in altre forme, è espressa da 11 clienti complessivamente.</a:t>
            </a:r>
            <a:endParaRPr lang="it-IT" sz="1400" b="0" dirty="0">
              <a:solidFill>
                <a:srgbClr val="000000"/>
              </a:solidFill>
              <a:latin typeface="Verdana" charset="0"/>
            </a:endParaRPr>
          </a:p>
          <a:p>
            <a:pPr>
              <a:buFont typeface="Wingdings" charset="0"/>
              <a:buNone/>
            </a:pPr>
            <a:endParaRPr lang="it-IT" sz="1400" dirty="0" smtClean="0">
              <a:solidFill>
                <a:srgbClr val="000000"/>
              </a:solidFill>
              <a:latin typeface="Verdana" charset="0"/>
            </a:endParaRPr>
          </a:p>
          <a:p>
            <a:pPr>
              <a:buFont typeface="Wingdings" charset="0"/>
              <a:buNone/>
            </a:pPr>
            <a:endParaRPr lang="it-IT" sz="1400" dirty="0">
              <a:solidFill>
                <a:srgbClr val="000000"/>
              </a:solidFill>
              <a:latin typeface="Verdana" charset="0"/>
            </a:endParaRPr>
          </a:p>
        </p:txBody>
      </p:sp>
      <p:sp>
        <p:nvSpPr>
          <p:cNvPr id="381956" name="Rectangle 4"/>
          <p:cNvSpPr>
            <a:spLocks noChangeArrowheads="1"/>
          </p:cNvSpPr>
          <p:nvPr/>
        </p:nvSpPr>
        <p:spPr bwMode="auto">
          <a:xfrm>
            <a:off x="304800" y="762000"/>
            <a:ext cx="7088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it-IT" sz="1600">
                <a:latin typeface="Trebuchet MS" charset="0"/>
                <a:cs typeface="ＭＳ Ｐゴシック" charset="0"/>
              </a:rPr>
              <a:t>IGIENE AMBIENTALE - Indagine clienti domestici e NON domestici di Fano</a:t>
            </a:r>
          </a:p>
        </p:txBody>
      </p:sp>
    </p:spTree>
    <p:extLst>
      <p:ext uri="{BB962C8B-B14F-4D97-AF65-F5344CB8AC3E}">
        <p14:creationId xmlns:p14="http://schemas.microsoft.com/office/powerpoint/2010/main" val="1142326513"/>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2000" y="1989667"/>
            <a:ext cx="3724096" cy="461665"/>
          </a:xfrm>
          <a:prstGeom prst="rect">
            <a:avLst/>
          </a:prstGeom>
          <a:noFill/>
        </p:spPr>
        <p:txBody>
          <a:bodyPr wrap="none" rtlCol="0">
            <a:spAutoFit/>
          </a:bodyPr>
          <a:lstStyle/>
          <a:p>
            <a:r>
              <a:rPr lang="it-IT" sz="2400" dirty="0" smtClean="0">
                <a:solidFill>
                  <a:srgbClr val="000000"/>
                </a:solidFill>
              </a:rPr>
              <a:t>Servizio idrico </a:t>
            </a:r>
            <a:r>
              <a:rPr lang="it-IT" sz="2400" dirty="0" err="1" smtClean="0">
                <a:solidFill>
                  <a:srgbClr val="000000"/>
                </a:solidFill>
              </a:rPr>
              <a:t>Aset</a:t>
            </a:r>
            <a:r>
              <a:rPr lang="it-IT" sz="2400" dirty="0" smtClean="0">
                <a:solidFill>
                  <a:srgbClr val="000000"/>
                </a:solidFill>
              </a:rPr>
              <a:t> </a:t>
            </a:r>
            <a:r>
              <a:rPr lang="it-IT" sz="2400" dirty="0" err="1" smtClean="0">
                <a:solidFill>
                  <a:srgbClr val="000000"/>
                </a:solidFill>
              </a:rPr>
              <a:t>SpA</a:t>
            </a:r>
            <a:endParaRPr lang="it-IT" sz="2400" dirty="0">
              <a:solidFill>
                <a:srgbClr val="000000"/>
              </a:solidFill>
            </a:endParaRPr>
          </a:p>
        </p:txBody>
      </p:sp>
    </p:spTree>
    <p:extLst>
      <p:ext uri="{BB962C8B-B14F-4D97-AF65-F5344CB8AC3E}">
        <p14:creationId xmlns:p14="http://schemas.microsoft.com/office/powerpoint/2010/main" val="3194360114"/>
      </p:ext>
    </p:extLst>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2"/>
          <p:cNvGraphicFramePr>
            <a:graphicFrameLocks/>
          </p:cNvGraphicFramePr>
          <p:nvPr>
            <p:extLst>
              <p:ext uri="{D42A27DB-BD31-4B8C-83A1-F6EECF244321}">
                <p14:modId xmlns:p14="http://schemas.microsoft.com/office/powerpoint/2010/main" val="3515497516"/>
              </p:ext>
            </p:extLst>
          </p:nvPr>
        </p:nvGraphicFramePr>
        <p:xfrm>
          <a:off x="827584" y="4221088"/>
          <a:ext cx="3456384" cy="2672184"/>
        </p:xfrm>
        <a:graphic>
          <a:graphicData uri="http://schemas.openxmlformats.org/drawingml/2006/chart">
            <c:chart xmlns:c="http://schemas.openxmlformats.org/drawingml/2006/chart" xmlns:r="http://schemas.openxmlformats.org/officeDocument/2006/relationships" r:id="rId3"/>
          </a:graphicData>
        </a:graphic>
      </p:graphicFrame>
      <p:sp>
        <p:nvSpPr>
          <p:cNvPr id="397316" name="CasellaDiTesto 3"/>
          <p:cNvSpPr txBox="1">
            <a:spLocks noChangeArrowheads="1"/>
          </p:cNvSpPr>
          <p:nvPr/>
        </p:nvSpPr>
        <p:spPr bwMode="auto">
          <a:xfrm>
            <a:off x="129183" y="667545"/>
            <a:ext cx="5738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a:t>
            </a:r>
            <a:r>
              <a:rPr lang="it-IT" sz="2400" dirty="0" smtClean="0"/>
              <a:t>domestici servizio idrico</a:t>
            </a:r>
            <a:endParaRPr lang="it-IT" sz="2400" dirty="0"/>
          </a:p>
        </p:txBody>
      </p:sp>
      <p:graphicFrame>
        <p:nvGraphicFramePr>
          <p:cNvPr id="5" name="Grafico 7"/>
          <p:cNvGraphicFramePr>
            <a:graphicFrameLocks/>
          </p:cNvGraphicFramePr>
          <p:nvPr>
            <p:extLst>
              <p:ext uri="{D42A27DB-BD31-4B8C-83A1-F6EECF244321}">
                <p14:modId xmlns:p14="http://schemas.microsoft.com/office/powerpoint/2010/main" val="1222896861"/>
              </p:ext>
            </p:extLst>
          </p:nvPr>
        </p:nvGraphicFramePr>
        <p:xfrm>
          <a:off x="4932040" y="4286820"/>
          <a:ext cx="3311748" cy="2520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ggetto 1"/>
          <p:cNvGraphicFramePr>
            <a:graphicFrameLocks/>
          </p:cNvGraphicFramePr>
          <p:nvPr>
            <p:extLst>
              <p:ext uri="{D42A27DB-BD31-4B8C-83A1-F6EECF244321}">
                <p14:modId xmlns:p14="http://schemas.microsoft.com/office/powerpoint/2010/main" val="1324713642"/>
              </p:ext>
            </p:extLst>
          </p:nvPr>
        </p:nvGraphicFramePr>
        <p:xfrm>
          <a:off x="971600" y="1340768"/>
          <a:ext cx="3187700" cy="2768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ggetto 1"/>
          <p:cNvGraphicFramePr>
            <a:graphicFrameLocks/>
          </p:cNvGraphicFramePr>
          <p:nvPr>
            <p:extLst>
              <p:ext uri="{D42A27DB-BD31-4B8C-83A1-F6EECF244321}">
                <p14:modId xmlns:p14="http://schemas.microsoft.com/office/powerpoint/2010/main" val="3171409153"/>
              </p:ext>
            </p:extLst>
          </p:nvPr>
        </p:nvGraphicFramePr>
        <p:xfrm>
          <a:off x="5076056" y="1268760"/>
          <a:ext cx="3187700" cy="2768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99975758"/>
      </p:ext>
    </p:extLst>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ChangeArrowheads="1"/>
          </p:cNvSpPr>
          <p:nvPr/>
        </p:nvSpPr>
        <p:spPr bwMode="auto">
          <a:xfrm>
            <a:off x="2786063" y="2044586"/>
            <a:ext cx="6186309" cy="1815882"/>
          </a:xfrm>
          <a:prstGeom prst="rect">
            <a:avLst/>
          </a:prstGeom>
          <a:noFill/>
          <a:ln w="9525">
            <a:noFill/>
            <a:miter lim="800000"/>
            <a:headEnd/>
            <a:tailEnd/>
          </a:ln>
          <a:effectLst/>
        </p:spPr>
        <p:txBody>
          <a:bodyPr wrap="none">
            <a:spAutoFit/>
          </a:bodyPr>
          <a:lstStyle/>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Nuovo metodo di fatturazione: </a:t>
            </a:r>
            <a:r>
              <a:rPr lang="it-IT" sz="1400" b="0" dirty="0" smtClean="0">
                <a:solidFill>
                  <a:schemeClr val="bg2"/>
                </a:solidFill>
                <a:effectLst>
                  <a:outerShdw blurRad="38100" dist="38100" dir="2700000" algn="tl">
                    <a:srgbClr val="DDDDDD"/>
                  </a:outerShdw>
                </a:effectLst>
                <a:latin typeface="Verdana" charset="0"/>
              </a:rPr>
              <a:t>7,08</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Tempo intervento riparazioni ed allacci: </a:t>
            </a:r>
            <a:r>
              <a:rPr lang="it-IT" sz="1400" b="0" dirty="0" smtClean="0">
                <a:solidFill>
                  <a:schemeClr val="bg2"/>
                </a:solidFill>
                <a:effectLst>
                  <a:outerShdw blurRad="38100" dist="38100" dir="2700000" algn="tl">
                    <a:srgbClr val="DDDDDD"/>
                  </a:outerShdw>
                </a:effectLst>
                <a:latin typeface="Verdana" charset="0"/>
              </a:rPr>
              <a:t>6,81</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Qualità pronto intervento e gestione perdite idriche: 6,62</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Informazione </a:t>
            </a:r>
            <a:r>
              <a:rPr lang="it-IT" sz="1400" b="0" dirty="0">
                <a:solidFill>
                  <a:schemeClr val="bg2"/>
                </a:solidFill>
                <a:effectLst>
                  <a:outerShdw blurRad="38100" dist="38100" dir="2700000" algn="tl">
                    <a:srgbClr val="DDDDDD"/>
                  </a:outerShdw>
                </a:effectLst>
                <a:latin typeface="Verdana" charset="0"/>
              </a:rPr>
              <a:t>su qualità e disponibilità dell’acqua: 6,58</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Qualità dell’acqua </a:t>
            </a:r>
            <a:r>
              <a:rPr lang="it-IT" sz="1400" b="0" dirty="0">
                <a:solidFill>
                  <a:schemeClr val="bg2"/>
                </a:solidFill>
                <a:effectLst>
                  <a:outerShdw blurRad="38100" dist="38100" dir="2700000" algn="tl">
                    <a:srgbClr val="DDDDDD"/>
                  </a:outerShdw>
                </a:effectLst>
                <a:latin typeface="Verdana" charset="0"/>
              </a:rPr>
              <a:t>(odore, limpidezza, sapore): </a:t>
            </a:r>
            <a:r>
              <a:rPr lang="it-IT" sz="1400" b="0" dirty="0" smtClean="0">
                <a:solidFill>
                  <a:schemeClr val="bg2"/>
                </a:solidFill>
                <a:effectLst>
                  <a:outerShdw blurRad="38100" dist="38100" dir="2700000" algn="tl">
                    <a:srgbClr val="DDDDDD"/>
                  </a:outerShdw>
                </a:effectLst>
                <a:latin typeface="Verdana" charset="0"/>
              </a:rPr>
              <a:t>6,53</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en-US"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Qualità pronto intervento e gestione emergenza fognature: 6,21</a:t>
            </a:r>
          </a:p>
          <a:p>
            <a:pPr fontAlgn="b">
              <a:buFont typeface="Monotype Sorts" charset="0"/>
              <a:buChar char="o"/>
            </a:pPr>
            <a:r>
              <a:rPr lang="en-US" sz="1400" b="0" dirty="0" smtClean="0">
                <a:solidFill>
                  <a:schemeClr val="bg2"/>
                </a:solidFill>
                <a:effectLst>
                  <a:outerShdw blurRad="38100" dist="38100" dir="2700000" algn="tl">
                    <a:srgbClr val="DDDDDD"/>
                  </a:outerShdw>
                </a:effectLst>
                <a:latin typeface="Verdana" charset="0"/>
              </a:rPr>
              <a:t> </a:t>
            </a:r>
            <a:r>
              <a:rPr lang="en-US" sz="1400" b="0" dirty="0" err="1" smtClean="0">
                <a:solidFill>
                  <a:schemeClr val="bg2"/>
                </a:solidFill>
                <a:effectLst>
                  <a:outerShdw blurRad="38100" dist="38100" dir="2700000" algn="tl">
                    <a:srgbClr val="DDDDDD"/>
                  </a:outerShdw>
                </a:effectLst>
                <a:latin typeface="Verdana" charset="0"/>
              </a:rPr>
              <a:t>Chiarezza</a:t>
            </a:r>
            <a:r>
              <a:rPr lang="en-US" sz="1400" b="0" dirty="0" smtClean="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della</a:t>
            </a: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bollett</a:t>
            </a:r>
            <a:r>
              <a:rPr lang="it-IT" sz="1400" b="0" dirty="0">
                <a:solidFill>
                  <a:schemeClr val="bg2"/>
                </a:solidFill>
                <a:effectLst>
                  <a:outerShdw blurRad="38100" dist="38100" dir="2700000" algn="tl">
                    <a:srgbClr val="DDDDDD"/>
                  </a:outerShdw>
                </a:effectLst>
                <a:latin typeface="Verdana" charset="0"/>
              </a:rPr>
              <a:t>a</a:t>
            </a:r>
            <a:r>
              <a:rPr lang="en-US" sz="1400" b="0" dirty="0">
                <a:solidFill>
                  <a:schemeClr val="bg2"/>
                </a:solidFill>
                <a:effectLst>
                  <a:outerShdw blurRad="38100" dist="38100" dir="2700000" algn="tl">
                    <a:srgbClr val="DDDDDD"/>
                  </a:outerShdw>
                </a:effectLst>
                <a:latin typeface="Verdana" charset="0"/>
              </a:rPr>
              <a:t>: </a:t>
            </a:r>
            <a:r>
              <a:rPr lang="en-US" sz="1400" b="0" dirty="0" smtClean="0">
                <a:solidFill>
                  <a:schemeClr val="bg2"/>
                </a:solidFill>
                <a:effectLst>
                  <a:outerShdw blurRad="38100" dist="38100" dir="2700000" algn="tl">
                    <a:srgbClr val="DDDDDD"/>
                  </a:outerShdw>
                </a:effectLst>
                <a:latin typeface="Verdana" charset="0"/>
              </a:rPr>
              <a:t>6,05</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Qualità </a:t>
            </a:r>
            <a:r>
              <a:rPr lang="it-IT" sz="1400" b="0" dirty="0">
                <a:solidFill>
                  <a:srgbClr val="000000"/>
                </a:solidFill>
                <a:effectLst>
                  <a:outerShdw blurRad="38100" dist="38100" dir="2700000" algn="tl">
                    <a:srgbClr val="DDDDDD"/>
                  </a:outerShdw>
                </a:effectLst>
                <a:latin typeface="Verdana" charset="0"/>
              </a:rPr>
              <a:t>sistema fognario: </a:t>
            </a:r>
            <a:r>
              <a:rPr lang="it-IT" sz="1400" b="0" dirty="0" smtClean="0">
                <a:solidFill>
                  <a:srgbClr val="000000"/>
                </a:solidFill>
                <a:effectLst>
                  <a:outerShdw blurRad="38100" dist="38100" dir="2700000" algn="tl">
                    <a:srgbClr val="DDDDDD"/>
                  </a:outerShdw>
                </a:effectLst>
                <a:latin typeface="Verdana" charset="0"/>
              </a:rPr>
              <a:t>6,02</a:t>
            </a:r>
            <a:endParaRPr lang="it-IT" sz="1400" b="0" dirty="0">
              <a:solidFill>
                <a:srgbClr val="000000"/>
              </a:solidFill>
              <a:effectLst>
                <a:outerShdw blurRad="38100" dist="38100" dir="2700000" algn="tl">
                  <a:srgbClr val="DDDDDD"/>
                </a:outerShdw>
              </a:effectLst>
              <a:latin typeface="Verdana" charset="0"/>
            </a:endParaRPr>
          </a:p>
        </p:txBody>
      </p:sp>
      <p:sp>
        <p:nvSpPr>
          <p:cNvPr id="148486" name="Text Box 6"/>
          <p:cNvSpPr txBox="1">
            <a:spLocks noChangeArrowheads="1"/>
          </p:cNvSpPr>
          <p:nvPr/>
        </p:nvSpPr>
        <p:spPr bwMode="auto">
          <a:xfrm>
            <a:off x="546050" y="4526061"/>
            <a:ext cx="7626350" cy="777875"/>
          </a:xfrm>
          <a:prstGeom prst="rect">
            <a:avLst/>
          </a:prstGeom>
          <a:noFill/>
          <a:ln w="9525">
            <a:noFill/>
            <a:miter lim="800000"/>
            <a:headEnd/>
            <a:tailEnd/>
          </a:ln>
          <a:effectLst/>
        </p:spPr>
        <p:txBody>
          <a:bodyPr>
            <a:spAutoFit/>
          </a:bodyPr>
          <a:lstStyle>
            <a:lvl1pPr marL="261938" indent="-26193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en-US" sz="1500" dirty="0" err="1">
                <a:solidFill>
                  <a:schemeClr val="accent1"/>
                </a:solidFill>
                <a:effectLst>
                  <a:outerShdw blurRad="38100" dist="38100" dir="2700000" algn="tl">
                    <a:srgbClr val="DDDDDD"/>
                  </a:outerShdw>
                </a:effectLst>
                <a:latin typeface="Verdana" charset="0"/>
              </a:rPr>
              <a:t>Esiste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nel</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complesso</a:t>
            </a:r>
            <a:r>
              <a:rPr lang="en-US" sz="1500" dirty="0">
                <a:solidFill>
                  <a:schemeClr val="accent1"/>
                </a:solidFill>
                <a:effectLst>
                  <a:outerShdw blurRad="38100" dist="38100" dir="2700000" algn="tl">
                    <a:srgbClr val="DDDDDD"/>
                  </a:outerShdw>
                </a:effectLst>
                <a:latin typeface="Verdana" charset="0"/>
              </a:rPr>
              <a:t> un </a:t>
            </a:r>
            <a:r>
              <a:rPr lang="en-US" sz="1500" dirty="0" err="1">
                <a:solidFill>
                  <a:schemeClr val="accent1"/>
                </a:solidFill>
                <a:effectLst>
                  <a:outerShdw blurRad="38100" dist="38100" dir="2700000" algn="tl">
                    <a:srgbClr val="DDDDDD"/>
                  </a:outerShdw>
                </a:effectLst>
                <a:latin typeface="Verdana" charset="0"/>
              </a:rPr>
              <a:t>grado</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più</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che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buono</a:t>
            </a:r>
            <a:r>
              <a:rPr lang="en-US" sz="1500" dirty="0">
                <a:solidFill>
                  <a:schemeClr val="accent1"/>
                </a:solidFill>
                <a:effectLst>
                  <a:outerShdw blurRad="38100" dist="38100" dir="2700000" algn="tl">
                    <a:srgbClr val="DDDDDD"/>
                  </a:outerShdw>
                </a:effectLst>
                <a:latin typeface="Verdana" charset="0"/>
              </a:rPr>
              <a:t> di </a:t>
            </a:r>
            <a:r>
              <a:rPr lang="en-US" sz="1500" dirty="0" err="1">
                <a:solidFill>
                  <a:schemeClr val="accent1"/>
                </a:solidFill>
                <a:effectLst>
                  <a:outerShdw blurRad="38100" dist="38100" dir="2700000" algn="tl">
                    <a:srgbClr val="DDDDDD"/>
                  </a:outerShdw>
                </a:effectLst>
                <a:latin typeface="Verdana" charset="0"/>
              </a:rPr>
              <a:t>soddisfazione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dei</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clienti</a:t>
            </a:r>
            <a:r>
              <a:rPr lang="en-US" sz="1500" dirty="0">
                <a:solidFill>
                  <a:schemeClr val="accent1"/>
                </a:solidFill>
                <a:effectLst>
                  <a:outerShdw blurRad="38100" dist="38100" dir="2700000" algn="tl">
                    <a:srgbClr val="DDDDDD"/>
                  </a:outerShdw>
                </a:effectLst>
                <a:latin typeface="Verdana" charset="0"/>
              </a:rPr>
              <a:t> con un </a:t>
            </a:r>
            <a:r>
              <a:rPr lang="en-US" sz="1500" dirty="0" err="1">
                <a:solidFill>
                  <a:schemeClr val="accent1"/>
                </a:solidFill>
                <a:effectLst>
                  <a:outerShdw blurRad="38100" dist="38100" dir="2700000" algn="tl">
                    <a:srgbClr val="DDDDDD"/>
                  </a:outerShdw>
                </a:effectLst>
                <a:latin typeface="Verdana" charset="0"/>
              </a:rPr>
              <a:t>giudizio</a:t>
            </a:r>
            <a:r>
              <a:rPr lang="en-US" sz="1500" dirty="0">
                <a:solidFill>
                  <a:schemeClr val="accent1"/>
                </a:solidFill>
                <a:effectLst>
                  <a:outerShdw blurRad="38100" dist="38100" dir="2700000" algn="tl">
                    <a:srgbClr val="DDDDDD"/>
                  </a:outerShdw>
                </a:effectLst>
                <a:latin typeface="Verdana" charset="0"/>
              </a:rPr>
              <a:t> di </a:t>
            </a:r>
            <a:r>
              <a:rPr lang="en-US" sz="1500" dirty="0" err="1" smtClean="0">
                <a:solidFill>
                  <a:schemeClr val="accent1"/>
                </a:solidFill>
                <a:effectLst>
                  <a:outerShdw blurRad="38100" dist="38100" dir="2700000" algn="tl">
                    <a:srgbClr val="DDDDDD"/>
                  </a:outerShdw>
                </a:effectLst>
                <a:latin typeface="Verdana" charset="0"/>
              </a:rPr>
              <a:t>leggero</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peggioramento</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nella</a:t>
            </a:r>
            <a:r>
              <a:rPr lang="en-US" sz="1500" dirty="0" smtClean="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dimensione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strutturale</a:t>
            </a:r>
            <a:r>
              <a:rPr lang="en-US" sz="1500" dirty="0">
                <a:solidFill>
                  <a:schemeClr val="accent1"/>
                </a:solidFill>
                <a:effectLst>
                  <a:outerShdw blurRad="38100" dist="38100" dir="2700000" algn="tl">
                    <a:srgbClr val="DDDDDD"/>
                  </a:outerShdw>
                </a:effectLst>
                <a:latin typeface="Verdana" charset="0"/>
              </a:rPr>
              <a:t> del </a:t>
            </a:r>
            <a:r>
              <a:rPr lang="en-US" sz="1500" dirty="0" err="1">
                <a:solidFill>
                  <a:schemeClr val="accent1"/>
                </a:solidFill>
                <a:effectLst>
                  <a:outerShdw blurRad="38100" dist="38100" dir="2700000" algn="tl">
                    <a:srgbClr val="DDDDDD"/>
                  </a:outerShdw>
                </a:effectLst>
                <a:latin typeface="Verdana" charset="0"/>
              </a:rPr>
              <a:t>sistema</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fognario</a:t>
            </a:r>
            <a:endParaRPr lang="en-US" sz="1500" dirty="0">
              <a:solidFill>
                <a:schemeClr val="accent1"/>
              </a:solidFill>
              <a:effectLst>
                <a:outerShdw blurRad="38100" dist="38100" dir="2700000" algn="tl">
                  <a:srgbClr val="DDDDDD"/>
                </a:outerShdw>
              </a:effectLst>
              <a:latin typeface="Verdana" charset="0"/>
            </a:endParaRPr>
          </a:p>
        </p:txBody>
      </p:sp>
      <p:sp>
        <p:nvSpPr>
          <p:cNvPr id="405510" name="AutoShape 9"/>
          <p:cNvSpPr>
            <a:spLocks noChangeArrowheads="1"/>
          </p:cNvSpPr>
          <p:nvPr/>
        </p:nvSpPr>
        <p:spPr bwMode="auto">
          <a:xfrm>
            <a:off x="2120900" y="2071688"/>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148491" name="Text Box 11"/>
          <p:cNvSpPr txBox="1">
            <a:spLocks noChangeArrowheads="1"/>
          </p:cNvSpPr>
          <p:nvPr/>
        </p:nvSpPr>
        <p:spPr bwMode="auto">
          <a:xfrm>
            <a:off x="1017588" y="2087563"/>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6/7</a:t>
            </a:r>
          </a:p>
        </p:txBody>
      </p:sp>
      <p:grpSp>
        <p:nvGrpSpPr>
          <p:cNvPr id="405512" name="Group 12"/>
          <p:cNvGrpSpPr>
            <a:grpSpLocks noChangeAspect="1"/>
          </p:cNvGrpSpPr>
          <p:nvPr/>
        </p:nvGrpSpPr>
        <p:grpSpPr bwMode="auto">
          <a:xfrm>
            <a:off x="431800" y="2105025"/>
            <a:ext cx="381000" cy="374650"/>
            <a:chOff x="1114" y="1888"/>
            <a:chExt cx="315" cy="309"/>
          </a:xfrm>
        </p:grpSpPr>
        <p:sp>
          <p:nvSpPr>
            <p:cNvPr id="405513" name="Oval 1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05514" name="Oval 1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05515" name="AutoShape 1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405516" name="Line 16"/>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8502" name="Text Box 22"/>
          <p:cNvSpPr txBox="1">
            <a:spLocks noChangeArrowheads="1"/>
          </p:cNvSpPr>
          <p:nvPr/>
        </p:nvSpPr>
        <p:spPr bwMode="auto">
          <a:xfrm>
            <a:off x="0" y="1295400"/>
            <a:ext cx="9144000" cy="366713"/>
          </a:xfrm>
          <a:prstGeom prst="rect">
            <a:avLst/>
          </a:prstGeom>
          <a:noFill/>
          <a:ln w="9525">
            <a:noFill/>
            <a:miter lim="800000"/>
            <a:headEnd/>
            <a:tailEnd/>
          </a:ln>
          <a:effectLst/>
        </p:spPr>
        <p:txBody>
          <a:bodyPr>
            <a:spAutoFit/>
          </a:bodyPr>
          <a:lstStyle/>
          <a:p>
            <a:pPr>
              <a:spcBef>
                <a:spcPct val="50000"/>
              </a:spcBef>
              <a:defRPr/>
            </a:pPr>
            <a:r>
              <a:rPr lang="it-IT" dirty="0">
                <a:solidFill>
                  <a:schemeClr val="bg2"/>
                </a:solidFill>
                <a:effectLst>
                  <a:outerShdw blurRad="38100" dist="38100" dir="2700000" algn="tl">
                    <a:srgbClr val="C0C0C0"/>
                  </a:outerShdw>
                </a:effectLst>
                <a:latin typeface="Verdana" pitchFamily="-64" charset="0"/>
                <a:ea typeface="+mn-ea"/>
                <a:cs typeface="Times New Roman" pitchFamily="-64" charset="0"/>
              </a:rPr>
              <a:t>Valutazione servizio acqua</a:t>
            </a:r>
            <a:endParaRPr lang="it-IT" sz="1400" dirty="0">
              <a:solidFill>
                <a:schemeClr val="bg2"/>
              </a:solidFill>
              <a:effectLst>
                <a:outerShdw blurRad="38100" dist="38100" dir="2700000" algn="tl">
                  <a:srgbClr val="C0C0C0"/>
                </a:outerShdw>
              </a:effectLst>
              <a:latin typeface="Verdana" pitchFamily="-64" charset="0"/>
              <a:ea typeface="+mn-ea"/>
              <a:cs typeface="Times New Roman" pitchFamily="-64" charset="0"/>
            </a:endParaRPr>
          </a:p>
        </p:txBody>
      </p:sp>
      <p:sp>
        <p:nvSpPr>
          <p:cNvPr id="405524" name="AutoShape 10"/>
          <p:cNvSpPr>
            <a:spLocks noChangeArrowheads="1"/>
          </p:cNvSpPr>
          <p:nvPr/>
        </p:nvSpPr>
        <p:spPr bwMode="auto">
          <a:xfrm>
            <a:off x="7996238" y="3789040"/>
            <a:ext cx="576262" cy="1295400"/>
          </a:xfrm>
          <a:prstGeom prst="curvedLeftArrow">
            <a:avLst>
              <a:gd name="adj1" fmla="val 44959"/>
              <a:gd name="adj2" fmla="val 89917"/>
              <a:gd name="adj3" fmla="val 33333"/>
            </a:avLst>
          </a:prstGeom>
          <a:solidFill>
            <a:schemeClr val="accent1"/>
          </a:solidFill>
          <a:ln w="9525">
            <a:solidFill>
              <a:schemeClr val="tx1"/>
            </a:solidFill>
            <a:miter lim="800000"/>
            <a:headEnd/>
            <a:tailEnd/>
          </a:ln>
        </p:spPr>
        <p:txBody>
          <a:bodyPr wrap="none" anchor="ctr"/>
          <a:lstStyle/>
          <a:p>
            <a:endParaRPr lang="it-IT" b="0"/>
          </a:p>
        </p:txBody>
      </p:sp>
      <p:sp>
        <p:nvSpPr>
          <p:cNvPr id="405525" name="CasellaDiTesto 24"/>
          <p:cNvSpPr txBox="1">
            <a:spLocks noChangeArrowheads="1"/>
          </p:cNvSpPr>
          <p:nvPr/>
        </p:nvSpPr>
        <p:spPr bwMode="auto">
          <a:xfrm>
            <a:off x="35496" y="692696"/>
            <a:ext cx="596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domestici - Servizio idrico </a:t>
            </a:r>
            <a:r>
              <a:rPr lang="it-IT" sz="2400" dirty="0" smtClean="0"/>
              <a:t>2014</a:t>
            </a:r>
            <a:endParaRPr lang="it-IT" sz="2400" dirty="0"/>
          </a:p>
        </p:txBody>
      </p:sp>
    </p:spTree>
    <p:extLst>
      <p:ext uri="{BB962C8B-B14F-4D97-AF65-F5344CB8AC3E}">
        <p14:creationId xmlns:p14="http://schemas.microsoft.com/office/powerpoint/2010/main" val="2136096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5638800" y="3645024"/>
            <a:ext cx="3352800" cy="366713"/>
          </a:xfrm>
          <a:prstGeom prst="rect">
            <a:avLst/>
          </a:prstGeom>
          <a:noFill/>
          <a:ln w="9525">
            <a:noFill/>
            <a:miter lim="800000"/>
            <a:headEnd/>
            <a:tailEnd/>
          </a:ln>
          <a:effectLst/>
        </p:spPr>
        <p:txBody>
          <a:bodyPr>
            <a:spAutoFit/>
          </a:bodyPr>
          <a:lstStyle/>
          <a:p>
            <a:pPr algn="r">
              <a:buFont typeface="Wingdings" pitchFamily="-64" charset="2"/>
              <a:buNone/>
              <a:defRPr/>
            </a:pPr>
            <a:r>
              <a:rPr lang="en-US" dirty="0" err="1">
                <a:solidFill>
                  <a:srgbClr val="FF0000"/>
                </a:solidFill>
                <a:effectLst>
                  <a:outerShdw blurRad="38100" dist="38100" dir="2700000" algn="tl">
                    <a:srgbClr val="C0C0C0"/>
                  </a:outerShdw>
                </a:effectLst>
                <a:latin typeface="Verdana" pitchFamily="-64" charset="0"/>
                <a:ea typeface="+mn-ea"/>
              </a:rPr>
              <a:t>Soglia</a:t>
            </a:r>
            <a:r>
              <a:rPr lang="en-US" dirty="0">
                <a:solidFill>
                  <a:srgbClr val="FF0000"/>
                </a:solidFill>
                <a:effectLst>
                  <a:outerShdw blurRad="38100" dist="38100" dir="2700000" algn="tl">
                    <a:srgbClr val="C0C0C0"/>
                  </a:outerShdw>
                </a:effectLst>
                <a:latin typeface="Verdana" pitchFamily="-64" charset="0"/>
                <a:ea typeface="+mn-ea"/>
              </a:rPr>
              <a:t> </a:t>
            </a:r>
            <a:r>
              <a:rPr lang="en-US" dirty="0" err="1">
                <a:solidFill>
                  <a:srgbClr val="FF0000"/>
                </a:solidFill>
                <a:effectLst>
                  <a:outerShdw blurRad="38100" dist="38100" dir="2700000" algn="tl">
                    <a:srgbClr val="C0C0C0"/>
                  </a:outerShdw>
                </a:effectLst>
                <a:latin typeface="Verdana" pitchFamily="-64" charset="0"/>
                <a:ea typeface="+mn-ea"/>
              </a:rPr>
              <a:t>critica</a:t>
            </a:r>
            <a:endParaRPr lang="it-IT" dirty="0">
              <a:solidFill>
                <a:srgbClr val="FF0000"/>
              </a:solidFill>
              <a:effectLst>
                <a:outerShdw blurRad="38100" dist="38100" dir="2700000" algn="tl">
                  <a:srgbClr val="C0C0C0"/>
                </a:outerShdw>
              </a:effectLst>
              <a:latin typeface="Verdana" pitchFamily="-64" charset="0"/>
              <a:ea typeface="+mn-ea"/>
            </a:endParaRPr>
          </a:p>
        </p:txBody>
      </p:sp>
      <p:sp>
        <p:nvSpPr>
          <p:cNvPr id="148483" name="Rectangle 3"/>
          <p:cNvSpPr>
            <a:spLocks noChangeArrowheads="1"/>
          </p:cNvSpPr>
          <p:nvPr/>
        </p:nvSpPr>
        <p:spPr bwMode="auto">
          <a:xfrm>
            <a:off x="2786063" y="2044586"/>
            <a:ext cx="6058069" cy="1600438"/>
          </a:xfrm>
          <a:prstGeom prst="rect">
            <a:avLst/>
          </a:prstGeom>
          <a:noFill/>
          <a:ln w="9525">
            <a:noFill/>
            <a:miter lim="800000"/>
            <a:headEnd/>
            <a:tailEnd/>
          </a:ln>
          <a:effectLst/>
        </p:spPr>
        <p:txBody>
          <a:bodyPr wrap="none">
            <a:spAutoFit/>
          </a:bodyPr>
          <a:lstStyle/>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Nuovo metodo di fatturazione: </a:t>
            </a:r>
            <a:r>
              <a:rPr lang="it-IT" sz="1400" b="0" dirty="0" smtClean="0">
                <a:solidFill>
                  <a:schemeClr val="bg2"/>
                </a:solidFill>
                <a:effectLst>
                  <a:outerShdw blurRad="38100" dist="38100" dir="2700000" algn="tl">
                    <a:srgbClr val="DDDDDD"/>
                  </a:outerShdw>
                </a:effectLst>
                <a:latin typeface="Verdana" charset="0"/>
              </a:rPr>
              <a:t>7,27</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Tempo intervento riparazioni ed allacci: 6,73</a:t>
            </a: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Qualità </a:t>
            </a:r>
            <a:r>
              <a:rPr lang="it-IT" sz="1400" b="0" dirty="0" smtClean="0">
                <a:solidFill>
                  <a:schemeClr val="bg2"/>
                </a:solidFill>
                <a:effectLst>
                  <a:outerShdw blurRad="38100" dist="38100" dir="2700000" algn="tl">
                    <a:srgbClr val="DDDDDD"/>
                  </a:outerShdw>
                </a:effectLst>
                <a:latin typeface="Verdana" charset="0"/>
              </a:rPr>
              <a:t>dell’acqua </a:t>
            </a:r>
            <a:r>
              <a:rPr lang="it-IT" sz="1400" b="0" dirty="0">
                <a:solidFill>
                  <a:schemeClr val="bg2"/>
                </a:solidFill>
                <a:effectLst>
                  <a:outerShdw blurRad="38100" dist="38100" dir="2700000" algn="tl">
                    <a:srgbClr val="DDDDDD"/>
                  </a:outerShdw>
                </a:effectLst>
                <a:latin typeface="Verdana" charset="0"/>
              </a:rPr>
              <a:t>(odore, limpidezza, sapore): </a:t>
            </a:r>
            <a:r>
              <a:rPr lang="it-IT" sz="1400" b="0" dirty="0" smtClean="0">
                <a:solidFill>
                  <a:schemeClr val="bg2"/>
                </a:solidFill>
                <a:effectLst>
                  <a:outerShdw blurRad="38100" dist="38100" dir="2700000" algn="tl">
                    <a:srgbClr val="DDDDDD"/>
                  </a:outerShdw>
                </a:effectLst>
                <a:latin typeface="Verdana" charset="0"/>
              </a:rPr>
              <a:t>6,69</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Informazione su qualità e disponibilità </a:t>
            </a:r>
            <a:r>
              <a:rPr lang="it-IT" sz="1400" b="0" dirty="0" smtClean="0">
                <a:solidFill>
                  <a:schemeClr val="bg2"/>
                </a:solidFill>
                <a:effectLst>
                  <a:outerShdw blurRad="38100" dist="38100" dir="2700000" algn="tl">
                    <a:srgbClr val="DDDDDD"/>
                  </a:outerShdw>
                </a:effectLst>
                <a:latin typeface="Verdana" charset="0"/>
              </a:rPr>
              <a:t>dell’acqua</a:t>
            </a:r>
            <a:r>
              <a:rPr lang="it-IT"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6,62</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Qualità pronto intervento e gestione perdite idriche: </a:t>
            </a:r>
            <a:r>
              <a:rPr lang="it-IT" sz="1400" b="0" dirty="0" smtClean="0">
                <a:solidFill>
                  <a:schemeClr val="bg2"/>
                </a:solidFill>
                <a:effectLst>
                  <a:outerShdw blurRad="38100" dist="38100" dir="2700000" algn="tl">
                    <a:srgbClr val="DDDDDD"/>
                  </a:outerShdw>
                </a:effectLst>
                <a:latin typeface="Verdana" charset="0"/>
              </a:rPr>
              <a:t>6,54</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Chiarezza</a:t>
            </a: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della</a:t>
            </a: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bollett</a:t>
            </a:r>
            <a:r>
              <a:rPr lang="it-IT" sz="1400" b="0" dirty="0">
                <a:solidFill>
                  <a:schemeClr val="bg2"/>
                </a:solidFill>
                <a:effectLst>
                  <a:outerShdw blurRad="38100" dist="38100" dir="2700000" algn="tl">
                    <a:srgbClr val="DDDDDD"/>
                  </a:outerShdw>
                </a:effectLst>
                <a:latin typeface="Verdana" charset="0"/>
              </a:rPr>
              <a:t>a</a:t>
            </a:r>
            <a:r>
              <a:rPr lang="en-US" sz="1400" b="0" dirty="0">
                <a:solidFill>
                  <a:schemeClr val="bg2"/>
                </a:solidFill>
                <a:effectLst>
                  <a:outerShdw blurRad="38100" dist="38100" dir="2700000" algn="tl">
                    <a:srgbClr val="DDDDDD"/>
                  </a:outerShdw>
                </a:effectLst>
                <a:latin typeface="Verdana" charset="0"/>
              </a:rPr>
              <a:t>: </a:t>
            </a:r>
            <a:r>
              <a:rPr lang="en-US" sz="1400" b="0" dirty="0" smtClean="0">
                <a:solidFill>
                  <a:schemeClr val="bg2"/>
                </a:solidFill>
                <a:effectLst>
                  <a:outerShdw blurRad="38100" dist="38100" dir="2700000" algn="tl">
                    <a:srgbClr val="DDDDDD"/>
                  </a:outerShdw>
                </a:effectLst>
                <a:latin typeface="Verdana" charset="0"/>
              </a:rPr>
              <a:t>6,23</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Qualità </a:t>
            </a:r>
            <a:r>
              <a:rPr lang="it-IT" sz="1400" b="0" dirty="0">
                <a:solidFill>
                  <a:schemeClr val="bg2"/>
                </a:solidFill>
                <a:effectLst>
                  <a:outerShdw blurRad="38100" dist="38100" dir="2700000" algn="tl">
                    <a:srgbClr val="DDDDDD"/>
                  </a:outerShdw>
                </a:effectLst>
                <a:latin typeface="Verdana" charset="0"/>
              </a:rPr>
              <a:t>pronto intervento e gestione emergenza fognature: </a:t>
            </a:r>
            <a:r>
              <a:rPr lang="it-IT" sz="1400" b="0" dirty="0" smtClean="0">
                <a:solidFill>
                  <a:schemeClr val="bg2"/>
                </a:solidFill>
                <a:effectLst>
                  <a:outerShdw blurRad="38100" dist="38100" dir="2700000" algn="tl">
                    <a:srgbClr val="DDDDDD"/>
                  </a:outerShdw>
                </a:effectLst>
                <a:latin typeface="Verdana" charset="0"/>
              </a:rPr>
              <a:t>6,2</a:t>
            </a:r>
            <a:endParaRPr lang="it-IT" sz="1400" b="0" dirty="0">
              <a:solidFill>
                <a:schemeClr val="bg2"/>
              </a:solidFill>
              <a:effectLst>
                <a:outerShdw blurRad="38100" dist="38100" dir="2700000" algn="tl">
                  <a:srgbClr val="DDDDDD"/>
                </a:outerShdw>
              </a:effectLst>
              <a:latin typeface="Verdana" charset="0"/>
            </a:endParaRPr>
          </a:p>
        </p:txBody>
      </p:sp>
      <p:sp>
        <p:nvSpPr>
          <p:cNvPr id="405508" name="Line 4"/>
          <p:cNvSpPr>
            <a:spLocks noChangeShapeType="1"/>
          </p:cNvSpPr>
          <p:nvPr/>
        </p:nvSpPr>
        <p:spPr bwMode="auto">
          <a:xfrm>
            <a:off x="0" y="4000500"/>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48486" name="Text Box 6"/>
          <p:cNvSpPr txBox="1">
            <a:spLocks noChangeArrowheads="1"/>
          </p:cNvSpPr>
          <p:nvPr/>
        </p:nvSpPr>
        <p:spPr bwMode="auto">
          <a:xfrm>
            <a:off x="546050" y="5085184"/>
            <a:ext cx="7626350" cy="777875"/>
          </a:xfrm>
          <a:prstGeom prst="rect">
            <a:avLst/>
          </a:prstGeom>
          <a:noFill/>
          <a:ln w="9525">
            <a:noFill/>
            <a:miter lim="800000"/>
            <a:headEnd/>
            <a:tailEnd/>
          </a:ln>
          <a:effectLst/>
        </p:spPr>
        <p:txBody>
          <a:bodyPr>
            <a:spAutoFit/>
          </a:bodyPr>
          <a:lstStyle>
            <a:lvl1pPr marL="261938" indent="-26193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en-US" sz="1500" dirty="0" err="1">
                <a:solidFill>
                  <a:schemeClr val="accent1"/>
                </a:solidFill>
                <a:effectLst>
                  <a:outerShdw blurRad="38100" dist="38100" dir="2700000" algn="tl">
                    <a:srgbClr val="DDDDDD"/>
                  </a:outerShdw>
                </a:effectLst>
                <a:latin typeface="Verdana" charset="0"/>
              </a:rPr>
              <a:t>Esiste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nel</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complesso</a:t>
            </a:r>
            <a:r>
              <a:rPr lang="en-US" sz="1500" dirty="0">
                <a:solidFill>
                  <a:schemeClr val="accent1"/>
                </a:solidFill>
                <a:effectLst>
                  <a:outerShdw blurRad="38100" dist="38100" dir="2700000" algn="tl">
                    <a:srgbClr val="DDDDDD"/>
                  </a:outerShdw>
                </a:effectLst>
                <a:latin typeface="Verdana" charset="0"/>
              </a:rPr>
              <a:t> un </a:t>
            </a:r>
            <a:r>
              <a:rPr lang="en-US" sz="1500" dirty="0" err="1">
                <a:solidFill>
                  <a:schemeClr val="accent1"/>
                </a:solidFill>
                <a:effectLst>
                  <a:outerShdw blurRad="38100" dist="38100" dir="2700000" algn="tl">
                    <a:srgbClr val="DDDDDD"/>
                  </a:outerShdw>
                </a:effectLst>
                <a:latin typeface="Verdana" charset="0"/>
              </a:rPr>
              <a:t>grado</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più</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che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buono</a:t>
            </a:r>
            <a:r>
              <a:rPr lang="en-US" sz="1500" dirty="0">
                <a:solidFill>
                  <a:schemeClr val="accent1"/>
                </a:solidFill>
                <a:effectLst>
                  <a:outerShdw blurRad="38100" dist="38100" dir="2700000" algn="tl">
                    <a:srgbClr val="DDDDDD"/>
                  </a:outerShdw>
                </a:effectLst>
                <a:latin typeface="Verdana" charset="0"/>
              </a:rPr>
              <a:t> di </a:t>
            </a:r>
            <a:r>
              <a:rPr lang="en-US" sz="1500" dirty="0" err="1">
                <a:solidFill>
                  <a:schemeClr val="accent1"/>
                </a:solidFill>
                <a:effectLst>
                  <a:outerShdw blurRad="38100" dist="38100" dir="2700000" algn="tl">
                    <a:srgbClr val="DDDDDD"/>
                  </a:outerShdw>
                </a:effectLst>
                <a:latin typeface="Verdana" charset="0"/>
              </a:rPr>
              <a:t>soddisfazione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dei</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clienti</a:t>
            </a:r>
            <a:r>
              <a:rPr lang="en-US" sz="1500" dirty="0">
                <a:solidFill>
                  <a:schemeClr val="accent1"/>
                </a:solidFill>
                <a:effectLst>
                  <a:outerShdw blurRad="38100" dist="38100" dir="2700000" algn="tl">
                    <a:srgbClr val="DDDDDD"/>
                  </a:outerShdw>
                </a:effectLst>
                <a:latin typeface="Verdana" charset="0"/>
              </a:rPr>
              <a:t> con un </a:t>
            </a:r>
            <a:r>
              <a:rPr lang="en-US" sz="1500" dirty="0" err="1">
                <a:solidFill>
                  <a:schemeClr val="accent1"/>
                </a:solidFill>
                <a:effectLst>
                  <a:outerShdw blurRad="38100" dist="38100" dir="2700000" algn="tl">
                    <a:srgbClr val="DDDDDD"/>
                  </a:outerShdw>
                </a:effectLst>
                <a:latin typeface="Verdana" charset="0"/>
              </a:rPr>
              <a:t>giudizio</a:t>
            </a:r>
            <a:r>
              <a:rPr lang="en-US" sz="1500" dirty="0">
                <a:solidFill>
                  <a:schemeClr val="accent1"/>
                </a:solidFill>
                <a:effectLst>
                  <a:outerShdw blurRad="38100" dist="38100" dir="2700000" algn="tl">
                    <a:srgbClr val="DDDDDD"/>
                  </a:outerShdw>
                </a:effectLst>
                <a:latin typeface="Verdana" charset="0"/>
              </a:rPr>
              <a:t> di </a:t>
            </a:r>
            <a:r>
              <a:rPr lang="en-US" sz="1500" dirty="0" err="1" smtClean="0">
                <a:solidFill>
                  <a:schemeClr val="accent1"/>
                </a:solidFill>
                <a:effectLst>
                  <a:outerShdw blurRad="38100" dist="38100" dir="2700000" algn="tl">
                    <a:srgbClr val="DDDDDD"/>
                  </a:outerShdw>
                </a:effectLst>
                <a:latin typeface="Verdana" charset="0"/>
              </a:rPr>
              <a:t>leggero</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peggioramento</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nella</a:t>
            </a:r>
            <a:r>
              <a:rPr lang="en-US" sz="1500" dirty="0" smtClean="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dimensione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strutturale</a:t>
            </a:r>
            <a:r>
              <a:rPr lang="en-US" sz="1500" dirty="0">
                <a:solidFill>
                  <a:schemeClr val="accent1"/>
                </a:solidFill>
                <a:effectLst>
                  <a:outerShdw blurRad="38100" dist="38100" dir="2700000" algn="tl">
                    <a:srgbClr val="DDDDDD"/>
                  </a:outerShdw>
                </a:effectLst>
                <a:latin typeface="Verdana" charset="0"/>
              </a:rPr>
              <a:t> del </a:t>
            </a:r>
            <a:r>
              <a:rPr lang="en-US" sz="1500" dirty="0" err="1">
                <a:solidFill>
                  <a:schemeClr val="accent1"/>
                </a:solidFill>
                <a:effectLst>
                  <a:outerShdw blurRad="38100" dist="38100" dir="2700000" algn="tl">
                    <a:srgbClr val="DDDDDD"/>
                  </a:outerShdw>
                </a:effectLst>
                <a:latin typeface="Verdana" charset="0"/>
              </a:rPr>
              <a:t>sistema</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fognario</a:t>
            </a:r>
            <a:endParaRPr lang="en-US" sz="1500" dirty="0">
              <a:solidFill>
                <a:schemeClr val="accent1"/>
              </a:solidFill>
              <a:effectLst>
                <a:outerShdw blurRad="38100" dist="38100" dir="2700000" algn="tl">
                  <a:srgbClr val="DDDDDD"/>
                </a:outerShdw>
              </a:effectLst>
              <a:latin typeface="Verdana" charset="0"/>
            </a:endParaRPr>
          </a:p>
        </p:txBody>
      </p:sp>
      <p:sp>
        <p:nvSpPr>
          <p:cNvPr id="405510" name="AutoShape 9"/>
          <p:cNvSpPr>
            <a:spLocks noChangeArrowheads="1"/>
          </p:cNvSpPr>
          <p:nvPr/>
        </p:nvSpPr>
        <p:spPr bwMode="auto">
          <a:xfrm>
            <a:off x="2120900" y="2071688"/>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148491" name="Text Box 11"/>
          <p:cNvSpPr txBox="1">
            <a:spLocks noChangeArrowheads="1"/>
          </p:cNvSpPr>
          <p:nvPr/>
        </p:nvSpPr>
        <p:spPr bwMode="auto">
          <a:xfrm>
            <a:off x="1017588" y="2087563"/>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6/7</a:t>
            </a:r>
          </a:p>
        </p:txBody>
      </p:sp>
      <p:grpSp>
        <p:nvGrpSpPr>
          <p:cNvPr id="405512" name="Group 12"/>
          <p:cNvGrpSpPr>
            <a:grpSpLocks noChangeAspect="1"/>
          </p:cNvGrpSpPr>
          <p:nvPr/>
        </p:nvGrpSpPr>
        <p:grpSpPr bwMode="auto">
          <a:xfrm>
            <a:off x="431800" y="2105025"/>
            <a:ext cx="381000" cy="374650"/>
            <a:chOff x="1114" y="1888"/>
            <a:chExt cx="315" cy="309"/>
          </a:xfrm>
        </p:grpSpPr>
        <p:sp>
          <p:nvSpPr>
            <p:cNvPr id="405513" name="Oval 1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05514" name="Oval 1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05515" name="AutoShape 1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405516" name="Line 16"/>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8502" name="Text Box 22"/>
          <p:cNvSpPr txBox="1">
            <a:spLocks noChangeArrowheads="1"/>
          </p:cNvSpPr>
          <p:nvPr/>
        </p:nvSpPr>
        <p:spPr bwMode="auto">
          <a:xfrm>
            <a:off x="0" y="1295400"/>
            <a:ext cx="9144000" cy="366713"/>
          </a:xfrm>
          <a:prstGeom prst="rect">
            <a:avLst/>
          </a:prstGeom>
          <a:noFill/>
          <a:ln w="9525">
            <a:noFill/>
            <a:miter lim="800000"/>
            <a:headEnd/>
            <a:tailEnd/>
          </a:ln>
          <a:effectLst/>
        </p:spPr>
        <p:txBody>
          <a:bodyPr>
            <a:spAutoFit/>
          </a:bodyPr>
          <a:lstStyle/>
          <a:p>
            <a:pPr>
              <a:spcBef>
                <a:spcPct val="50000"/>
              </a:spcBef>
              <a:defRPr/>
            </a:pPr>
            <a:r>
              <a:rPr lang="it-IT" dirty="0">
                <a:solidFill>
                  <a:schemeClr val="bg2"/>
                </a:solidFill>
                <a:effectLst>
                  <a:outerShdw blurRad="38100" dist="38100" dir="2700000" algn="tl">
                    <a:srgbClr val="C0C0C0"/>
                  </a:outerShdw>
                </a:effectLst>
                <a:latin typeface="Verdana" pitchFamily="-64" charset="0"/>
                <a:ea typeface="+mn-ea"/>
                <a:cs typeface="Times New Roman" pitchFamily="-64" charset="0"/>
              </a:rPr>
              <a:t>Valutazione servizio acqua</a:t>
            </a:r>
            <a:endParaRPr lang="it-IT" sz="1400" dirty="0">
              <a:solidFill>
                <a:schemeClr val="bg2"/>
              </a:solidFill>
              <a:effectLst>
                <a:outerShdw blurRad="38100" dist="38100" dir="2700000" algn="tl">
                  <a:srgbClr val="C0C0C0"/>
                </a:outerShdw>
              </a:effectLst>
              <a:latin typeface="Verdana" pitchFamily="-64" charset="0"/>
              <a:ea typeface="+mn-ea"/>
              <a:cs typeface="Times New Roman" pitchFamily="-64" charset="0"/>
            </a:endParaRPr>
          </a:p>
        </p:txBody>
      </p:sp>
      <p:sp>
        <p:nvSpPr>
          <p:cNvPr id="23" name="Text Box 5"/>
          <p:cNvSpPr txBox="1">
            <a:spLocks noChangeArrowheads="1"/>
          </p:cNvSpPr>
          <p:nvPr/>
        </p:nvSpPr>
        <p:spPr bwMode="auto">
          <a:xfrm>
            <a:off x="960438" y="4211638"/>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5/6</a:t>
            </a:r>
          </a:p>
        </p:txBody>
      </p:sp>
      <p:grpSp>
        <p:nvGrpSpPr>
          <p:cNvPr id="405519" name="Group 17"/>
          <p:cNvGrpSpPr>
            <a:grpSpLocks noChangeAspect="1"/>
          </p:cNvGrpSpPr>
          <p:nvPr/>
        </p:nvGrpSpPr>
        <p:grpSpPr bwMode="auto">
          <a:xfrm>
            <a:off x="403225" y="4141788"/>
            <a:ext cx="409575" cy="371475"/>
            <a:chOff x="169" y="2169"/>
            <a:chExt cx="291" cy="263"/>
          </a:xfrm>
        </p:grpSpPr>
        <p:sp>
          <p:nvSpPr>
            <p:cNvPr id="405520" name="Oval 1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05521" name="Oval 1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05522" name="Line 20"/>
            <p:cNvSpPr>
              <a:spLocks noChangeAspect="1" noChangeShapeType="1"/>
            </p:cNvSpPr>
            <p:nvPr/>
          </p:nvSpPr>
          <p:spPr bwMode="auto">
            <a:xfrm>
              <a:off x="321" y="2304"/>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5523" name="Line 21"/>
            <p:cNvSpPr>
              <a:spLocks noChangeAspect="1" noChangeShapeType="1"/>
            </p:cNvSpPr>
            <p:nvPr/>
          </p:nvSpPr>
          <p:spPr bwMode="auto">
            <a:xfrm>
              <a:off x="204" y="2432"/>
              <a:ext cx="22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405524" name="AutoShape 10"/>
          <p:cNvSpPr>
            <a:spLocks noChangeArrowheads="1"/>
          </p:cNvSpPr>
          <p:nvPr/>
        </p:nvSpPr>
        <p:spPr bwMode="auto">
          <a:xfrm>
            <a:off x="7996238" y="4348163"/>
            <a:ext cx="576262" cy="1295400"/>
          </a:xfrm>
          <a:prstGeom prst="curvedLeftArrow">
            <a:avLst>
              <a:gd name="adj1" fmla="val 44959"/>
              <a:gd name="adj2" fmla="val 89917"/>
              <a:gd name="adj3" fmla="val 33333"/>
            </a:avLst>
          </a:prstGeom>
          <a:solidFill>
            <a:schemeClr val="accent1"/>
          </a:solidFill>
          <a:ln w="9525">
            <a:solidFill>
              <a:schemeClr val="tx1"/>
            </a:solidFill>
            <a:miter lim="800000"/>
            <a:headEnd/>
            <a:tailEnd/>
          </a:ln>
        </p:spPr>
        <p:txBody>
          <a:bodyPr wrap="none" anchor="ctr"/>
          <a:lstStyle/>
          <a:p>
            <a:endParaRPr lang="it-IT" b="0"/>
          </a:p>
        </p:txBody>
      </p:sp>
      <p:sp>
        <p:nvSpPr>
          <p:cNvPr id="405525" name="CasellaDiTesto 24"/>
          <p:cNvSpPr txBox="1">
            <a:spLocks noChangeArrowheads="1"/>
          </p:cNvSpPr>
          <p:nvPr/>
        </p:nvSpPr>
        <p:spPr bwMode="auto">
          <a:xfrm>
            <a:off x="35496" y="692696"/>
            <a:ext cx="596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domestici - Servizio idrico </a:t>
            </a:r>
            <a:r>
              <a:rPr lang="it-IT" sz="2400" dirty="0" smtClean="0"/>
              <a:t>2012</a:t>
            </a:r>
            <a:endParaRPr lang="it-IT" sz="2400" dirty="0"/>
          </a:p>
        </p:txBody>
      </p:sp>
      <p:sp>
        <p:nvSpPr>
          <p:cNvPr id="22" name="Rectangle 3"/>
          <p:cNvSpPr>
            <a:spLocks noChangeArrowheads="1"/>
          </p:cNvSpPr>
          <p:nvPr/>
        </p:nvSpPr>
        <p:spPr bwMode="auto">
          <a:xfrm>
            <a:off x="2771800" y="4205406"/>
            <a:ext cx="3159839" cy="307777"/>
          </a:xfrm>
          <a:prstGeom prst="rect">
            <a:avLst/>
          </a:prstGeom>
          <a:noFill/>
          <a:ln w="9525">
            <a:noFill/>
            <a:miter lim="800000"/>
            <a:headEnd/>
            <a:tailEnd/>
          </a:ln>
          <a:effectLst/>
        </p:spPr>
        <p:txBody>
          <a:bodyPr wrap="none">
            <a:spAutoFit/>
          </a:bodyPr>
          <a:lstStyle/>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Qualità </a:t>
            </a:r>
            <a:r>
              <a:rPr lang="it-IT" sz="1400" b="0" dirty="0">
                <a:solidFill>
                  <a:schemeClr val="bg2"/>
                </a:solidFill>
                <a:effectLst>
                  <a:outerShdw blurRad="38100" dist="38100" dir="2700000" algn="tl">
                    <a:srgbClr val="DDDDDD"/>
                  </a:outerShdw>
                </a:effectLst>
                <a:latin typeface="Verdana" charset="0"/>
              </a:rPr>
              <a:t>sistema fognario: </a:t>
            </a:r>
            <a:r>
              <a:rPr lang="it-IT" sz="1400" b="0" dirty="0" smtClean="0">
                <a:solidFill>
                  <a:schemeClr val="bg2"/>
                </a:solidFill>
                <a:effectLst>
                  <a:outerShdw blurRad="38100" dist="38100" dir="2700000" algn="tl">
                    <a:srgbClr val="DDDDDD"/>
                  </a:outerShdw>
                </a:effectLst>
                <a:latin typeface="Verdana" charset="0"/>
              </a:rPr>
              <a:t>5,95</a:t>
            </a:r>
            <a:endParaRPr lang="it-IT" sz="1400" b="0" dirty="0">
              <a:solidFill>
                <a:schemeClr val="bg2"/>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2540452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5"/>
          <p:cNvGraphicFramePr>
            <a:graphicFrameLocks/>
          </p:cNvGraphicFramePr>
          <p:nvPr>
            <p:extLst>
              <p:ext uri="{D42A27DB-BD31-4B8C-83A1-F6EECF244321}">
                <p14:modId xmlns:p14="http://schemas.microsoft.com/office/powerpoint/2010/main" val="3673015040"/>
              </p:ext>
            </p:extLst>
          </p:nvPr>
        </p:nvGraphicFramePr>
        <p:xfrm>
          <a:off x="193675" y="1765300"/>
          <a:ext cx="84709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409603" name="Rectangle 24"/>
          <p:cNvSpPr>
            <a:spLocks noChangeArrowheads="1"/>
          </p:cNvSpPr>
          <p:nvPr/>
        </p:nvSpPr>
        <p:spPr bwMode="auto">
          <a:xfrm>
            <a:off x="142875" y="1785938"/>
            <a:ext cx="3172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b="0" dirty="0">
                <a:solidFill>
                  <a:srgbClr val="FF0066"/>
                </a:solidFill>
              </a:rPr>
              <a:t>Percentuale </a:t>
            </a:r>
            <a:r>
              <a:rPr lang="it-IT" b="0" dirty="0" smtClean="0">
                <a:solidFill>
                  <a:srgbClr val="FF0066"/>
                </a:solidFill>
              </a:rPr>
              <a:t>clienti soddisfatti</a:t>
            </a:r>
            <a:endParaRPr lang="it-IT" b="0" dirty="0">
              <a:solidFill>
                <a:srgbClr val="FF0066"/>
              </a:solidFill>
            </a:endParaRPr>
          </a:p>
        </p:txBody>
      </p:sp>
      <p:sp>
        <p:nvSpPr>
          <p:cNvPr id="5" name="Text Box 22"/>
          <p:cNvSpPr txBox="1">
            <a:spLocks noChangeArrowheads="1"/>
          </p:cNvSpPr>
          <p:nvPr/>
        </p:nvSpPr>
        <p:spPr bwMode="auto">
          <a:xfrm>
            <a:off x="152400" y="1262088"/>
            <a:ext cx="9144000" cy="366712"/>
          </a:xfrm>
          <a:prstGeom prst="rect">
            <a:avLst/>
          </a:prstGeom>
          <a:noFill/>
          <a:ln w="9525">
            <a:noFill/>
            <a:miter lim="800000"/>
            <a:headEnd/>
            <a:tailEnd/>
          </a:ln>
          <a:effectLst/>
        </p:spPr>
        <p:txBody>
          <a:bodyPr>
            <a:spAutoFit/>
          </a:bodyPr>
          <a:lstStyle/>
          <a:p>
            <a:pPr>
              <a:spcBef>
                <a:spcPct val="50000"/>
              </a:spcBef>
              <a:defRPr/>
            </a:pPr>
            <a:r>
              <a:rPr lang="it-IT" dirty="0">
                <a:solidFill>
                  <a:schemeClr val="bg2"/>
                </a:solidFill>
                <a:effectLst>
                  <a:outerShdw blurRad="38100" dist="38100" dir="2700000" algn="tl">
                    <a:srgbClr val="C0C0C0"/>
                  </a:outerShdw>
                </a:effectLst>
                <a:latin typeface="Verdana" pitchFamily="-64" charset="0"/>
                <a:ea typeface="+mn-ea"/>
                <a:cs typeface="Times New Roman" pitchFamily="-64" charset="0"/>
              </a:rPr>
              <a:t>Valutazione servizio acqua</a:t>
            </a:r>
            <a:endParaRPr lang="it-IT" sz="1400" dirty="0">
              <a:solidFill>
                <a:schemeClr val="bg2"/>
              </a:solidFill>
              <a:effectLst>
                <a:outerShdw blurRad="38100" dist="38100" dir="2700000" algn="tl">
                  <a:srgbClr val="C0C0C0"/>
                </a:outerShdw>
              </a:effectLst>
              <a:latin typeface="Verdana" pitchFamily="-64" charset="0"/>
              <a:ea typeface="+mn-ea"/>
              <a:cs typeface="Times New Roman" pitchFamily="-64" charset="0"/>
            </a:endParaRPr>
          </a:p>
        </p:txBody>
      </p:sp>
      <p:sp>
        <p:nvSpPr>
          <p:cNvPr id="409605" name="CasellaDiTesto 24"/>
          <p:cNvSpPr txBox="1">
            <a:spLocks noChangeArrowheads="1"/>
          </p:cNvSpPr>
          <p:nvPr/>
        </p:nvSpPr>
        <p:spPr bwMode="auto">
          <a:xfrm>
            <a:off x="35496" y="692696"/>
            <a:ext cx="758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domestici </a:t>
            </a:r>
            <a:r>
              <a:rPr lang="it-IT" sz="2400" dirty="0" smtClean="0"/>
              <a:t>2012/2014 </a:t>
            </a:r>
            <a:r>
              <a:rPr lang="it-IT" sz="2400" dirty="0"/>
              <a:t>- Servizio idrico</a:t>
            </a:r>
          </a:p>
        </p:txBody>
      </p:sp>
      <p:sp>
        <p:nvSpPr>
          <p:cNvPr id="409606" name="CasellaDiTesto 2"/>
          <p:cNvSpPr txBox="1">
            <a:spLocks noChangeArrowheads="1"/>
          </p:cNvSpPr>
          <p:nvPr/>
        </p:nvSpPr>
        <p:spPr bwMode="auto">
          <a:xfrm>
            <a:off x="4356100" y="170021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dirty="0" smtClean="0">
                <a:solidFill>
                  <a:schemeClr val="bg2"/>
                </a:solidFill>
              </a:rPr>
              <a:t>2012</a:t>
            </a:r>
            <a:endParaRPr lang="it-IT" dirty="0">
              <a:solidFill>
                <a:schemeClr val="bg2"/>
              </a:solidFill>
            </a:endParaRPr>
          </a:p>
        </p:txBody>
      </p:sp>
      <p:sp>
        <p:nvSpPr>
          <p:cNvPr id="409607" name="CasellaDiTesto 7"/>
          <p:cNvSpPr txBox="1">
            <a:spLocks noChangeArrowheads="1"/>
          </p:cNvSpPr>
          <p:nvPr/>
        </p:nvSpPr>
        <p:spPr bwMode="auto">
          <a:xfrm>
            <a:off x="6011863" y="170021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dirty="0" smtClean="0">
                <a:solidFill>
                  <a:schemeClr val="bg2"/>
                </a:solidFill>
              </a:rPr>
              <a:t>2014</a:t>
            </a:r>
            <a:endParaRPr lang="it-IT" dirty="0">
              <a:solidFill>
                <a:schemeClr val="bg2"/>
              </a:solidFill>
            </a:endParaRPr>
          </a:p>
        </p:txBody>
      </p:sp>
    </p:spTree>
    <p:extLst>
      <p:ext uri="{BB962C8B-B14F-4D97-AF65-F5344CB8AC3E}">
        <p14:creationId xmlns:p14="http://schemas.microsoft.com/office/powerpoint/2010/main" val="3575284143"/>
      </p:ext>
    </p:extLst>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4" name="Text Box 10"/>
          <p:cNvSpPr txBox="1">
            <a:spLocks noChangeArrowheads="1"/>
          </p:cNvSpPr>
          <p:nvPr/>
        </p:nvSpPr>
        <p:spPr bwMode="auto">
          <a:xfrm>
            <a:off x="0" y="1262063"/>
            <a:ext cx="9144000" cy="366712"/>
          </a:xfrm>
          <a:prstGeom prst="rect">
            <a:avLst/>
          </a:prstGeom>
          <a:solidFill>
            <a:srgbClr val="B7B7FB"/>
          </a:solidFill>
          <a:ln w="9525">
            <a:noFill/>
            <a:miter lim="800000"/>
            <a:headEnd/>
            <a:tailEnd/>
          </a:ln>
          <a:effectLst/>
        </p:spPr>
        <p:txBody>
          <a:bodyPr>
            <a:spAutoFit/>
          </a:bodyPr>
          <a:lstStyle/>
          <a:p>
            <a:pPr>
              <a:spcBef>
                <a:spcPct val="50000"/>
              </a:spcBef>
              <a:defRPr/>
            </a:pPr>
            <a:r>
              <a:rPr lang="it-IT" dirty="0">
                <a:solidFill>
                  <a:schemeClr val="bg2"/>
                </a:solidFill>
                <a:effectLst>
                  <a:outerShdw blurRad="38100" dist="38100" dir="2700000" algn="tl">
                    <a:srgbClr val="FFFFFF"/>
                  </a:outerShdw>
                </a:effectLst>
                <a:latin typeface="Verdana" pitchFamily="-64" charset="0"/>
                <a:ea typeface="+mn-ea"/>
                <a:cs typeface="Times New Roman" pitchFamily="-64" charset="0"/>
              </a:rPr>
              <a:t>Valutazione complessiva servizio idrico integrato</a:t>
            </a:r>
            <a:endParaRPr lang="it-IT" sz="1400" dirty="0">
              <a:solidFill>
                <a:schemeClr val="bg2"/>
              </a:solidFill>
              <a:effectLst>
                <a:outerShdw blurRad="38100" dist="38100" dir="2700000" algn="tl">
                  <a:srgbClr val="FFFFFF"/>
                </a:outerShdw>
              </a:effectLst>
              <a:latin typeface="Verdana" pitchFamily="-64" charset="0"/>
              <a:ea typeface="+mn-ea"/>
              <a:cs typeface="Times New Roman" pitchFamily="-64" charset="0"/>
            </a:endParaRPr>
          </a:p>
        </p:txBody>
      </p:sp>
      <p:sp>
        <p:nvSpPr>
          <p:cNvPr id="411651" name="CasellaDiTesto 24"/>
          <p:cNvSpPr txBox="1">
            <a:spLocks noChangeArrowheads="1"/>
          </p:cNvSpPr>
          <p:nvPr/>
        </p:nvSpPr>
        <p:spPr bwMode="auto">
          <a:xfrm>
            <a:off x="35496" y="692696"/>
            <a:ext cx="596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domestici - Servizio idrico</a:t>
            </a:r>
          </a:p>
        </p:txBody>
      </p:sp>
      <p:graphicFrame>
        <p:nvGraphicFramePr>
          <p:cNvPr id="2" name="Grafico 12"/>
          <p:cNvGraphicFramePr>
            <a:graphicFrameLocks/>
          </p:cNvGraphicFramePr>
          <p:nvPr>
            <p:extLst>
              <p:ext uri="{D42A27DB-BD31-4B8C-83A1-F6EECF244321}">
                <p14:modId xmlns:p14="http://schemas.microsoft.com/office/powerpoint/2010/main" val="2297830879"/>
              </p:ext>
            </p:extLst>
          </p:nvPr>
        </p:nvGraphicFramePr>
        <p:xfrm>
          <a:off x="1638300" y="2636838"/>
          <a:ext cx="5129213"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2"/>
          <p:cNvSpPr txBox="1">
            <a:spLocks noChangeArrowheads="1"/>
          </p:cNvSpPr>
          <p:nvPr/>
        </p:nvSpPr>
        <p:spPr bwMode="auto">
          <a:xfrm>
            <a:off x="4351338" y="1800225"/>
            <a:ext cx="3821112" cy="64135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smtClean="0">
                <a:solidFill>
                  <a:schemeClr val="bg2"/>
                </a:solidFill>
                <a:effectLst>
                  <a:outerShdw blurRad="38100" dist="38100" dir="2700000" algn="tl">
                    <a:srgbClr val="DDDDDD"/>
                  </a:outerShdw>
                </a:effectLst>
                <a:latin typeface="Verdana" charset="0"/>
              </a:rPr>
              <a:t>6,64           6,50</a:t>
            </a:r>
            <a:r>
              <a:rPr lang="it-IT" dirty="0">
                <a:solidFill>
                  <a:schemeClr val="bg2"/>
                </a:solidFill>
                <a:effectLst>
                  <a:outerShdw blurRad="38100" dist="38100" dir="2700000" algn="tl">
                    <a:srgbClr val="DDDDDD"/>
                  </a:outerShdw>
                </a:effectLst>
                <a:latin typeface="Verdana" charset="0"/>
              </a:rPr>
              <a:t/>
            </a:r>
            <a:br>
              <a:rPr lang="it-IT" dirty="0">
                <a:solidFill>
                  <a:schemeClr val="bg2"/>
                </a:solidFill>
                <a:effectLst>
                  <a:outerShdw blurRad="38100" dist="38100" dir="2700000" algn="tl">
                    <a:srgbClr val="DDDDDD"/>
                  </a:outerShdw>
                </a:effectLst>
                <a:latin typeface="Verdana" charset="0"/>
              </a:rPr>
            </a:br>
            <a:r>
              <a:rPr lang="it-IT" i="1" dirty="0" smtClean="0">
                <a:solidFill>
                  <a:schemeClr val="bg2"/>
                </a:solidFill>
                <a:effectLst>
                  <a:outerShdw blurRad="38100" dist="38100" dir="2700000" algn="tl">
                    <a:srgbClr val="DDDDDD"/>
                  </a:outerShdw>
                </a:effectLst>
                <a:latin typeface="Verdana" charset="0"/>
              </a:rPr>
              <a:t>2012</a:t>
            </a:r>
            <a:r>
              <a:rPr lang="it-IT" dirty="0" smtClean="0">
                <a:solidFill>
                  <a:schemeClr val="bg2"/>
                </a:solidFill>
                <a:effectLst>
                  <a:outerShdw blurRad="38100" dist="38100" dir="2700000" algn="tl">
                    <a:srgbClr val="DDDDDD"/>
                  </a:outerShdw>
                </a:effectLst>
                <a:latin typeface="Verdana" charset="0"/>
              </a:rPr>
              <a:t>         </a:t>
            </a:r>
            <a:r>
              <a:rPr lang="it-IT" i="1" dirty="0" smtClean="0">
                <a:solidFill>
                  <a:schemeClr val="bg2"/>
                </a:solidFill>
                <a:effectLst>
                  <a:outerShdw blurRad="38100" dist="38100" dir="2700000" algn="tl">
                    <a:srgbClr val="DDDDDD"/>
                  </a:outerShdw>
                </a:effectLst>
                <a:latin typeface="Verdana" charset="0"/>
              </a:rPr>
              <a:t>2014</a:t>
            </a:r>
            <a:endParaRPr lang="it-IT" i="1" dirty="0">
              <a:solidFill>
                <a:schemeClr val="bg2"/>
              </a:solidFill>
              <a:effectLst>
                <a:outerShdw blurRad="38100" dist="38100" dir="2700000" algn="tl">
                  <a:srgbClr val="DDDDDD"/>
                </a:outerShdw>
              </a:effectLst>
              <a:latin typeface="Verdana" charset="0"/>
            </a:endParaRPr>
          </a:p>
        </p:txBody>
      </p:sp>
      <p:sp>
        <p:nvSpPr>
          <p:cNvPr id="411659" name="Rectangle 24"/>
          <p:cNvSpPr>
            <a:spLocks noChangeArrowheads="1"/>
          </p:cNvSpPr>
          <p:nvPr/>
        </p:nvSpPr>
        <p:spPr bwMode="auto">
          <a:xfrm>
            <a:off x="5868144" y="5003884"/>
            <a:ext cx="3172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b="0" dirty="0">
                <a:solidFill>
                  <a:srgbClr val="FF0000"/>
                </a:solidFill>
              </a:rPr>
              <a:t>Percentuale </a:t>
            </a:r>
            <a:r>
              <a:rPr lang="it-IT" b="0" dirty="0" smtClean="0">
                <a:solidFill>
                  <a:srgbClr val="FF0000"/>
                </a:solidFill>
              </a:rPr>
              <a:t>clienti </a:t>
            </a:r>
            <a:r>
              <a:rPr lang="it-IT" b="0" dirty="0">
                <a:solidFill>
                  <a:srgbClr val="FF0000"/>
                </a:solidFill>
              </a:rPr>
              <a:t>soddisfatti</a:t>
            </a:r>
          </a:p>
        </p:txBody>
      </p:sp>
      <p:sp>
        <p:nvSpPr>
          <p:cNvPr id="411660" name="Line 4"/>
          <p:cNvSpPr>
            <a:spLocks noChangeShapeType="1"/>
          </p:cNvSpPr>
          <p:nvPr/>
        </p:nvSpPr>
        <p:spPr bwMode="auto">
          <a:xfrm>
            <a:off x="0" y="2492375"/>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11661" name="Rectangle 24"/>
          <p:cNvSpPr>
            <a:spLocks noChangeArrowheads="1"/>
          </p:cNvSpPr>
          <p:nvPr/>
        </p:nvSpPr>
        <p:spPr bwMode="auto">
          <a:xfrm>
            <a:off x="838200" y="1828800"/>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it-IT" b="0">
                <a:solidFill>
                  <a:srgbClr val="FF0000"/>
                </a:solidFill>
              </a:rPr>
              <a:t>Media</a:t>
            </a:r>
          </a:p>
        </p:txBody>
      </p:sp>
      <p:grpSp>
        <p:nvGrpSpPr>
          <p:cNvPr id="15" name="Group 17"/>
          <p:cNvGrpSpPr>
            <a:grpSpLocks noChangeAspect="1"/>
          </p:cNvGrpSpPr>
          <p:nvPr/>
        </p:nvGrpSpPr>
        <p:grpSpPr bwMode="auto">
          <a:xfrm>
            <a:off x="6979673" y="1916832"/>
            <a:ext cx="409575" cy="371475"/>
            <a:chOff x="169" y="2169"/>
            <a:chExt cx="291" cy="263"/>
          </a:xfrm>
        </p:grpSpPr>
        <p:sp>
          <p:nvSpPr>
            <p:cNvPr id="16" name="Oval 1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17" name="Oval 1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18" name="Line 20"/>
            <p:cNvSpPr>
              <a:spLocks noChangeAspect="1" noChangeShapeType="1"/>
            </p:cNvSpPr>
            <p:nvPr/>
          </p:nvSpPr>
          <p:spPr bwMode="auto">
            <a:xfrm>
              <a:off x="321" y="2304"/>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 name="Line 21"/>
            <p:cNvSpPr>
              <a:spLocks noChangeAspect="1" noChangeShapeType="1"/>
            </p:cNvSpPr>
            <p:nvPr/>
          </p:nvSpPr>
          <p:spPr bwMode="auto">
            <a:xfrm>
              <a:off x="204" y="2432"/>
              <a:ext cx="22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 name="CasellaDiTesto 19"/>
          <p:cNvSpPr txBox="1"/>
          <p:nvPr/>
        </p:nvSpPr>
        <p:spPr>
          <a:xfrm>
            <a:off x="282222" y="6279444"/>
            <a:ext cx="6803741" cy="369332"/>
          </a:xfrm>
          <a:prstGeom prst="rect">
            <a:avLst/>
          </a:prstGeom>
          <a:noFill/>
        </p:spPr>
        <p:txBody>
          <a:bodyPr wrap="none" rtlCol="0">
            <a:spAutoFit/>
          </a:bodyPr>
          <a:lstStyle/>
          <a:p>
            <a:r>
              <a:rPr lang="it-IT" dirty="0" smtClean="0">
                <a:solidFill>
                  <a:srgbClr val="000000"/>
                </a:solidFill>
              </a:rPr>
              <a:t>La valutazione del servizio dei clienti domestici è peggiorata</a:t>
            </a:r>
            <a:endParaRPr lang="it-IT" dirty="0">
              <a:solidFill>
                <a:srgbClr val="000000"/>
              </a:solidFill>
            </a:endParaRPr>
          </a:p>
        </p:txBody>
      </p:sp>
    </p:spTree>
    <p:extLst>
      <p:ext uri="{BB962C8B-B14F-4D97-AF65-F5344CB8AC3E}">
        <p14:creationId xmlns:p14="http://schemas.microsoft.com/office/powerpoint/2010/main" val="3733723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542925" y="1125538"/>
            <a:ext cx="7915275"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cs typeface="Times New Roman" charset="0"/>
              </a:rPr>
              <a:t>Come viene consumata l</a:t>
            </a:r>
            <a:r>
              <a:rPr lang="ja-JP" altLang="it-IT">
                <a:solidFill>
                  <a:schemeClr val="bg2"/>
                </a:solidFill>
                <a:effectLst>
                  <a:outerShdw blurRad="38100" dist="38100" dir="2700000" algn="tl">
                    <a:srgbClr val="DDDDDD"/>
                  </a:outerShdw>
                </a:effectLst>
                <a:latin typeface="Verdana" charset="0"/>
                <a:cs typeface="Times New Roman" charset="0"/>
              </a:rPr>
              <a:t>’</a:t>
            </a:r>
            <a:r>
              <a:rPr lang="it-IT">
                <a:solidFill>
                  <a:schemeClr val="bg2"/>
                </a:solidFill>
                <a:effectLst>
                  <a:outerShdw blurRad="38100" dist="38100" dir="2700000" algn="tl">
                    <a:srgbClr val="DDDDDD"/>
                  </a:outerShdw>
                </a:effectLst>
                <a:latin typeface="Verdana" charset="0"/>
                <a:cs typeface="Times New Roman" charset="0"/>
              </a:rPr>
              <a:t>acqua dall</a:t>
            </a:r>
            <a:r>
              <a:rPr lang="ja-JP" altLang="it-IT">
                <a:solidFill>
                  <a:schemeClr val="bg2"/>
                </a:solidFill>
                <a:effectLst>
                  <a:outerShdw blurRad="38100" dist="38100" dir="2700000" algn="tl">
                    <a:srgbClr val="DDDDDD"/>
                  </a:outerShdw>
                </a:effectLst>
                <a:latin typeface="Verdana" charset="0"/>
                <a:cs typeface="Times New Roman" charset="0"/>
              </a:rPr>
              <a:t>’</a:t>
            </a:r>
            <a:r>
              <a:rPr lang="it-IT">
                <a:solidFill>
                  <a:schemeClr val="bg2"/>
                </a:solidFill>
                <a:effectLst>
                  <a:outerShdw blurRad="38100" dist="38100" dir="2700000" algn="tl">
                    <a:srgbClr val="DDDDDD"/>
                  </a:outerShdw>
                </a:effectLst>
                <a:latin typeface="Verdana" charset="0"/>
                <a:cs typeface="Times New Roman" charset="0"/>
              </a:rPr>
              <a:t>utenza domestica</a:t>
            </a:r>
            <a:endParaRPr lang="it-IT" sz="1400">
              <a:solidFill>
                <a:schemeClr val="bg2"/>
              </a:solidFill>
              <a:effectLst>
                <a:outerShdw blurRad="38100" dist="38100" dir="2700000" algn="tl">
                  <a:srgbClr val="DDDDDD"/>
                </a:outerShdw>
              </a:effectLst>
              <a:latin typeface="Verdana" charset="0"/>
              <a:cs typeface="Times New Roman" charset="0"/>
            </a:endParaRPr>
          </a:p>
        </p:txBody>
      </p:sp>
      <p:sp>
        <p:nvSpPr>
          <p:cNvPr id="413699" name="CasellaDiTesto 24"/>
          <p:cNvSpPr txBox="1">
            <a:spLocks noChangeArrowheads="1"/>
          </p:cNvSpPr>
          <p:nvPr/>
        </p:nvSpPr>
        <p:spPr bwMode="auto">
          <a:xfrm>
            <a:off x="304800" y="762000"/>
            <a:ext cx="822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domestici - Servizio idrico </a:t>
            </a:r>
            <a:r>
              <a:rPr lang="it-IT" sz="2400" dirty="0" smtClean="0"/>
              <a:t>2012/2014</a:t>
            </a:r>
            <a:endParaRPr lang="it-IT" sz="2400" dirty="0"/>
          </a:p>
        </p:txBody>
      </p:sp>
      <p:graphicFrame>
        <p:nvGraphicFramePr>
          <p:cNvPr id="2" name="Grafico 2"/>
          <p:cNvGraphicFramePr>
            <a:graphicFrameLocks/>
          </p:cNvGraphicFramePr>
          <p:nvPr>
            <p:extLst>
              <p:ext uri="{D42A27DB-BD31-4B8C-83A1-F6EECF244321}">
                <p14:modId xmlns:p14="http://schemas.microsoft.com/office/powerpoint/2010/main" val="1972815823"/>
              </p:ext>
            </p:extLst>
          </p:nvPr>
        </p:nvGraphicFramePr>
        <p:xfrm>
          <a:off x="542925" y="1397000"/>
          <a:ext cx="7413625" cy="4408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026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304800" y="1295400"/>
            <a:ext cx="8610600" cy="373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200" dirty="0">
                <a:solidFill>
                  <a:schemeClr val="tx2"/>
                </a:solidFill>
                <a:effectLst>
                  <a:outerShdw blurRad="38100" dist="38100" dir="2700000" algn="tl">
                    <a:srgbClr val="DDDDDD"/>
                  </a:outerShdw>
                </a:effectLst>
                <a:latin typeface="Verdana" charset="0"/>
                <a:cs typeface="Times New Roman" charset="0"/>
              </a:rPr>
              <a:t>Rientro dei questionari postali e campione effettivo</a:t>
            </a:r>
            <a:endParaRPr lang="it-IT" sz="1200" dirty="0">
              <a:solidFill>
                <a:schemeClr val="tx2"/>
              </a:solidFill>
              <a:latin typeface="Verdana" charset="0"/>
              <a:cs typeface="Times New Roman" charset="0"/>
            </a:endParaRPr>
          </a:p>
          <a:p>
            <a:pPr algn="just">
              <a:lnSpc>
                <a:spcPct val="120000"/>
              </a:lnSpc>
              <a:spcBef>
                <a:spcPct val="50000"/>
              </a:spcBef>
              <a:buFont typeface="Wingdings" charset="0"/>
              <a:buNone/>
            </a:pPr>
            <a:endParaRPr lang="it-IT" sz="1600" b="0" dirty="0">
              <a:solidFill>
                <a:schemeClr val="tx2"/>
              </a:solidFill>
              <a:latin typeface="Verdana" charset="0"/>
              <a:cs typeface="Times New Roman" charset="0"/>
            </a:endParaRPr>
          </a:p>
          <a:p>
            <a:pPr algn="just">
              <a:lnSpc>
                <a:spcPct val="120000"/>
              </a:lnSpc>
              <a:spcBef>
                <a:spcPct val="50000"/>
              </a:spcBef>
              <a:buFont typeface="Wingdings" charset="0"/>
              <a:buNone/>
            </a:pPr>
            <a:r>
              <a:rPr lang="it-IT" sz="1600" b="0" dirty="0" smtClean="0">
                <a:solidFill>
                  <a:schemeClr val="tx2"/>
                </a:solidFill>
                <a:latin typeface="Verdana" charset="0"/>
                <a:cs typeface="Times New Roman" charset="0"/>
              </a:rPr>
              <a:t>Alla data del </a:t>
            </a:r>
            <a:r>
              <a:rPr lang="it-IT" sz="1600" b="0" dirty="0" smtClean="0">
                <a:solidFill>
                  <a:schemeClr val="bg2"/>
                </a:solidFill>
                <a:latin typeface="Verdana" charset="0"/>
                <a:cs typeface="Times New Roman" charset="0"/>
              </a:rPr>
              <a:t>20 </a:t>
            </a:r>
            <a:r>
              <a:rPr lang="it-IT" sz="1600" b="0" dirty="0" smtClean="0">
                <a:solidFill>
                  <a:schemeClr val="tx2"/>
                </a:solidFill>
                <a:latin typeface="Verdana" charset="0"/>
                <a:cs typeface="Times New Roman" charset="0"/>
              </a:rPr>
              <a:t>marzo 2015 </a:t>
            </a:r>
            <a:r>
              <a:rPr lang="it-IT" sz="1600" b="0" dirty="0">
                <a:solidFill>
                  <a:schemeClr val="tx2"/>
                </a:solidFill>
                <a:latin typeface="Verdana" charset="0"/>
                <a:cs typeface="Times New Roman" charset="0"/>
              </a:rPr>
              <a:t>sono rientrati complessivamente </a:t>
            </a:r>
            <a:r>
              <a:rPr lang="it-IT" sz="1600" dirty="0" smtClean="0">
                <a:solidFill>
                  <a:schemeClr val="tx2"/>
                </a:solidFill>
                <a:latin typeface="Verdana" charset="0"/>
                <a:cs typeface="Times New Roman" charset="0"/>
              </a:rPr>
              <a:t>390 questionari </a:t>
            </a:r>
            <a:r>
              <a:rPr lang="it-IT" sz="1600" b="0" dirty="0">
                <a:solidFill>
                  <a:schemeClr val="tx2"/>
                </a:solidFill>
                <a:latin typeface="Verdana" charset="0"/>
                <a:cs typeface="Times New Roman" charset="0"/>
              </a:rPr>
              <a:t>postali compilati da clienti </a:t>
            </a:r>
            <a:r>
              <a:rPr lang="it-IT" sz="1600" b="0" dirty="0" err="1" smtClean="0">
                <a:solidFill>
                  <a:schemeClr val="tx2"/>
                </a:solidFill>
                <a:latin typeface="Verdana" charset="0"/>
                <a:cs typeface="Times New Roman" charset="0"/>
              </a:rPr>
              <a:t>Aset</a:t>
            </a:r>
            <a:r>
              <a:rPr lang="it-IT" sz="1600" b="0" dirty="0" smtClean="0">
                <a:solidFill>
                  <a:schemeClr val="tx2"/>
                </a:solidFill>
                <a:latin typeface="Verdana" charset="0"/>
                <a:cs typeface="Times New Roman" charset="0"/>
              </a:rPr>
              <a:t>, in calo rispetto all’edizione precedente dell’indagine (2012), di </a:t>
            </a:r>
            <a:r>
              <a:rPr lang="it-IT" sz="1600" b="0" dirty="0">
                <a:solidFill>
                  <a:schemeClr val="tx2"/>
                </a:solidFill>
                <a:latin typeface="Verdana" charset="0"/>
                <a:cs typeface="Times New Roman" charset="0"/>
              </a:rPr>
              <a:t>cui:</a:t>
            </a:r>
            <a:endParaRPr lang="it-IT" sz="2000" dirty="0">
              <a:solidFill>
                <a:schemeClr val="tx2"/>
              </a:solidFill>
              <a:latin typeface="Verdana" charset="0"/>
              <a:cs typeface="Times New Roman" charset="0"/>
            </a:endParaRPr>
          </a:p>
          <a:p>
            <a:pPr algn="just">
              <a:lnSpc>
                <a:spcPct val="120000"/>
              </a:lnSpc>
              <a:spcBef>
                <a:spcPct val="50000"/>
              </a:spcBef>
              <a:buFontTx/>
              <a:buChar char="-"/>
            </a:pPr>
            <a:r>
              <a:rPr lang="it-IT" sz="1600" b="0" dirty="0">
                <a:solidFill>
                  <a:schemeClr val="tx2"/>
                </a:solidFill>
                <a:latin typeface="Verdana" charset="0"/>
                <a:cs typeface="Times New Roman" charset="0"/>
              </a:rPr>
              <a:t> </a:t>
            </a:r>
            <a:r>
              <a:rPr lang="it-IT" sz="1600" dirty="0" smtClean="0">
                <a:solidFill>
                  <a:schemeClr val="tx2"/>
                </a:solidFill>
                <a:latin typeface="Verdana" charset="0"/>
                <a:cs typeface="Times New Roman" charset="0"/>
              </a:rPr>
              <a:t>340 clienti domestici </a:t>
            </a:r>
            <a:r>
              <a:rPr lang="it-IT" sz="1600" b="0" dirty="0" smtClean="0">
                <a:solidFill>
                  <a:schemeClr val="tx2"/>
                </a:solidFill>
                <a:latin typeface="Verdana" charset="0"/>
                <a:cs typeface="Times New Roman" charset="0"/>
              </a:rPr>
              <a:t>(decremento del 20%), </a:t>
            </a:r>
            <a:endParaRPr lang="it-IT" sz="1600" b="0" dirty="0">
              <a:solidFill>
                <a:schemeClr val="tx2"/>
              </a:solidFill>
              <a:latin typeface="Verdana" charset="0"/>
              <a:cs typeface="Times New Roman" charset="0"/>
            </a:endParaRPr>
          </a:p>
          <a:p>
            <a:pPr algn="just">
              <a:lnSpc>
                <a:spcPct val="120000"/>
              </a:lnSpc>
              <a:spcBef>
                <a:spcPct val="50000"/>
              </a:spcBef>
              <a:buFontTx/>
              <a:buChar char="-"/>
            </a:pPr>
            <a:r>
              <a:rPr lang="it-IT" sz="1600" b="0" dirty="0">
                <a:solidFill>
                  <a:schemeClr val="tx2"/>
                </a:solidFill>
                <a:latin typeface="Verdana" charset="0"/>
                <a:cs typeface="Times New Roman" charset="0"/>
              </a:rPr>
              <a:t> </a:t>
            </a:r>
            <a:r>
              <a:rPr lang="it-IT" sz="1600" dirty="0" smtClean="0">
                <a:solidFill>
                  <a:schemeClr val="tx2"/>
                </a:solidFill>
                <a:latin typeface="Verdana" charset="0"/>
                <a:cs typeface="Times New Roman" charset="0"/>
              </a:rPr>
              <a:t>50 </a:t>
            </a:r>
            <a:r>
              <a:rPr lang="it-IT" sz="1600" dirty="0">
                <a:solidFill>
                  <a:schemeClr val="tx2"/>
                </a:solidFill>
                <a:latin typeface="Verdana" charset="0"/>
                <a:cs typeface="Times New Roman" charset="0"/>
              </a:rPr>
              <a:t>clienti non </a:t>
            </a:r>
            <a:r>
              <a:rPr lang="it-IT" sz="1600" dirty="0" smtClean="0">
                <a:solidFill>
                  <a:schemeClr val="tx2"/>
                </a:solidFill>
                <a:latin typeface="Verdana" charset="0"/>
                <a:cs typeface="Times New Roman" charset="0"/>
              </a:rPr>
              <a:t>domestici </a:t>
            </a:r>
            <a:r>
              <a:rPr lang="it-IT" sz="1600" b="0" dirty="0" smtClean="0">
                <a:solidFill>
                  <a:schemeClr val="tx2"/>
                </a:solidFill>
                <a:latin typeface="Verdana" charset="0"/>
                <a:cs typeface="Times New Roman" charset="0"/>
              </a:rPr>
              <a:t>(diminuzione del’16%)</a:t>
            </a:r>
            <a:endParaRPr lang="it-IT" sz="1600" b="0" dirty="0">
              <a:solidFill>
                <a:schemeClr val="tx2"/>
              </a:solidFill>
              <a:latin typeface="Verdana" charset="0"/>
              <a:cs typeface="Times New Roman" charset="0"/>
            </a:endParaRPr>
          </a:p>
          <a:p>
            <a:pPr>
              <a:spcBef>
                <a:spcPct val="10000"/>
              </a:spcBef>
            </a:pPr>
            <a:endParaRPr lang="it-IT" sz="1600" b="0" dirty="0">
              <a:solidFill>
                <a:schemeClr val="tx2"/>
              </a:solidFill>
              <a:latin typeface="Verdana" charset="0"/>
              <a:cs typeface="Times New Roman" charset="0"/>
            </a:endParaRPr>
          </a:p>
          <a:p>
            <a:pPr>
              <a:spcBef>
                <a:spcPct val="10000"/>
              </a:spcBef>
            </a:pPr>
            <a:r>
              <a:rPr lang="it-IT" sz="1600" b="0" dirty="0">
                <a:solidFill>
                  <a:schemeClr val="tx2"/>
                </a:solidFill>
                <a:latin typeface="Verdana" charset="0"/>
                <a:cs typeface="Times New Roman" charset="0"/>
              </a:rPr>
              <a:t>Il rientro corrisponde al </a:t>
            </a:r>
            <a:r>
              <a:rPr lang="it-IT" sz="1600" b="0" dirty="0" smtClean="0">
                <a:solidFill>
                  <a:schemeClr val="tx2"/>
                </a:solidFill>
                <a:latin typeface="Verdana" charset="0"/>
                <a:cs typeface="Times New Roman" charset="0"/>
              </a:rPr>
              <a:t>15,6</a:t>
            </a:r>
            <a:r>
              <a:rPr lang="it-IT" sz="1600" b="0" dirty="0" smtClean="0">
                <a:solidFill>
                  <a:srgbClr val="000000"/>
                </a:solidFill>
                <a:latin typeface="Verdana" charset="0"/>
                <a:cs typeface="Times New Roman" charset="0"/>
              </a:rPr>
              <a:t>% </a:t>
            </a:r>
            <a:r>
              <a:rPr lang="it-IT" sz="1600" b="0" dirty="0">
                <a:solidFill>
                  <a:srgbClr val="000000"/>
                </a:solidFill>
                <a:latin typeface="Verdana" charset="0"/>
                <a:cs typeface="Times New Roman" charset="0"/>
              </a:rPr>
              <a:t>complessivo del campione, pari a un ritorno del </a:t>
            </a:r>
            <a:r>
              <a:rPr lang="it-IT" sz="1600" b="0" dirty="0" smtClean="0">
                <a:solidFill>
                  <a:srgbClr val="000000"/>
                </a:solidFill>
                <a:latin typeface="Verdana" charset="0"/>
                <a:cs typeface="Times New Roman" charset="0"/>
              </a:rPr>
              <a:t>17% </a:t>
            </a:r>
            <a:r>
              <a:rPr lang="it-IT" sz="1600" b="0" dirty="0">
                <a:solidFill>
                  <a:srgbClr val="000000"/>
                </a:solidFill>
                <a:latin typeface="Verdana" charset="0"/>
                <a:cs typeface="Times New Roman" charset="0"/>
              </a:rPr>
              <a:t>dei </a:t>
            </a:r>
            <a:r>
              <a:rPr lang="it-IT" sz="1600" b="0" dirty="0">
                <a:solidFill>
                  <a:schemeClr val="tx2"/>
                </a:solidFill>
                <a:latin typeface="Verdana" charset="0"/>
                <a:cs typeface="Times New Roman" charset="0"/>
              </a:rPr>
              <a:t>questionari inviati a clienti domestici e del </a:t>
            </a:r>
            <a:r>
              <a:rPr lang="it-IT" sz="1600" b="0" dirty="0" smtClean="0">
                <a:solidFill>
                  <a:schemeClr val="tx2"/>
                </a:solidFill>
                <a:latin typeface="Verdana" charset="0"/>
                <a:cs typeface="Times New Roman" charset="0"/>
              </a:rPr>
              <a:t>10% </a:t>
            </a:r>
            <a:r>
              <a:rPr lang="it-IT" sz="1600" b="0" dirty="0">
                <a:solidFill>
                  <a:schemeClr val="tx2"/>
                </a:solidFill>
                <a:latin typeface="Verdana" charset="0"/>
                <a:cs typeface="Times New Roman" charset="0"/>
              </a:rPr>
              <a:t>dei questionari rivolti a clienti non domestici</a:t>
            </a:r>
            <a:r>
              <a:rPr lang="it-IT" sz="1600" b="0" dirty="0" smtClean="0">
                <a:solidFill>
                  <a:schemeClr val="tx2"/>
                </a:solidFill>
                <a:latin typeface="Verdana" charset="0"/>
                <a:cs typeface="Times New Roman" charset="0"/>
              </a:rPr>
              <a:t>.</a:t>
            </a:r>
          </a:p>
        </p:txBody>
      </p:sp>
      <p:sp>
        <p:nvSpPr>
          <p:cNvPr id="337923" name="Rectangle 3"/>
          <p:cNvSpPr>
            <a:spLocks noChangeArrowheads="1"/>
          </p:cNvSpPr>
          <p:nvPr/>
        </p:nvSpPr>
        <p:spPr bwMode="auto">
          <a:xfrm>
            <a:off x="336550" y="762000"/>
            <a:ext cx="4964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Indagine clienti domestici e non domestici di Fano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2"/>
          <p:cNvGraphicFramePr>
            <a:graphicFrameLocks/>
          </p:cNvGraphicFramePr>
          <p:nvPr>
            <p:extLst>
              <p:ext uri="{D42A27DB-BD31-4B8C-83A1-F6EECF244321}">
                <p14:modId xmlns:p14="http://schemas.microsoft.com/office/powerpoint/2010/main" val="2517476098"/>
              </p:ext>
            </p:extLst>
          </p:nvPr>
        </p:nvGraphicFramePr>
        <p:xfrm>
          <a:off x="611560" y="4005064"/>
          <a:ext cx="3693616" cy="2490688"/>
        </p:xfrm>
        <a:graphic>
          <a:graphicData uri="http://schemas.openxmlformats.org/drawingml/2006/chart">
            <c:chart xmlns:c="http://schemas.openxmlformats.org/drawingml/2006/chart" xmlns:r="http://schemas.openxmlformats.org/officeDocument/2006/relationships" r:id="rId3"/>
          </a:graphicData>
        </a:graphic>
      </p:graphicFrame>
      <p:sp>
        <p:nvSpPr>
          <p:cNvPr id="428036" name="CasellaDiTesto 3"/>
          <p:cNvSpPr txBox="1">
            <a:spLocks noChangeArrowheads="1"/>
          </p:cNvSpPr>
          <p:nvPr/>
        </p:nvSpPr>
        <p:spPr bwMode="auto">
          <a:xfrm>
            <a:off x="285750" y="692697"/>
            <a:ext cx="6662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non </a:t>
            </a:r>
            <a:r>
              <a:rPr lang="it-IT" sz="2400" dirty="0" smtClean="0"/>
              <a:t>domestici servizio idrico</a:t>
            </a:r>
            <a:endParaRPr lang="it-IT" sz="2400" dirty="0"/>
          </a:p>
        </p:txBody>
      </p:sp>
      <p:graphicFrame>
        <p:nvGraphicFramePr>
          <p:cNvPr id="4" name="Grafico 7"/>
          <p:cNvGraphicFramePr>
            <a:graphicFrameLocks/>
          </p:cNvGraphicFramePr>
          <p:nvPr>
            <p:extLst>
              <p:ext uri="{D42A27DB-BD31-4B8C-83A1-F6EECF244321}">
                <p14:modId xmlns:p14="http://schemas.microsoft.com/office/powerpoint/2010/main" val="630502862"/>
              </p:ext>
            </p:extLst>
          </p:nvPr>
        </p:nvGraphicFramePr>
        <p:xfrm>
          <a:off x="4910832" y="3839840"/>
          <a:ext cx="3477592" cy="26139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ggetto 1"/>
          <p:cNvGraphicFramePr>
            <a:graphicFrameLocks/>
          </p:cNvGraphicFramePr>
          <p:nvPr>
            <p:extLst>
              <p:ext uri="{D42A27DB-BD31-4B8C-83A1-F6EECF244321}">
                <p14:modId xmlns:p14="http://schemas.microsoft.com/office/powerpoint/2010/main" val="285687294"/>
              </p:ext>
            </p:extLst>
          </p:nvPr>
        </p:nvGraphicFramePr>
        <p:xfrm>
          <a:off x="899592" y="1412776"/>
          <a:ext cx="3096344" cy="23970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ggetto 1"/>
          <p:cNvGraphicFramePr>
            <a:graphicFrameLocks/>
          </p:cNvGraphicFramePr>
          <p:nvPr>
            <p:extLst>
              <p:ext uri="{D42A27DB-BD31-4B8C-83A1-F6EECF244321}">
                <p14:modId xmlns:p14="http://schemas.microsoft.com/office/powerpoint/2010/main" val="2328166753"/>
              </p:ext>
            </p:extLst>
          </p:nvPr>
        </p:nvGraphicFramePr>
        <p:xfrm>
          <a:off x="4932040" y="1412776"/>
          <a:ext cx="3096344" cy="23970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43677613"/>
      </p:ext>
    </p:extLst>
  </p:cSld>
  <p:clrMapOvr>
    <a:masterClrMapping/>
  </p:clrMapOvr>
  <p:transition xmlns:p14="http://schemas.microsoft.com/office/powerpoint/2010/mai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ChangeArrowheads="1"/>
          </p:cNvSpPr>
          <p:nvPr/>
        </p:nvSpPr>
        <p:spPr bwMode="auto">
          <a:xfrm>
            <a:off x="2786063" y="1857375"/>
            <a:ext cx="5557932" cy="1169551"/>
          </a:xfrm>
          <a:prstGeom prst="rect">
            <a:avLst/>
          </a:prstGeom>
          <a:noFill/>
          <a:ln w="9525">
            <a:noFill/>
            <a:miter lim="800000"/>
            <a:headEnd/>
            <a:tailEnd/>
          </a:ln>
          <a:effectLst/>
        </p:spPr>
        <p:txBody>
          <a:bodyPr wrap="none">
            <a:spAutoFit/>
          </a:bodyPr>
          <a:lstStyle/>
          <a:p>
            <a:pPr fontAlgn="b">
              <a:buFont typeface="Monotype Sorts" charset="0"/>
              <a:buChar char="o"/>
            </a:pPr>
            <a:r>
              <a:rPr lang="it-IT" sz="1400" b="0" dirty="0">
                <a:solidFill>
                  <a:srgbClr val="000000"/>
                </a:solidFill>
                <a:effectLst>
                  <a:outerShdw blurRad="38100" dist="38100" dir="2700000" algn="tl">
                    <a:srgbClr val="DDDDDD"/>
                  </a:outerShdw>
                </a:effectLst>
                <a:latin typeface="Verdana" charset="0"/>
              </a:rPr>
              <a:t> Nuovo metodo di fatturazione: </a:t>
            </a:r>
            <a:r>
              <a:rPr lang="it-IT" sz="1400" b="0" dirty="0" smtClean="0">
                <a:solidFill>
                  <a:srgbClr val="000000"/>
                </a:solidFill>
                <a:effectLst>
                  <a:outerShdw blurRad="38100" dist="38100" dir="2700000" algn="tl">
                    <a:srgbClr val="DDDDDD"/>
                  </a:outerShdw>
                </a:effectLst>
                <a:latin typeface="Verdana" charset="0"/>
              </a:rPr>
              <a:t>7,05</a:t>
            </a:r>
            <a:endParaRPr lang="en-US" sz="1400" b="0" dirty="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a:t>
            </a:r>
            <a:r>
              <a:rPr lang="it-IT" sz="1400" b="0" dirty="0">
                <a:solidFill>
                  <a:srgbClr val="000000"/>
                </a:solidFill>
                <a:effectLst>
                  <a:outerShdw blurRad="38100" dist="38100" dir="2700000" algn="tl">
                    <a:srgbClr val="DDDDDD"/>
                  </a:outerShdw>
                </a:effectLst>
                <a:latin typeface="Verdana" charset="0"/>
              </a:rPr>
              <a:t>Qualità dell’acqua (odore, limpidezza, sapore): 6,35</a:t>
            </a: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Informazione </a:t>
            </a:r>
            <a:r>
              <a:rPr lang="it-IT" sz="1400" b="0" dirty="0">
                <a:solidFill>
                  <a:srgbClr val="000000"/>
                </a:solidFill>
                <a:effectLst>
                  <a:outerShdw blurRad="38100" dist="38100" dir="2700000" algn="tl">
                    <a:srgbClr val="DDDDDD"/>
                  </a:outerShdw>
                </a:effectLst>
                <a:latin typeface="Verdana" charset="0"/>
              </a:rPr>
              <a:t>su qualità e disponibilità dell’acqua: 6,18</a:t>
            </a: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Qualità </a:t>
            </a:r>
            <a:r>
              <a:rPr lang="it-IT" sz="1400" b="0" dirty="0">
                <a:solidFill>
                  <a:srgbClr val="000000"/>
                </a:solidFill>
                <a:effectLst>
                  <a:outerShdw blurRad="38100" dist="38100" dir="2700000" algn="tl">
                    <a:srgbClr val="DDDDDD"/>
                  </a:outerShdw>
                </a:effectLst>
                <a:latin typeface="Verdana" charset="0"/>
              </a:rPr>
              <a:t>pronto intervento e gestione perdite idriche: </a:t>
            </a:r>
            <a:r>
              <a:rPr lang="it-IT" sz="1400" b="0" dirty="0" smtClean="0">
                <a:solidFill>
                  <a:srgbClr val="000000"/>
                </a:solidFill>
                <a:effectLst>
                  <a:outerShdw blurRad="38100" dist="38100" dir="2700000" algn="tl">
                    <a:srgbClr val="DDDDDD"/>
                  </a:outerShdw>
                </a:effectLst>
                <a:latin typeface="Verdana" charset="0"/>
              </a:rPr>
              <a:t>6,17</a:t>
            </a:r>
            <a:endParaRPr lang="it-IT" sz="1400" b="0" dirty="0">
              <a:solidFill>
                <a:srgbClr val="000000"/>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rgbClr val="000000"/>
                </a:solidFill>
                <a:effectLst>
                  <a:outerShdw blurRad="38100" dist="38100" dir="2700000" algn="tl">
                    <a:srgbClr val="DDDDDD"/>
                  </a:outerShdw>
                </a:effectLst>
                <a:latin typeface="Verdana" charset="0"/>
              </a:rPr>
              <a:t> Tempo </a:t>
            </a:r>
            <a:r>
              <a:rPr lang="it-IT" sz="1400" b="0" dirty="0">
                <a:solidFill>
                  <a:srgbClr val="000000"/>
                </a:solidFill>
                <a:effectLst>
                  <a:outerShdw blurRad="38100" dist="38100" dir="2700000" algn="tl">
                    <a:srgbClr val="DDDDDD"/>
                  </a:outerShdw>
                </a:effectLst>
                <a:latin typeface="Verdana" charset="0"/>
              </a:rPr>
              <a:t>intervento riparazioni ed allacci: </a:t>
            </a:r>
            <a:r>
              <a:rPr lang="it-IT" sz="1400" b="0" dirty="0" smtClean="0">
                <a:solidFill>
                  <a:srgbClr val="000000"/>
                </a:solidFill>
                <a:effectLst>
                  <a:outerShdw blurRad="38100" dist="38100" dir="2700000" algn="tl">
                    <a:srgbClr val="DDDDDD"/>
                  </a:outerShdw>
                </a:effectLst>
                <a:latin typeface="Verdana" charset="0"/>
              </a:rPr>
              <a:t>6,06</a:t>
            </a:r>
            <a:endParaRPr lang="it-IT" sz="1400" b="0" dirty="0">
              <a:solidFill>
                <a:srgbClr val="000000"/>
              </a:solidFill>
              <a:effectLst>
                <a:outerShdw blurRad="38100" dist="38100" dir="2700000" algn="tl">
                  <a:srgbClr val="DDDDDD"/>
                </a:outerShdw>
              </a:effectLst>
              <a:latin typeface="Verdana" charset="0"/>
            </a:endParaRPr>
          </a:p>
        </p:txBody>
      </p:sp>
      <p:sp>
        <p:nvSpPr>
          <p:cNvPr id="148486" name="Text Box 6"/>
          <p:cNvSpPr txBox="1">
            <a:spLocks noChangeArrowheads="1"/>
          </p:cNvSpPr>
          <p:nvPr/>
        </p:nvSpPr>
        <p:spPr bwMode="auto">
          <a:xfrm>
            <a:off x="428625" y="5085184"/>
            <a:ext cx="7626350" cy="784830"/>
          </a:xfrm>
          <a:prstGeom prst="rect">
            <a:avLst/>
          </a:prstGeom>
          <a:noFill/>
          <a:ln w="9525">
            <a:noFill/>
            <a:miter lim="800000"/>
            <a:headEnd/>
            <a:tailEnd/>
          </a:ln>
          <a:effectLst/>
        </p:spPr>
        <p:txBody>
          <a:bodyPr>
            <a:spAutoFit/>
          </a:bodyPr>
          <a:lstStyle>
            <a:lvl1pPr marL="261938" indent="-26193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en-US" sz="1500" dirty="0" err="1" smtClean="0">
                <a:solidFill>
                  <a:schemeClr val="accent1"/>
                </a:solidFill>
                <a:effectLst>
                  <a:outerShdw blurRad="38100" dist="38100" dir="2700000" algn="tl">
                    <a:srgbClr val="DDDDDD"/>
                  </a:outerShdw>
                </a:effectLst>
                <a:latin typeface="Verdana" charset="0"/>
              </a:rPr>
              <a:t>Rispetto</a:t>
            </a:r>
            <a:r>
              <a:rPr lang="en-US" sz="1500" dirty="0" smtClean="0">
                <a:solidFill>
                  <a:schemeClr val="accent1"/>
                </a:solidFill>
                <a:effectLst>
                  <a:outerShdw blurRad="38100" dist="38100" dir="2700000" algn="tl">
                    <a:srgbClr val="DDDDDD"/>
                  </a:outerShdw>
                </a:effectLst>
                <a:latin typeface="Verdana" charset="0"/>
              </a:rPr>
              <a:t> al 2012 </a:t>
            </a:r>
            <a:r>
              <a:rPr lang="en-US" sz="1500" dirty="0" err="1" smtClean="0">
                <a:solidFill>
                  <a:schemeClr val="accent1"/>
                </a:solidFill>
                <a:effectLst>
                  <a:outerShdw blurRad="38100" dist="38100" dir="2700000" algn="tl">
                    <a:srgbClr val="DDDDDD"/>
                  </a:outerShdw>
                </a:effectLst>
                <a:latin typeface="Verdana" charset="0"/>
              </a:rPr>
              <a:t>si</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riscontra</a:t>
            </a:r>
            <a:r>
              <a:rPr lang="en-US" sz="1500" dirty="0" smtClean="0">
                <a:solidFill>
                  <a:schemeClr val="accent1"/>
                </a:solidFill>
                <a:effectLst>
                  <a:outerShdw blurRad="38100" dist="38100" dir="2700000" algn="tl">
                    <a:srgbClr val="DDDDDD"/>
                  </a:outerShdw>
                </a:effectLst>
                <a:latin typeface="Verdana" charset="0"/>
              </a:rPr>
              <a:t> un </a:t>
            </a:r>
            <a:r>
              <a:rPr lang="en-US" sz="1500" dirty="0" err="1" smtClean="0">
                <a:solidFill>
                  <a:schemeClr val="accent1"/>
                </a:solidFill>
                <a:effectLst>
                  <a:outerShdw blurRad="38100" dist="38100" dir="2700000" algn="tl">
                    <a:srgbClr val="DDDDDD"/>
                  </a:outerShdw>
                </a:effectLst>
                <a:latin typeface="Verdana" charset="0"/>
              </a:rPr>
              <a:t>peggioramento</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complessivo</a:t>
            </a:r>
            <a:r>
              <a:rPr lang="en-US" sz="1500" dirty="0" smtClean="0">
                <a:solidFill>
                  <a:schemeClr val="accent1"/>
                </a:solidFill>
                <a:effectLst>
                  <a:outerShdw blurRad="38100" dist="38100" dir="2700000" algn="tl">
                    <a:srgbClr val="DDDDDD"/>
                  </a:outerShdw>
                </a:effectLst>
                <a:latin typeface="Verdana" charset="0"/>
              </a:rPr>
              <a:t> per </a:t>
            </a:r>
            <a:r>
              <a:rPr lang="en-US" sz="1500" dirty="0" err="1" smtClean="0">
                <a:solidFill>
                  <a:schemeClr val="accent1"/>
                </a:solidFill>
                <a:effectLst>
                  <a:outerShdw blurRad="38100" dist="38100" dir="2700000" algn="tl">
                    <a:srgbClr val="DDDDDD"/>
                  </a:outerShdw>
                </a:effectLst>
                <a:latin typeface="Verdana" charset="0"/>
              </a:rPr>
              <a:t>qualità</a:t>
            </a:r>
            <a:r>
              <a:rPr lang="en-US" sz="1500" dirty="0" smtClean="0">
                <a:solidFill>
                  <a:schemeClr val="accent1"/>
                </a:solidFill>
                <a:effectLst>
                  <a:outerShdw blurRad="38100" dist="38100" dir="2700000" algn="tl">
                    <a:srgbClr val="DDDDDD"/>
                  </a:outerShdw>
                </a:effectLst>
                <a:latin typeface="Verdana" charset="0"/>
              </a:rPr>
              <a:t> e </a:t>
            </a:r>
            <a:r>
              <a:rPr lang="en-US" sz="1500" dirty="0" err="1" smtClean="0">
                <a:solidFill>
                  <a:schemeClr val="accent1"/>
                </a:solidFill>
                <a:effectLst>
                  <a:outerShdw blurRad="38100" dist="38100" dir="2700000" algn="tl">
                    <a:srgbClr val="DDDDDD"/>
                  </a:outerShdw>
                </a:effectLst>
                <a:latin typeface="Verdana" charset="0"/>
              </a:rPr>
              <a:t>gestione</a:t>
            </a:r>
            <a:r>
              <a:rPr lang="en-US" sz="1500" dirty="0" smtClean="0">
                <a:solidFill>
                  <a:schemeClr val="accent1"/>
                </a:solidFill>
                <a:effectLst>
                  <a:outerShdw blurRad="38100" dist="38100" dir="2700000" algn="tl">
                    <a:srgbClr val="DDDDDD"/>
                  </a:outerShdw>
                </a:effectLst>
                <a:latin typeface="Verdana" charset="0"/>
              </a:rPr>
              <a:t> del </a:t>
            </a:r>
            <a:r>
              <a:rPr lang="en-US" sz="1500" dirty="0" err="1" smtClean="0">
                <a:solidFill>
                  <a:schemeClr val="accent1"/>
                </a:solidFill>
                <a:effectLst>
                  <a:outerShdw blurRad="38100" dist="38100" dir="2700000" algn="tl">
                    <a:srgbClr val="DDDDDD"/>
                  </a:outerShdw>
                </a:effectLst>
                <a:latin typeface="Verdana" charset="0"/>
              </a:rPr>
              <a:t>sistema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fognario</a:t>
            </a:r>
            <a:r>
              <a:rPr lang="en-US" sz="1500" dirty="0" smtClean="0">
                <a:solidFill>
                  <a:schemeClr val="accent1"/>
                </a:solidFill>
                <a:effectLst>
                  <a:outerShdw blurRad="38100" dist="38100" dir="2700000" algn="tl">
                    <a:srgbClr val="DDDDDD"/>
                  </a:outerShdw>
                </a:effectLst>
                <a:latin typeface="Verdana" charset="0"/>
              </a:rPr>
              <a:t> e un </a:t>
            </a:r>
            <a:r>
              <a:rPr lang="en-US" sz="1500" dirty="0" err="1" smtClean="0">
                <a:solidFill>
                  <a:schemeClr val="accent1"/>
                </a:solidFill>
                <a:effectLst>
                  <a:outerShdw blurRad="38100" dist="38100" dir="2700000" algn="tl">
                    <a:srgbClr val="DDDDDD"/>
                  </a:outerShdw>
                </a:effectLst>
                <a:latin typeface="Verdana" charset="0"/>
              </a:rPr>
              <a:t>lieve</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peggioramento</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nella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valutazione</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sulla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chiarezza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della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bolletta</a:t>
            </a:r>
            <a:r>
              <a:rPr lang="en-US" sz="1500" dirty="0" smtClean="0">
                <a:solidFill>
                  <a:schemeClr val="accent1"/>
                </a:solidFill>
                <a:effectLst>
                  <a:outerShdw blurRad="38100" dist="38100" dir="2700000" algn="tl">
                    <a:srgbClr val="DDDDDD"/>
                  </a:outerShdw>
                </a:effectLst>
                <a:latin typeface="Verdana" charset="0"/>
              </a:rPr>
              <a:t> </a:t>
            </a:r>
            <a:endParaRPr lang="en-US" sz="1500" dirty="0">
              <a:solidFill>
                <a:schemeClr val="accent1"/>
              </a:solidFill>
              <a:effectLst>
                <a:outerShdw blurRad="38100" dist="38100" dir="2700000" algn="tl">
                  <a:srgbClr val="DDDDDD"/>
                </a:outerShdw>
              </a:effectLst>
              <a:latin typeface="Verdana" charset="0"/>
            </a:endParaRPr>
          </a:p>
        </p:txBody>
      </p:sp>
      <p:sp>
        <p:nvSpPr>
          <p:cNvPr id="436230" name="AutoShape 9"/>
          <p:cNvSpPr>
            <a:spLocks noChangeArrowheads="1"/>
          </p:cNvSpPr>
          <p:nvPr/>
        </p:nvSpPr>
        <p:spPr bwMode="auto">
          <a:xfrm>
            <a:off x="2120900" y="2071688"/>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148491" name="Text Box 11"/>
          <p:cNvSpPr txBox="1">
            <a:spLocks noChangeArrowheads="1"/>
          </p:cNvSpPr>
          <p:nvPr/>
        </p:nvSpPr>
        <p:spPr bwMode="auto">
          <a:xfrm>
            <a:off x="1017588" y="2087563"/>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6/7</a:t>
            </a:r>
          </a:p>
        </p:txBody>
      </p:sp>
      <p:grpSp>
        <p:nvGrpSpPr>
          <p:cNvPr id="436232" name="Group 12"/>
          <p:cNvGrpSpPr>
            <a:grpSpLocks noChangeAspect="1"/>
          </p:cNvGrpSpPr>
          <p:nvPr/>
        </p:nvGrpSpPr>
        <p:grpSpPr bwMode="auto">
          <a:xfrm>
            <a:off x="431800" y="2105025"/>
            <a:ext cx="381000" cy="374650"/>
            <a:chOff x="1114" y="1888"/>
            <a:chExt cx="315" cy="309"/>
          </a:xfrm>
        </p:grpSpPr>
        <p:sp>
          <p:nvSpPr>
            <p:cNvPr id="436233" name="Oval 1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36234" name="Oval 1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36235" name="AutoShape 1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436236" name="Line 16"/>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8502" name="Text Box 22"/>
          <p:cNvSpPr txBox="1">
            <a:spLocks noChangeArrowheads="1"/>
          </p:cNvSpPr>
          <p:nvPr/>
        </p:nvSpPr>
        <p:spPr bwMode="auto">
          <a:xfrm>
            <a:off x="0" y="1295400"/>
            <a:ext cx="9144000" cy="3667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a:solidFill>
                  <a:schemeClr val="bg2"/>
                </a:solidFill>
                <a:effectLst>
                  <a:outerShdw blurRad="38100" dist="38100" dir="2700000" algn="tl">
                    <a:srgbClr val="DDDDDD"/>
                  </a:outerShdw>
                </a:effectLst>
                <a:latin typeface="Verdana" charset="0"/>
                <a:cs typeface="Times New Roman" charset="0"/>
              </a:rPr>
              <a:t>Valutazione servizio </a:t>
            </a:r>
            <a:r>
              <a:rPr lang="it-IT" dirty="0" smtClean="0">
                <a:solidFill>
                  <a:schemeClr val="bg2"/>
                </a:solidFill>
                <a:effectLst>
                  <a:outerShdw blurRad="38100" dist="38100" dir="2700000" algn="tl">
                    <a:srgbClr val="DDDDDD"/>
                  </a:outerShdw>
                </a:effectLst>
                <a:latin typeface="Verdana" charset="0"/>
                <a:cs typeface="Times New Roman" charset="0"/>
              </a:rPr>
              <a:t>acqua</a:t>
            </a:r>
            <a:endParaRPr lang="it-IT" sz="1400" dirty="0">
              <a:solidFill>
                <a:schemeClr val="bg2"/>
              </a:solidFill>
              <a:effectLst>
                <a:outerShdw blurRad="38100" dist="38100" dir="2700000" algn="tl">
                  <a:srgbClr val="DDDDDD"/>
                </a:outerShdw>
              </a:effectLst>
              <a:latin typeface="Verdana" charset="0"/>
              <a:cs typeface="Times New Roman" charset="0"/>
            </a:endParaRPr>
          </a:p>
        </p:txBody>
      </p:sp>
      <p:sp>
        <p:nvSpPr>
          <p:cNvPr id="436244" name="AutoShape 10"/>
          <p:cNvSpPr>
            <a:spLocks noChangeArrowheads="1"/>
          </p:cNvSpPr>
          <p:nvPr/>
        </p:nvSpPr>
        <p:spPr bwMode="auto">
          <a:xfrm>
            <a:off x="8532242" y="4348163"/>
            <a:ext cx="576262" cy="1295400"/>
          </a:xfrm>
          <a:prstGeom prst="curvedLeftArrow">
            <a:avLst>
              <a:gd name="adj1" fmla="val 44959"/>
              <a:gd name="adj2" fmla="val 89917"/>
              <a:gd name="adj3" fmla="val 33333"/>
            </a:avLst>
          </a:prstGeom>
          <a:solidFill>
            <a:schemeClr val="accent1"/>
          </a:solidFill>
          <a:ln w="9525">
            <a:solidFill>
              <a:schemeClr val="tx1"/>
            </a:solidFill>
            <a:miter lim="800000"/>
            <a:headEnd/>
            <a:tailEnd/>
          </a:ln>
        </p:spPr>
        <p:txBody>
          <a:bodyPr wrap="none" anchor="ctr"/>
          <a:lstStyle/>
          <a:p>
            <a:endParaRPr lang="it-IT" b="0"/>
          </a:p>
        </p:txBody>
      </p:sp>
      <p:sp>
        <p:nvSpPr>
          <p:cNvPr id="436245" name="CasellaDiTesto 24"/>
          <p:cNvSpPr txBox="1">
            <a:spLocks noChangeArrowheads="1"/>
          </p:cNvSpPr>
          <p:nvPr/>
        </p:nvSpPr>
        <p:spPr bwMode="auto">
          <a:xfrm>
            <a:off x="87982" y="692696"/>
            <a:ext cx="657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non domestici </a:t>
            </a:r>
            <a:r>
              <a:rPr lang="it-IT" sz="2400" dirty="0" smtClean="0"/>
              <a:t>2014 </a:t>
            </a:r>
            <a:r>
              <a:rPr lang="it-IT" sz="2400" dirty="0"/>
              <a:t>- servizio idrico</a:t>
            </a:r>
          </a:p>
        </p:txBody>
      </p:sp>
      <p:sp>
        <p:nvSpPr>
          <p:cNvPr id="16" name="Text Box 2"/>
          <p:cNvSpPr txBox="1">
            <a:spLocks noChangeArrowheads="1"/>
          </p:cNvSpPr>
          <p:nvPr/>
        </p:nvSpPr>
        <p:spPr bwMode="auto">
          <a:xfrm>
            <a:off x="5638800" y="3705225"/>
            <a:ext cx="3352800" cy="366713"/>
          </a:xfrm>
          <a:prstGeom prst="rect">
            <a:avLst/>
          </a:prstGeom>
          <a:noFill/>
          <a:ln w="9525">
            <a:noFill/>
            <a:miter lim="800000"/>
            <a:headEnd/>
            <a:tailEnd/>
          </a:ln>
          <a:effectLst/>
        </p:spPr>
        <p:txBody>
          <a:bodyPr>
            <a:spAutoFit/>
          </a:bodyPr>
          <a:lstStyle/>
          <a:p>
            <a:pPr algn="r">
              <a:buFont typeface="Wingdings" pitchFamily="-64" charset="2"/>
              <a:buNone/>
              <a:defRPr/>
            </a:pPr>
            <a:r>
              <a:rPr lang="en-US" dirty="0" err="1">
                <a:solidFill>
                  <a:srgbClr val="FF0000"/>
                </a:solidFill>
                <a:effectLst>
                  <a:outerShdw blurRad="38100" dist="38100" dir="2700000" algn="tl">
                    <a:srgbClr val="C0C0C0"/>
                  </a:outerShdw>
                </a:effectLst>
                <a:latin typeface="Verdana" pitchFamily="-64" charset="0"/>
                <a:ea typeface="+mn-ea"/>
              </a:rPr>
              <a:t>Soglia</a:t>
            </a:r>
            <a:r>
              <a:rPr lang="en-US" dirty="0">
                <a:solidFill>
                  <a:srgbClr val="FF0000"/>
                </a:solidFill>
                <a:effectLst>
                  <a:outerShdw blurRad="38100" dist="38100" dir="2700000" algn="tl">
                    <a:srgbClr val="C0C0C0"/>
                  </a:outerShdw>
                </a:effectLst>
                <a:latin typeface="Verdana" pitchFamily="-64" charset="0"/>
                <a:ea typeface="+mn-ea"/>
              </a:rPr>
              <a:t> </a:t>
            </a:r>
            <a:r>
              <a:rPr lang="en-US" dirty="0" err="1">
                <a:solidFill>
                  <a:srgbClr val="FF0000"/>
                </a:solidFill>
                <a:effectLst>
                  <a:outerShdw blurRad="38100" dist="38100" dir="2700000" algn="tl">
                    <a:srgbClr val="C0C0C0"/>
                  </a:outerShdw>
                </a:effectLst>
                <a:latin typeface="Verdana" pitchFamily="-64" charset="0"/>
                <a:ea typeface="+mn-ea"/>
              </a:rPr>
              <a:t>critica</a:t>
            </a:r>
            <a:endParaRPr lang="it-IT" dirty="0">
              <a:solidFill>
                <a:srgbClr val="FF0000"/>
              </a:solidFill>
              <a:effectLst>
                <a:outerShdw blurRad="38100" dist="38100" dir="2700000" algn="tl">
                  <a:srgbClr val="C0C0C0"/>
                </a:outerShdw>
              </a:effectLst>
              <a:latin typeface="Verdana" pitchFamily="-64" charset="0"/>
              <a:ea typeface="+mn-ea"/>
            </a:endParaRPr>
          </a:p>
        </p:txBody>
      </p:sp>
      <p:sp>
        <p:nvSpPr>
          <p:cNvPr id="17" name="Line 4"/>
          <p:cNvSpPr>
            <a:spLocks noChangeShapeType="1"/>
          </p:cNvSpPr>
          <p:nvPr/>
        </p:nvSpPr>
        <p:spPr bwMode="auto">
          <a:xfrm>
            <a:off x="0" y="4000500"/>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8" name="Text Box 5"/>
          <p:cNvSpPr txBox="1">
            <a:spLocks noChangeArrowheads="1"/>
          </p:cNvSpPr>
          <p:nvPr/>
        </p:nvSpPr>
        <p:spPr bwMode="auto">
          <a:xfrm>
            <a:off x="960438" y="4211638"/>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5/6</a:t>
            </a:r>
          </a:p>
        </p:txBody>
      </p:sp>
      <p:grpSp>
        <p:nvGrpSpPr>
          <p:cNvPr id="19" name="Group 17"/>
          <p:cNvGrpSpPr>
            <a:grpSpLocks noChangeAspect="1"/>
          </p:cNvGrpSpPr>
          <p:nvPr/>
        </p:nvGrpSpPr>
        <p:grpSpPr bwMode="auto">
          <a:xfrm>
            <a:off x="403225" y="4141788"/>
            <a:ext cx="409575" cy="371475"/>
            <a:chOff x="169" y="2169"/>
            <a:chExt cx="291" cy="263"/>
          </a:xfrm>
        </p:grpSpPr>
        <p:sp>
          <p:nvSpPr>
            <p:cNvPr id="20" name="Oval 1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21" name="Oval 1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22" name="Line 20"/>
            <p:cNvSpPr>
              <a:spLocks noChangeAspect="1" noChangeShapeType="1"/>
            </p:cNvSpPr>
            <p:nvPr/>
          </p:nvSpPr>
          <p:spPr bwMode="auto">
            <a:xfrm>
              <a:off x="321" y="2304"/>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21"/>
            <p:cNvSpPr>
              <a:spLocks noChangeAspect="1" noChangeShapeType="1"/>
            </p:cNvSpPr>
            <p:nvPr/>
          </p:nvSpPr>
          <p:spPr bwMode="auto">
            <a:xfrm>
              <a:off x="204" y="2432"/>
              <a:ext cx="22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4" name="Rectangle 3"/>
          <p:cNvSpPr>
            <a:spLocks noChangeArrowheads="1"/>
          </p:cNvSpPr>
          <p:nvPr/>
        </p:nvSpPr>
        <p:spPr bwMode="auto">
          <a:xfrm>
            <a:off x="2771800" y="4205406"/>
            <a:ext cx="6199133" cy="1169551"/>
          </a:xfrm>
          <a:prstGeom prst="rect">
            <a:avLst/>
          </a:prstGeom>
          <a:noFill/>
          <a:ln w="9525">
            <a:noFill/>
            <a:miter lim="800000"/>
            <a:headEnd/>
            <a:tailEnd/>
          </a:ln>
          <a:effectLst/>
        </p:spPr>
        <p:txBody>
          <a:bodyPr wrap="none">
            <a:spAutoFit/>
          </a:bodyPr>
          <a:lstStyle/>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Chiarezza</a:t>
            </a: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della</a:t>
            </a: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bollett</a:t>
            </a:r>
            <a:r>
              <a:rPr lang="it-IT" sz="1400" b="0" dirty="0">
                <a:solidFill>
                  <a:schemeClr val="bg2"/>
                </a:solidFill>
                <a:effectLst>
                  <a:outerShdw blurRad="38100" dist="38100" dir="2700000" algn="tl">
                    <a:srgbClr val="DDDDDD"/>
                  </a:outerShdw>
                </a:effectLst>
                <a:latin typeface="Verdana" charset="0"/>
              </a:rPr>
              <a:t>a</a:t>
            </a:r>
            <a:r>
              <a:rPr lang="en-US" sz="1400" b="0" dirty="0">
                <a:solidFill>
                  <a:schemeClr val="bg2"/>
                </a:solidFill>
                <a:effectLst>
                  <a:outerShdw blurRad="38100" dist="38100" dir="2700000" algn="tl">
                    <a:srgbClr val="DDDDDD"/>
                  </a:outerShdw>
                </a:effectLst>
                <a:latin typeface="Verdana" charset="0"/>
              </a:rPr>
              <a:t>: 5,97</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Qualità </a:t>
            </a:r>
            <a:r>
              <a:rPr lang="it-IT" sz="1400" b="0" dirty="0">
                <a:solidFill>
                  <a:schemeClr val="bg2"/>
                </a:solidFill>
                <a:effectLst>
                  <a:outerShdw blurRad="38100" dist="38100" dir="2700000" algn="tl">
                    <a:srgbClr val="DDDDDD"/>
                  </a:outerShdw>
                </a:effectLst>
                <a:latin typeface="Verdana" charset="0"/>
              </a:rPr>
              <a:t>sistema fognario: </a:t>
            </a:r>
            <a:r>
              <a:rPr lang="it-IT" sz="1400" b="0" dirty="0" smtClean="0">
                <a:solidFill>
                  <a:schemeClr val="bg2"/>
                </a:solidFill>
                <a:effectLst>
                  <a:outerShdw blurRad="38100" dist="38100" dir="2700000" algn="tl">
                    <a:srgbClr val="DDDDDD"/>
                  </a:outerShdw>
                </a:effectLst>
                <a:latin typeface="Verdana" charset="0"/>
              </a:rPr>
              <a:t>5,80</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Qualità </a:t>
            </a:r>
            <a:r>
              <a:rPr lang="it-IT" sz="1400" b="0" dirty="0">
                <a:solidFill>
                  <a:schemeClr val="bg2"/>
                </a:solidFill>
                <a:effectLst>
                  <a:outerShdw blurRad="38100" dist="38100" dir="2700000" algn="tl">
                    <a:srgbClr val="DDDDDD"/>
                  </a:outerShdw>
                </a:effectLst>
                <a:latin typeface="Verdana" charset="0"/>
              </a:rPr>
              <a:t>pronto intervento e gestione emergenza fognature: 5,77</a:t>
            </a:r>
          </a:p>
          <a:p>
            <a:pPr fontAlgn="b"/>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endParaRPr lang="it-IT" sz="1400" b="0" dirty="0">
              <a:solidFill>
                <a:schemeClr val="bg2"/>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3269905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5638800" y="3705225"/>
            <a:ext cx="3352800" cy="366713"/>
          </a:xfrm>
          <a:prstGeom prst="rect">
            <a:avLst/>
          </a:prstGeom>
          <a:noFill/>
          <a:ln w="9525">
            <a:noFill/>
            <a:miter lim="800000"/>
            <a:headEnd/>
            <a:tailEnd/>
          </a:ln>
          <a:effectLst/>
        </p:spPr>
        <p:txBody>
          <a:bodyPr>
            <a:spAutoFit/>
          </a:bodyPr>
          <a:lstStyle/>
          <a:p>
            <a:pPr algn="r">
              <a:buFont typeface="Wingdings" pitchFamily="-64" charset="2"/>
              <a:buNone/>
              <a:defRPr/>
            </a:pPr>
            <a:r>
              <a:rPr lang="en-US" dirty="0" err="1">
                <a:solidFill>
                  <a:srgbClr val="FF0000"/>
                </a:solidFill>
                <a:effectLst>
                  <a:outerShdw blurRad="38100" dist="38100" dir="2700000" algn="tl">
                    <a:srgbClr val="C0C0C0"/>
                  </a:outerShdw>
                </a:effectLst>
                <a:latin typeface="Verdana" pitchFamily="-64" charset="0"/>
                <a:ea typeface="+mn-ea"/>
              </a:rPr>
              <a:t>Soglia</a:t>
            </a:r>
            <a:r>
              <a:rPr lang="en-US" dirty="0">
                <a:solidFill>
                  <a:srgbClr val="FF0000"/>
                </a:solidFill>
                <a:effectLst>
                  <a:outerShdw blurRad="38100" dist="38100" dir="2700000" algn="tl">
                    <a:srgbClr val="C0C0C0"/>
                  </a:outerShdw>
                </a:effectLst>
                <a:latin typeface="Verdana" pitchFamily="-64" charset="0"/>
                <a:ea typeface="+mn-ea"/>
              </a:rPr>
              <a:t> </a:t>
            </a:r>
            <a:r>
              <a:rPr lang="en-US" dirty="0" err="1">
                <a:solidFill>
                  <a:srgbClr val="FF0000"/>
                </a:solidFill>
                <a:effectLst>
                  <a:outerShdw blurRad="38100" dist="38100" dir="2700000" algn="tl">
                    <a:srgbClr val="C0C0C0"/>
                  </a:outerShdw>
                </a:effectLst>
                <a:latin typeface="Verdana" pitchFamily="-64" charset="0"/>
                <a:ea typeface="+mn-ea"/>
              </a:rPr>
              <a:t>critica</a:t>
            </a:r>
            <a:endParaRPr lang="it-IT" dirty="0">
              <a:solidFill>
                <a:srgbClr val="FF0000"/>
              </a:solidFill>
              <a:effectLst>
                <a:outerShdw blurRad="38100" dist="38100" dir="2700000" algn="tl">
                  <a:srgbClr val="C0C0C0"/>
                </a:outerShdw>
              </a:effectLst>
              <a:latin typeface="Verdana" pitchFamily="-64" charset="0"/>
              <a:ea typeface="+mn-ea"/>
            </a:endParaRPr>
          </a:p>
        </p:txBody>
      </p:sp>
      <p:sp>
        <p:nvSpPr>
          <p:cNvPr id="148483" name="Rectangle 3"/>
          <p:cNvSpPr>
            <a:spLocks noChangeArrowheads="1"/>
          </p:cNvSpPr>
          <p:nvPr/>
        </p:nvSpPr>
        <p:spPr bwMode="auto">
          <a:xfrm>
            <a:off x="2786063" y="1857375"/>
            <a:ext cx="6186309" cy="1815882"/>
          </a:xfrm>
          <a:prstGeom prst="rect">
            <a:avLst/>
          </a:prstGeom>
          <a:noFill/>
          <a:ln w="9525">
            <a:noFill/>
            <a:miter lim="800000"/>
            <a:headEnd/>
            <a:tailEnd/>
          </a:ln>
          <a:effectLst/>
        </p:spPr>
        <p:txBody>
          <a:bodyPr wrap="none">
            <a:spAutoFit/>
          </a:bodyPr>
          <a:lstStyle/>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Nuovo metodo di fatturazione: </a:t>
            </a:r>
            <a:r>
              <a:rPr lang="it-IT" sz="1400" b="0" dirty="0" smtClean="0">
                <a:solidFill>
                  <a:schemeClr val="bg2"/>
                </a:solidFill>
                <a:effectLst>
                  <a:outerShdw blurRad="38100" dist="38100" dir="2700000" algn="tl">
                    <a:srgbClr val="DDDDDD"/>
                  </a:outerShdw>
                </a:effectLst>
                <a:latin typeface="Verdana" charset="0"/>
              </a:rPr>
              <a:t>7</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Qualità </a:t>
            </a:r>
            <a:r>
              <a:rPr lang="it-IT" sz="1400" b="0" dirty="0">
                <a:solidFill>
                  <a:schemeClr val="bg2"/>
                </a:solidFill>
                <a:effectLst>
                  <a:outerShdw blurRad="38100" dist="38100" dir="2700000" algn="tl">
                    <a:srgbClr val="DDDDDD"/>
                  </a:outerShdw>
                </a:effectLst>
                <a:latin typeface="Verdana" charset="0"/>
              </a:rPr>
              <a:t>pronto intervento e gestione perdite idriche: </a:t>
            </a:r>
            <a:r>
              <a:rPr lang="it-IT" sz="1400" b="0" dirty="0" smtClean="0">
                <a:solidFill>
                  <a:schemeClr val="bg2"/>
                </a:solidFill>
                <a:effectLst>
                  <a:outerShdw blurRad="38100" dist="38100" dir="2700000" algn="tl">
                    <a:srgbClr val="DDDDDD"/>
                  </a:outerShdw>
                </a:effectLst>
                <a:latin typeface="Verdana" charset="0"/>
              </a:rPr>
              <a:t>6,63</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Qualità pronto intervento e gestione emergenza fognature: 6,61</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Qualità </a:t>
            </a:r>
            <a:r>
              <a:rPr lang="it-IT" sz="1400" b="0" dirty="0" err="1">
                <a:solidFill>
                  <a:schemeClr val="bg2"/>
                </a:solidFill>
                <a:effectLst>
                  <a:outerShdw blurRad="38100" dist="38100" dir="2700000" algn="tl">
                    <a:srgbClr val="DDDDDD"/>
                  </a:outerShdw>
                </a:effectLst>
                <a:latin typeface="Verdana" charset="0"/>
              </a:rPr>
              <a:t>dell</a:t>
            </a:r>
            <a:r>
              <a:rPr lang="ja-JP" altLang="it-IT" sz="1400" b="0" dirty="0">
                <a:solidFill>
                  <a:schemeClr val="bg2"/>
                </a:solidFill>
                <a:effectLst>
                  <a:outerShdw blurRad="38100" dist="38100" dir="2700000" algn="tl">
                    <a:srgbClr val="DDDDDD"/>
                  </a:outerShdw>
                </a:effectLst>
                <a:latin typeface="Verdana" charset="0"/>
              </a:rPr>
              <a:t>’</a:t>
            </a:r>
            <a:r>
              <a:rPr lang="it-IT" sz="1400" b="0" dirty="0">
                <a:solidFill>
                  <a:schemeClr val="bg2"/>
                </a:solidFill>
                <a:effectLst>
                  <a:outerShdw blurRad="38100" dist="38100" dir="2700000" algn="tl">
                    <a:srgbClr val="DDDDDD"/>
                  </a:outerShdw>
                </a:effectLst>
                <a:latin typeface="Verdana" charset="0"/>
              </a:rPr>
              <a:t>acqua (odore, limpidezza, sapore): </a:t>
            </a:r>
            <a:r>
              <a:rPr lang="it-IT" sz="1400" b="0" dirty="0" smtClean="0">
                <a:solidFill>
                  <a:schemeClr val="bg2"/>
                </a:solidFill>
                <a:effectLst>
                  <a:outerShdw blurRad="38100" dist="38100" dir="2700000" algn="tl">
                    <a:srgbClr val="DDDDDD"/>
                  </a:outerShdw>
                </a:effectLst>
                <a:latin typeface="Verdana" charset="0"/>
              </a:rPr>
              <a:t>6,54</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Tempo intervento riparazioni ed allacci: 6,48</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Informazione </a:t>
            </a:r>
            <a:r>
              <a:rPr lang="it-IT" sz="1400" b="0" dirty="0">
                <a:solidFill>
                  <a:schemeClr val="bg2"/>
                </a:solidFill>
                <a:effectLst>
                  <a:outerShdw blurRad="38100" dist="38100" dir="2700000" algn="tl">
                    <a:srgbClr val="DDDDDD"/>
                  </a:outerShdw>
                </a:effectLst>
                <a:latin typeface="Verdana" charset="0"/>
              </a:rPr>
              <a:t>su qualità e disponibilità </a:t>
            </a:r>
            <a:r>
              <a:rPr lang="it-IT" sz="1400" b="0" dirty="0" err="1">
                <a:solidFill>
                  <a:schemeClr val="bg2"/>
                </a:solidFill>
                <a:effectLst>
                  <a:outerShdw blurRad="38100" dist="38100" dir="2700000" algn="tl">
                    <a:srgbClr val="DDDDDD"/>
                  </a:outerShdw>
                </a:effectLst>
                <a:latin typeface="Verdana" charset="0"/>
              </a:rPr>
              <a:t>dell</a:t>
            </a:r>
            <a:r>
              <a:rPr lang="ja-JP" altLang="it-IT" sz="1400" b="0" dirty="0">
                <a:solidFill>
                  <a:schemeClr val="bg2"/>
                </a:solidFill>
                <a:effectLst>
                  <a:outerShdw blurRad="38100" dist="38100" dir="2700000" algn="tl">
                    <a:srgbClr val="DDDDDD"/>
                  </a:outerShdw>
                </a:effectLst>
                <a:latin typeface="Verdana" charset="0"/>
              </a:rPr>
              <a:t>’</a:t>
            </a:r>
            <a:r>
              <a:rPr lang="it-IT" sz="1400" b="0" dirty="0">
                <a:solidFill>
                  <a:schemeClr val="bg2"/>
                </a:solidFill>
                <a:effectLst>
                  <a:outerShdw blurRad="38100" dist="38100" dir="2700000" algn="tl">
                    <a:srgbClr val="DDDDDD"/>
                  </a:outerShdw>
                </a:effectLst>
                <a:latin typeface="Verdana" charset="0"/>
              </a:rPr>
              <a:t>acqua: </a:t>
            </a:r>
            <a:r>
              <a:rPr lang="it-IT" sz="1400" b="0" dirty="0" smtClean="0">
                <a:solidFill>
                  <a:schemeClr val="bg2"/>
                </a:solidFill>
                <a:effectLst>
                  <a:outerShdw blurRad="38100" dist="38100" dir="2700000" algn="tl">
                    <a:srgbClr val="DDDDDD"/>
                  </a:outerShdw>
                </a:effectLst>
                <a:latin typeface="Verdana" charset="0"/>
              </a:rPr>
              <a:t>6,37</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Chiarezza</a:t>
            </a: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della</a:t>
            </a: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bollett</a:t>
            </a:r>
            <a:r>
              <a:rPr lang="it-IT" sz="1400" b="0" dirty="0">
                <a:solidFill>
                  <a:schemeClr val="bg2"/>
                </a:solidFill>
                <a:effectLst>
                  <a:outerShdw blurRad="38100" dist="38100" dir="2700000" algn="tl">
                    <a:srgbClr val="DDDDDD"/>
                  </a:outerShdw>
                </a:effectLst>
                <a:latin typeface="Verdana" charset="0"/>
              </a:rPr>
              <a:t>a</a:t>
            </a:r>
            <a:r>
              <a:rPr lang="en-US" sz="1400" b="0" dirty="0">
                <a:solidFill>
                  <a:schemeClr val="bg2"/>
                </a:solidFill>
                <a:effectLst>
                  <a:outerShdw blurRad="38100" dist="38100" dir="2700000" algn="tl">
                    <a:srgbClr val="DDDDDD"/>
                  </a:outerShdw>
                </a:effectLst>
                <a:latin typeface="Verdana" charset="0"/>
              </a:rPr>
              <a:t>: 6,27</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Qualità </a:t>
            </a:r>
            <a:r>
              <a:rPr lang="it-IT" sz="1400" b="0" dirty="0">
                <a:solidFill>
                  <a:schemeClr val="bg2"/>
                </a:solidFill>
                <a:effectLst>
                  <a:outerShdw blurRad="38100" dist="38100" dir="2700000" algn="tl">
                    <a:srgbClr val="DDDDDD"/>
                  </a:outerShdw>
                </a:effectLst>
                <a:latin typeface="Verdana" charset="0"/>
              </a:rPr>
              <a:t>sistema fognario: </a:t>
            </a:r>
            <a:r>
              <a:rPr lang="it-IT" sz="1400" b="0" dirty="0" smtClean="0">
                <a:solidFill>
                  <a:schemeClr val="bg2"/>
                </a:solidFill>
                <a:effectLst>
                  <a:outerShdw blurRad="38100" dist="38100" dir="2700000" algn="tl">
                    <a:srgbClr val="DDDDDD"/>
                  </a:outerShdw>
                </a:effectLst>
                <a:latin typeface="Verdana" charset="0"/>
              </a:rPr>
              <a:t>6,19</a:t>
            </a:r>
            <a:endParaRPr lang="it-IT" sz="1400" b="0" dirty="0">
              <a:solidFill>
                <a:schemeClr val="bg2"/>
              </a:solidFill>
              <a:effectLst>
                <a:outerShdw blurRad="38100" dist="38100" dir="2700000" algn="tl">
                  <a:srgbClr val="DDDDDD"/>
                </a:outerShdw>
              </a:effectLst>
              <a:latin typeface="Verdana" charset="0"/>
            </a:endParaRPr>
          </a:p>
        </p:txBody>
      </p:sp>
      <p:sp>
        <p:nvSpPr>
          <p:cNvPr id="436228" name="Line 4"/>
          <p:cNvSpPr>
            <a:spLocks noChangeShapeType="1"/>
          </p:cNvSpPr>
          <p:nvPr/>
        </p:nvSpPr>
        <p:spPr bwMode="auto">
          <a:xfrm>
            <a:off x="0" y="4149080"/>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48486" name="Text Box 6"/>
          <p:cNvSpPr txBox="1">
            <a:spLocks noChangeArrowheads="1"/>
          </p:cNvSpPr>
          <p:nvPr/>
        </p:nvSpPr>
        <p:spPr bwMode="auto">
          <a:xfrm>
            <a:off x="428625" y="5085184"/>
            <a:ext cx="7626350" cy="553998"/>
          </a:xfrm>
          <a:prstGeom prst="rect">
            <a:avLst/>
          </a:prstGeom>
          <a:noFill/>
          <a:ln w="9525">
            <a:noFill/>
            <a:miter lim="800000"/>
            <a:headEnd/>
            <a:tailEnd/>
          </a:ln>
          <a:effectLst/>
        </p:spPr>
        <p:txBody>
          <a:bodyPr>
            <a:spAutoFit/>
          </a:bodyPr>
          <a:lstStyle>
            <a:lvl1pPr marL="261938" indent="-26193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en-US" sz="1500" dirty="0" err="1">
                <a:solidFill>
                  <a:schemeClr val="accent1"/>
                </a:solidFill>
                <a:effectLst>
                  <a:outerShdw blurRad="38100" dist="38100" dir="2700000" algn="tl">
                    <a:srgbClr val="DDDDDD"/>
                  </a:outerShdw>
                </a:effectLst>
                <a:latin typeface="Verdana" charset="0"/>
              </a:rPr>
              <a:t>Esiste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nel</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complesso</a:t>
            </a:r>
            <a:r>
              <a:rPr lang="en-US" sz="1500" dirty="0">
                <a:solidFill>
                  <a:schemeClr val="accent1"/>
                </a:solidFill>
                <a:effectLst>
                  <a:outerShdw blurRad="38100" dist="38100" dir="2700000" algn="tl">
                    <a:srgbClr val="DDDDDD"/>
                  </a:outerShdw>
                </a:effectLst>
                <a:latin typeface="Verdana" charset="0"/>
              </a:rPr>
              <a:t> un </a:t>
            </a:r>
            <a:r>
              <a:rPr lang="en-US" sz="1500" dirty="0" err="1">
                <a:solidFill>
                  <a:schemeClr val="accent1"/>
                </a:solidFill>
                <a:effectLst>
                  <a:outerShdw blurRad="38100" dist="38100" dir="2700000" algn="tl">
                    <a:srgbClr val="DDDDDD"/>
                  </a:outerShdw>
                </a:effectLst>
                <a:latin typeface="Verdana" charset="0"/>
              </a:rPr>
              <a:t>buon</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grado</a:t>
            </a:r>
            <a:r>
              <a:rPr lang="en-US" sz="1500" dirty="0">
                <a:solidFill>
                  <a:schemeClr val="accent1"/>
                </a:solidFill>
                <a:effectLst>
                  <a:outerShdw blurRad="38100" dist="38100" dir="2700000" algn="tl">
                    <a:srgbClr val="DDDDDD"/>
                  </a:outerShdw>
                </a:effectLst>
                <a:latin typeface="Verdana" charset="0"/>
              </a:rPr>
              <a:t> di </a:t>
            </a:r>
            <a:r>
              <a:rPr lang="en-US" sz="1500" dirty="0" err="1">
                <a:solidFill>
                  <a:schemeClr val="accent1"/>
                </a:solidFill>
                <a:effectLst>
                  <a:outerShdw blurRad="38100" dist="38100" dir="2700000" algn="tl">
                    <a:srgbClr val="DDDDDD"/>
                  </a:outerShdw>
                </a:effectLst>
                <a:latin typeface="Verdana" charset="0"/>
              </a:rPr>
              <a:t>soddisfazione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dei</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clienti</a:t>
            </a:r>
            <a:r>
              <a:rPr lang="en-US" sz="1500" dirty="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ed</a:t>
            </a:r>
            <a:r>
              <a:rPr lang="en-US" sz="1500" dirty="0" smtClean="0">
                <a:solidFill>
                  <a:schemeClr val="accent1"/>
                </a:solidFill>
                <a:effectLst>
                  <a:outerShdw blurRad="38100" dist="38100" dir="2700000" algn="tl">
                    <a:srgbClr val="DDDDDD"/>
                  </a:outerShdw>
                </a:effectLst>
                <a:latin typeface="Verdana" charset="0"/>
              </a:rPr>
              <a:t> un </a:t>
            </a:r>
            <a:r>
              <a:rPr lang="en-US" sz="1500" dirty="0" err="1">
                <a:solidFill>
                  <a:schemeClr val="accent1"/>
                </a:solidFill>
                <a:effectLst>
                  <a:outerShdw blurRad="38100" dist="38100" dir="2700000" algn="tl">
                    <a:srgbClr val="DDDDDD"/>
                  </a:outerShdw>
                </a:effectLst>
                <a:latin typeface="Verdana" charset="0"/>
              </a:rPr>
              <a:t>sensibile</a:t>
            </a:r>
            <a:r>
              <a:rPr lang="en-US" sz="1500" dirty="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miglioramento</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delle</a:t>
            </a:r>
            <a:r>
              <a:rPr lang="en-US" sz="1500" dirty="0" smtClean="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voci</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rispetto</a:t>
            </a:r>
            <a:r>
              <a:rPr lang="en-US" sz="1500" dirty="0">
                <a:solidFill>
                  <a:schemeClr val="accent1"/>
                </a:solidFill>
                <a:effectLst>
                  <a:outerShdw blurRad="38100" dist="38100" dir="2700000" algn="tl">
                    <a:srgbClr val="DDDDDD"/>
                  </a:outerShdw>
                </a:effectLst>
                <a:latin typeface="Verdana" charset="0"/>
              </a:rPr>
              <a:t> al </a:t>
            </a:r>
            <a:r>
              <a:rPr lang="en-US" sz="1500" dirty="0" smtClean="0">
                <a:solidFill>
                  <a:schemeClr val="accent1"/>
                </a:solidFill>
                <a:effectLst>
                  <a:outerShdw blurRad="38100" dist="38100" dir="2700000" algn="tl">
                    <a:srgbClr val="DDDDDD"/>
                  </a:outerShdw>
                </a:effectLst>
                <a:latin typeface="Verdana" charset="0"/>
              </a:rPr>
              <a:t>2010</a:t>
            </a:r>
            <a:endParaRPr lang="en-US" sz="1500" dirty="0">
              <a:solidFill>
                <a:schemeClr val="accent1"/>
              </a:solidFill>
              <a:effectLst>
                <a:outerShdw blurRad="38100" dist="38100" dir="2700000" algn="tl">
                  <a:srgbClr val="DDDDDD"/>
                </a:outerShdw>
              </a:effectLst>
              <a:latin typeface="Verdana" charset="0"/>
            </a:endParaRPr>
          </a:p>
        </p:txBody>
      </p:sp>
      <p:sp>
        <p:nvSpPr>
          <p:cNvPr id="436230" name="AutoShape 9"/>
          <p:cNvSpPr>
            <a:spLocks noChangeArrowheads="1"/>
          </p:cNvSpPr>
          <p:nvPr/>
        </p:nvSpPr>
        <p:spPr bwMode="auto">
          <a:xfrm>
            <a:off x="2120900" y="2071688"/>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148491" name="Text Box 11"/>
          <p:cNvSpPr txBox="1">
            <a:spLocks noChangeArrowheads="1"/>
          </p:cNvSpPr>
          <p:nvPr/>
        </p:nvSpPr>
        <p:spPr bwMode="auto">
          <a:xfrm>
            <a:off x="1017588" y="2087563"/>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6/7</a:t>
            </a:r>
          </a:p>
        </p:txBody>
      </p:sp>
      <p:grpSp>
        <p:nvGrpSpPr>
          <p:cNvPr id="436232" name="Group 12"/>
          <p:cNvGrpSpPr>
            <a:grpSpLocks noChangeAspect="1"/>
          </p:cNvGrpSpPr>
          <p:nvPr/>
        </p:nvGrpSpPr>
        <p:grpSpPr bwMode="auto">
          <a:xfrm>
            <a:off x="431800" y="2105025"/>
            <a:ext cx="381000" cy="374650"/>
            <a:chOff x="1114" y="1888"/>
            <a:chExt cx="315" cy="309"/>
          </a:xfrm>
        </p:grpSpPr>
        <p:sp>
          <p:nvSpPr>
            <p:cNvPr id="436233" name="Oval 1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36234" name="Oval 1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36235" name="AutoShape 1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436236" name="Line 16"/>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8502" name="Text Box 22"/>
          <p:cNvSpPr txBox="1">
            <a:spLocks noChangeArrowheads="1"/>
          </p:cNvSpPr>
          <p:nvPr/>
        </p:nvSpPr>
        <p:spPr bwMode="auto">
          <a:xfrm>
            <a:off x="0" y="1295400"/>
            <a:ext cx="9144000" cy="3667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a:solidFill>
                  <a:schemeClr val="bg2"/>
                </a:solidFill>
                <a:effectLst>
                  <a:outerShdw blurRad="38100" dist="38100" dir="2700000" algn="tl">
                    <a:srgbClr val="DDDDDD"/>
                  </a:outerShdw>
                </a:effectLst>
                <a:latin typeface="Verdana" charset="0"/>
                <a:cs typeface="Times New Roman" charset="0"/>
              </a:rPr>
              <a:t>Valutazione servizio </a:t>
            </a:r>
            <a:r>
              <a:rPr lang="it-IT" dirty="0" smtClean="0">
                <a:solidFill>
                  <a:schemeClr val="bg2"/>
                </a:solidFill>
                <a:effectLst>
                  <a:outerShdw blurRad="38100" dist="38100" dir="2700000" algn="tl">
                    <a:srgbClr val="DDDDDD"/>
                  </a:outerShdw>
                </a:effectLst>
                <a:latin typeface="Verdana" charset="0"/>
                <a:cs typeface="Times New Roman" charset="0"/>
              </a:rPr>
              <a:t>acqua</a:t>
            </a:r>
            <a:endParaRPr lang="it-IT" sz="1400" dirty="0">
              <a:solidFill>
                <a:schemeClr val="bg2"/>
              </a:solidFill>
              <a:effectLst>
                <a:outerShdw blurRad="38100" dist="38100" dir="2700000" algn="tl">
                  <a:srgbClr val="DDDDDD"/>
                </a:outerShdw>
              </a:effectLst>
              <a:latin typeface="Verdana" charset="0"/>
              <a:cs typeface="Times New Roman" charset="0"/>
            </a:endParaRPr>
          </a:p>
        </p:txBody>
      </p:sp>
      <p:sp>
        <p:nvSpPr>
          <p:cNvPr id="436244" name="AutoShape 10"/>
          <p:cNvSpPr>
            <a:spLocks noChangeArrowheads="1"/>
          </p:cNvSpPr>
          <p:nvPr/>
        </p:nvSpPr>
        <p:spPr bwMode="auto">
          <a:xfrm>
            <a:off x="7996238" y="4348163"/>
            <a:ext cx="576262" cy="1295400"/>
          </a:xfrm>
          <a:prstGeom prst="curvedLeftArrow">
            <a:avLst>
              <a:gd name="adj1" fmla="val 44959"/>
              <a:gd name="adj2" fmla="val 89917"/>
              <a:gd name="adj3" fmla="val 33333"/>
            </a:avLst>
          </a:prstGeom>
          <a:solidFill>
            <a:schemeClr val="accent1"/>
          </a:solidFill>
          <a:ln w="9525">
            <a:solidFill>
              <a:schemeClr val="tx1"/>
            </a:solidFill>
            <a:miter lim="800000"/>
            <a:headEnd/>
            <a:tailEnd/>
          </a:ln>
        </p:spPr>
        <p:txBody>
          <a:bodyPr wrap="none" anchor="ctr"/>
          <a:lstStyle/>
          <a:p>
            <a:endParaRPr lang="it-IT" b="0"/>
          </a:p>
        </p:txBody>
      </p:sp>
      <p:sp>
        <p:nvSpPr>
          <p:cNvPr id="436245" name="CasellaDiTesto 24"/>
          <p:cNvSpPr txBox="1">
            <a:spLocks noChangeArrowheads="1"/>
          </p:cNvSpPr>
          <p:nvPr/>
        </p:nvSpPr>
        <p:spPr bwMode="auto">
          <a:xfrm>
            <a:off x="87982" y="692696"/>
            <a:ext cx="657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non domestici </a:t>
            </a:r>
            <a:r>
              <a:rPr lang="it-IT" sz="2400" dirty="0" smtClean="0"/>
              <a:t>2012 </a:t>
            </a:r>
            <a:r>
              <a:rPr lang="it-IT" sz="2400" dirty="0"/>
              <a:t>- servizio idrico</a:t>
            </a:r>
          </a:p>
        </p:txBody>
      </p:sp>
    </p:spTree>
    <p:extLst>
      <p:ext uri="{BB962C8B-B14F-4D97-AF65-F5344CB8AC3E}">
        <p14:creationId xmlns:p14="http://schemas.microsoft.com/office/powerpoint/2010/main" val="1875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CasellaDiTesto 24"/>
          <p:cNvSpPr txBox="1">
            <a:spLocks noChangeArrowheads="1"/>
          </p:cNvSpPr>
          <p:nvPr/>
        </p:nvSpPr>
        <p:spPr bwMode="auto">
          <a:xfrm>
            <a:off x="304800" y="762000"/>
            <a:ext cx="822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non domestici - Servizio idrico </a:t>
            </a:r>
            <a:r>
              <a:rPr lang="it-IT" sz="2400" dirty="0" smtClean="0"/>
              <a:t>2012/2014</a:t>
            </a:r>
            <a:endParaRPr lang="it-IT" sz="2400" dirty="0"/>
          </a:p>
        </p:txBody>
      </p:sp>
      <p:sp>
        <p:nvSpPr>
          <p:cNvPr id="2" name="Rettangolo 1"/>
          <p:cNvSpPr/>
          <p:nvPr/>
        </p:nvSpPr>
        <p:spPr>
          <a:xfrm>
            <a:off x="1042988" y="1125538"/>
            <a:ext cx="3690937" cy="366712"/>
          </a:xfrm>
          <a:prstGeom prst="rect">
            <a:avLst/>
          </a:prstGeom>
        </p:spPr>
        <p:txBody>
          <a:bodyPr wrap="none">
            <a:spAutoFit/>
          </a:bodyPr>
          <a:lstStyle/>
          <a:p>
            <a:pPr>
              <a:defRPr/>
            </a:pPr>
            <a:r>
              <a:rPr lang="it-IT" dirty="0">
                <a:solidFill>
                  <a:schemeClr val="bg2"/>
                </a:solidFill>
                <a:effectLst>
                  <a:outerShdw blurRad="38100" dist="38100" dir="2700000" algn="tl">
                    <a:srgbClr val="C0C0C0"/>
                  </a:outerShdw>
                </a:effectLst>
                <a:latin typeface="Verdana" pitchFamily="-64" charset="0"/>
                <a:ea typeface="+mn-ea"/>
                <a:cs typeface="Times New Roman" pitchFamily="-64" charset="0"/>
              </a:rPr>
              <a:t>Valutazione servizio acqua </a:t>
            </a:r>
            <a:endParaRPr lang="it-IT" dirty="0">
              <a:ea typeface="+mn-ea"/>
            </a:endParaRPr>
          </a:p>
        </p:txBody>
      </p:sp>
      <p:graphicFrame>
        <p:nvGraphicFramePr>
          <p:cNvPr id="6" name="Grafico 2"/>
          <p:cNvGraphicFramePr>
            <a:graphicFrameLocks/>
          </p:cNvGraphicFramePr>
          <p:nvPr>
            <p:extLst>
              <p:ext uri="{D42A27DB-BD31-4B8C-83A1-F6EECF244321}">
                <p14:modId xmlns:p14="http://schemas.microsoft.com/office/powerpoint/2010/main" val="666619104"/>
              </p:ext>
            </p:extLst>
          </p:nvPr>
        </p:nvGraphicFramePr>
        <p:xfrm>
          <a:off x="542925" y="1397000"/>
          <a:ext cx="7413625" cy="4408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41376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4" name="Text Box 10"/>
          <p:cNvSpPr txBox="1">
            <a:spLocks noChangeArrowheads="1"/>
          </p:cNvSpPr>
          <p:nvPr/>
        </p:nvSpPr>
        <p:spPr bwMode="auto">
          <a:xfrm>
            <a:off x="0" y="1262063"/>
            <a:ext cx="9144000" cy="366712"/>
          </a:xfrm>
          <a:prstGeom prst="rect">
            <a:avLst/>
          </a:prstGeom>
          <a:solidFill>
            <a:srgbClr val="B7B7FB"/>
          </a:solid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FFFFFF"/>
                  </a:outerShdw>
                </a:effectLst>
                <a:latin typeface="Verdana" charset="0"/>
                <a:cs typeface="Times New Roman" charset="0"/>
              </a:rPr>
              <a:t>Valutazione complessiva servizio idrico integrato (indice semplice)</a:t>
            </a:r>
            <a:endParaRPr lang="it-IT" sz="1400">
              <a:solidFill>
                <a:schemeClr val="bg2"/>
              </a:solidFill>
              <a:effectLst>
                <a:outerShdw blurRad="38100" dist="38100" dir="2700000" algn="tl">
                  <a:srgbClr val="FFFFFF"/>
                </a:outerShdw>
              </a:effectLst>
              <a:latin typeface="Verdana" charset="0"/>
              <a:cs typeface="Times New Roman" charset="0"/>
            </a:endParaRPr>
          </a:p>
        </p:txBody>
      </p:sp>
      <p:sp>
        <p:nvSpPr>
          <p:cNvPr id="442371" name="CasellaDiTesto 24"/>
          <p:cNvSpPr txBox="1">
            <a:spLocks noChangeArrowheads="1"/>
          </p:cNvSpPr>
          <p:nvPr/>
        </p:nvSpPr>
        <p:spPr bwMode="auto">
          <a:xfrm>
            <a:off x="285750" y="762000"/>
            <a:ext cx="657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a:t>Clienti non domestici - servizio idrico</a:t>
            </a:r>
          </a:p>
        </p:txBody>
      </p:sp>
      <p:sp>
        <p:nvSpPr>
          <p:cNvPr id="442377" name="Rectangle 24"/>
          <p:cNvSpPr>
            <a:spLocks noChangeArrowheads="1"/>
          </p:cNvSpPr>
          <p:nvPr/>
        </p:nvSpPr>
        <p:spPr bwMode="auto">
          <a:xfrm>
            <a:off x="5796136" y="5105400"/>
            <a:ext cx="3172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b="0" dirty="0">
                <a:solidFill>
                  <a:srgbClr val="FF0000"/>
                </a:solidFill>
              </a:rPr>
              <a:t>Percentuale </a:t>
            </a:r>
            <a:r>
              <a:rPr lang="it-IT" b="0" dirty="0" smtClean="0">
                <a:solidFill>
                  <a:srgbClr val="FF0000"/>
                </a:solidFill>
              </a:rPr>
              <a:t>clienti soddisfatti</a:t>
            </a:r>
            <a:endParaRPr lang="it-IT" b="0" dirty="0">
              <a:solidFill>
                <a:srgbClr val="FF0000"/>
              </a:solidFill>
            </a:endParaRPr>
          </a:p>
        </p:txBody>
      </p:sp>
      <p:sp>
        <p:nvSpPr>
          <p:cNvPr id="442378" name="Line 4"/>
          <p:cNvSpPr>
            <a:spLocks noChangeShapeType="1"/>
          </p:cNvSpPr>
          <p:nvPr/>
        </p:nvSpPr>
        <p:spPr bwMode="auto">
          <a:xfrm>
            <a:off x="0" y="2420938"/>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aphicFrame>
        <p:nvGraphicFramePr>
          <p:cNvPr id="2" name="Grafico 19"/>
          <p:cNvGraphicFramePr>
            <a:graphicFrameLocks/>
          </p:cNvGraphicFramePr>
          <p:nvPr>
            <p:extLst>
              <p:ext uri="{D42A27DB-BD31-4B8C-83A1-F6EECF244321}">
                <p14:modId xmlns:p14="http://schemas.microsoft.com/office/powerpoint/2010/main" val="2342164777"/>
              </p:ext>
            </p:extLst>
          </p:nvPr>
        </p:nvGraphicFramePr>
        <p:xfrm>
          <a:off x="1638300" y="2636838"/>
          <a:ext cx="5129213"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2"/>
          <p:cNvSpPr txBox="1">
            <a:spLocks noChangeArrowheads="1"/>
          </p:cNvSpPr>
          <p:nvPr/>
        </p:nvSpPr>
        <p:spPr bwMode="auto">
          <a:xfrm>
            <a:off x="4351338" y="1800225"/>
            <a:ext cx="3821112" cy="64135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smtClean="0">
                <a:solidFill>
                  <a:schemeClr val="bg2"/>
                </a:solidFill>
                <a:effectLst>
                  <a:outerShdw blurRad="38100" dist="38100" dir="2700000" algn="tl">
                    <a:srgbClr val="DDDDDD"/>
                  </a:outerShdw>
                </a:effectLst>
                <a:latin typeface="Verdana" charset="0"/>
              </a:rPr>
              <a:t>6,69          6,38</a:t>
            </a:r>
            <a:r>
              <a:rPr lang="it-IT" dirty="0">
                <a:solidFill>
                  <a:schemeClr val="bg2"/>
                </a:solidFill>
                <a:effectLst>
                  <a:outerShdw blurRad="38100" dist="38100" dir="2700000" algn="tl">
                    <a:srgbClr val="DDDDDD"/>
                  </a:outerShdw>
                </a:effectLst>
                <a:latin typeface="Verdana" charset="0"/>
              </a:rPr>
              <a:t/>
            </a:r>
            <a:br>
              <a:rPr lang="it-IT" dirty="0">
                <a:solidFill>
                  <a:schemeClr val="bg2"/>
                </a:solidFill>
                <a:effectLst>
                  <a:outerShdw blurRad="38100" dist="38100" dir="2700000" algn="tl">
                    <a:srgbClr val="DDDDDD"/>
                  </a:outerShdw>
                </a:effectLst>
                <a:latin typeface="Verdana" charset="0"/>
              </a:rPr>
            </a:br>
            <a:r>
              <a:rPr lang="it-IT" i="1" dirty="0" smtClean="0">
                <a:solidFill>
                  <a:schemeClr val="bg2"/>
                </a:solidFill>
                <a:effectLst>
                  <a:outerShdw blurRad="38100" dist="38100" dir="2700000" algn="tl">
                    <a:srgbClr val="DDDDDD"/>
                  </a:outerShdw>
                </a:effectLst>
                <a:latin typeface="Verdana" charset="0"/>
              </a:rPr>
              <a:t>2012</a:t>
            </a:r>
            <a:r>
              <a:rPr lang="it-IT" dirty="0" smtClean="0">
                <a:solidFill>
                  <a:schemeClr val="bg2"/>
                </a:solidFill>
                <a:effectLst>
                  <a:outerShdw blurRad="38100" dist="38100" dir="2700000" algn="tl">
                    <a:srgbClr val="DDDDDD"/>
                  </a:outerShdw>
                </a:effectLst>
                <a:latin typeface="Verdana" charset="0"/>
              </a:rPr>
              <a:t>         </a:t>
            </a:r>
            <a:r>
              <a:rPr lang="it-IT" i="1" dirty="0" smtClean="0">
                <a:solidFill>
                  <a:schemeClr val="bg2"/>
                </a:solidFill>
                <a:effectLst>
                  <a:outerShdw blurRad="38100" dist="38100" dir="2700000" algn="tl">
                    <a:srgbClr val="DDDDDD"/>
                  </a:outerShdw>
                </a:effectLst>
                <a:latin typeface="Verdana" charset="0"/>
              </a:rPr>
              <a:t>2014</a:t>
            </a:r>
            <a:endParaRPr lang="it-IT" i="1" dirty="0">
              <a:solidFill>
                <a:schemeClr val="bg2"/>
              </a:solidFill>
              <a:effectLst>
                <a:outerShdw blurRad="38100" dist="38100" dir="2700000" algn="tl">
                  <a:srgbClr val="DDDDDD"/>
                </a:outerShdw>
              </a:effectLst>
              <a:latin typeface="Verdana" charset="0"/>
            </a:endParaRPr>
          </a:p>
        </p:txBody>
      </p:sp>
      <p:sp>
        <p:nvSpPr>
          <p:cNvPr id="442382" name="Rectangle 24"/>
          <p:cNvSpPr>
            <a:spLocks noChangeArrowheads="1"/>
          </p:cNvSpPr>
          <p:nvPr/>
        </p:nvSpPr>
        <p:spPr bwMode="auto">
          <a:xfrm>
            <a:off x="838200" y="1828800"/>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it-IT" b="0">
                <a:solidFill>
                  <a:srgbClr val="FF0000"/>
                </a:solidFill>
              </a:rPr>
              <a:t>Media</a:t>
            </a:r>
          </a:p>
        </p:txBody>
      </p:sp>
      <p:sp>
        <p:nvSpPr>
          <p:cNvPr id="3" name="CasellaDiTesto 2"/>
          <p:cNvSpPr txBox="1"/>
          <p:nvPr/>
        </p:nvSpPr>
        <p:spPr>
          <a:xfrm>
            <a:off x="282222" y="6021288"/>
            <a:ext cx="6046772" cy="646331"/>
          </a:xfrm>
          <a:prstGeom prst="rect">
            <a:avLst/>
          </a:prstGeom>
          <a:noFill/>
        </p:spPr>
        <p:txBody>
          <a:bodyPr wrap="none" rtlCol="0">
            <a:spAutoFit/>
          </a:bodyPr>
          <a:lstStyle/>
          <a:p>
            <a:r>
              <a:rPr lang="it-IT" dirty="0" smtClean="0">
                <a:solidFill>
                  <a:srgbClr val="000000"/>
                </a:solidFill>
              </a:rPr>
              <a:t>La valutazione del servizio dei clienti non domestici è</a:t>
            </a:r>
            <a:br>
              <a:rPr lang="it-IT" dirty="0" smtClean="0">
                <a:solidFill>
                  <a:srgbClr val="000000"/>
                </a:solidFill>
              </a:rPr>
            </a:br>
            <a:r>
              <a:rPr lang="it-IT" dirty="0" smtClean="0">
                <a:solidFill>
                  <a:srgbClr val="000000"/>
                </a:solidFill>
              </a:rPr>
              <a:t>sensibilmente peggiorata</a:t>
            </a:r>
            <a:endParaRPr lang="it-IT" dirty="0">
              <a:solidFill>
                <a:srgbClr val="000000"/>
              </a:solidFill>
            </a:endParaRPr>
          </a:p>
        </p:txBody>
      </p:sp>
      <p:grpSp>
        <p:nvGrpSpPr>
          <p:cNvPr id="15" name="Group 12"/>
          <p:cNvGrpSpPr>
            <a:grpSpLocks noChangeAspect="1"/>
          </p:cNvGrpSpPr>
          <p:nvPr/>
        </p:nvGrpSpPr>
        <p:grpSpPr bwMode="auto">
          <a:xfrm>
            <a:off x="3758952" y="1830214"/>
            <a:ext cx="381000" cy="374650"/>
            <a:chOff x="1114" y="1888"/>
            <a:chExt cx="315" cy="309"/>
          </a:xfrm>
        </p:grpSpPr>
        <p:sp>
          <p:nvSpPr>
            <p:cNvPr id="16" name="Oval 1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17" name="Oval 1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18" name="AutoShape 1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19" name="Line 16"/>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Tree>
    <p:extLst>
      <p:ext uri="{BB962C8B-B14F-4D97-AF65-F5344CB8AC3E}">
        <p14:creationId xmlns:p14="http://schemas.microsoft.com/office/powerpoint/2010/main" val="14998916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542925" y="1125538"/>
            <a:ext cx="7915275"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cs typeface="Times New Roman" charset="0"/>
              </a:rPr>
              <a:t>Come viene consumata l</a:t>
            </a:r>
            <a:r>
              <a:rPr lang="ja-JP" altLang="it-IT">
                <a:solidFill>
                  <a:schemeClr val="bg2"/>
                </a:solidFill>
                <a:effectLst>
                  <a:outerShdw blurRad="38100" dist="38100" dir="2700000" algn="tl">
                    <a:srgbClr val="DDDDDD"/>
                  </a:outerShdw>
                </a:effectLst>
                <a:latin typeface="Verdana" charset="0"/>
                <a:cs typeface="Times New Roman" charset="0"/>
              </a:rPr>
              <a:t>’</a:t>
            </a:r>
            <a:r>
              <a:rPr lang="it-IT">
                <a:solidFill>
                  <a:schemeClr val="bg2"/>
                </a:solidFill>
                <a:effectLst>
                  <a:outerShdw blurRad="38100" dist="38100" dir="2700000" algn="tl">
                    <a:srgbClr val="DDDDDD"/>
                  </a:outerShdw>
                </a:effectLst>
                <a:latin typeface="Verdana" charset="0"/>
                <a:cs typeface="Times New Roman" charset="0"/>
              </a:rPr>
              <a:t>acqua dall</a:t>
            </a:r>
            <a:r>
              <a:rPr lang="ja-JP" altLang="it-IT">
                <a:solidFill>
                  <a:schemeClr val="bg2"/>
                </a:solidFill>
                <a:effectLst>
                  <a:outerShdw blurRad="38100" dist="38100" dir="2700000" algn="tl">
                    <a:srgbClr val="DDDDDD"/>
                  </a:outerShdw>
                </a:effectLst>
                <a:latin typeface="Verdana" charset="0"/>
                <a:cs typeface="Times New Roman" charset="0"/>
              </a:rPr>
              <a:t>’</a:t>
            </a:r>
            <a:r>
              <a:rPr lang="it-IT">
                <a:solidFill>
                  <a:schemeClr val="bg2"/>
                </a:solidFill>
                <a:effectLst>
                  <a:outerShdw blurRad="38100" dist="38100" dir="2700000" algn="tl">
                    <a:srgbClr val="DDDDDD"/>
                  </a:outerShdw>
                </a:effectLst>
                <a:latin typeface="Verdana" charset="0"/>
                <a:cs typeface="Times New Roman" charset="0"/>
              </a:rPr>
              <a:t>utenza non domestica</a:t>
            </a:r>
            <a:endParaRPr lang="it-IT" sz="1400">
              <a:solidFill>
                <a:schemeClr val="bg2"/>
              </a:solidFill>
              <a:effectLst>
                <a:outerShdw blurRad="38100" dist="38100" dir="2700000" algn="tl">
                  <a:srgbClr val="DDDDDD"/>
                </a:outerShdw>
              </a:effectLst>
              <a:latin typeface="Verdana" charset="0"/>
              <a:cs typeface="Times New Roman" charset="0"/>
            </a:endParaRPr>
          </a:p>
        </p:txBody>
      </p:sp>
      <p:sp>
        <p:nvSpPr>
          <p:cNvPr id="444419" name="CasellaDiTesto 24"/>
          <p:cNvSpPr txBox="1">
            <a:spLocks noChangeArrowheads="1"/>
          </p:cNvSpPr>
          <p:nvPr/>
        </p:nvSpPr>
        <p:spPr bwMode="auto">
          <a:xfrm>
            <a:off x="304800" y="762000"/>
            <a:ext cx="822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non domestici - Servizio idrico </a:t>
            </a:r>
            <a:r>
              <a:rPr lang="it-IT" sz="2400" dirty="0" smtClean="0"/>
              <a:t>2014</a:t>
            </a:r>
            <a:endParaRPr lang="it-IT" sz="2400" dirty="0"/>
          </a:p>
        </p:txBody>
      </p:sp>
      <p:graphicFrame>
        <p:nvGraphicFramePr>
          <p:cNvPr id="2" name="Grafico 2"/>
          <p:cNvGraphicFramePr>
            <a:graphicFrameLocks/>
          </p:cNvGraphicFramePr>
          <p:nvPr>
            <p:extLst>
              <p:ext uri="{D42A27DB-BD31-4B8C-83A1-F6EECF244321}">
                <p14:modId xmlns:p14="http://schemas.microsoft.com/office/powerpoint/2010/main" val="1345913418"/>
              </p:ext>
            </p:extLst>
          </p:nvPr>
        </p:nvGraphicFramePr>
        <p:xfrm>
          <a:off x="900113" y="1397000"/>
          <a:ext cx="7056437" cy="4408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8640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5638800" y="2692400"/>
            <a:ext cx="3352800" cy="366713"/>
          </a:xfrm>
          <a:prstGeom prst="rect">
            <a:avLst/>
          </a:prstGeom>
          <a:noFill/>
          <a:ln w="9525">
            <a:noFill/>
            <a:miter lim="800000"/>
            <a:headEnd/>
            <a:tailEnd/>
          </a:ln>
          <a:effectLst/>
        </p:spPr>
        <p:txBody>
          <a:bodyPr>
            <a:spAutoFit/>
          </a:bodyPr>
          <a:lstStyle/>
          <a:p>
            <a:pPr algn="r">
              <a:buFont typeface="Wingdings" pitchFamily="-64" charset="2"/>
              <a:buNone/>
              <a:defRPr/>
            </a:pPr>
            <a:r>
              <a:rPr lang="en-US">
                <a:solidFill>
                  <a:srgbClr val="FF0000"/>
                </a:solidFill>
                <a:effectLst>
                  <a:outerShdw blurRad="38100" dist="38100" dir="2700000" algn="tl">
                    <a:srgbClr val="C0C0C0"/>
                  </a:outerShdw>
                </a:effectLst>
                <a:latin typeface="Verdana" pitchFamily="-64" charset="0"/>
                <a:ea typeface="+mn-ea"/>
              </a:rPr>
              <a:t>Soglia critica</a:t>
            </a:r>
            <a:endParaRPr lang="it-IT">
              <a:solidFill>
                <a:srgbClr val="FF0000"/>
              </a:solidFill>
              <a:effectLst>
                <a:outerShdw blurRad="38100" dist="38100" dir="2700000" algn="tl">
                  <a:srgbClr val="C0C0C0"/>
                </a:outerShdw>
              </a:effectLst>
              <a:latin typeface="Verdana" pitchFamily="-64" charset="0"/>
              <a:ea typeface="+mn-ea"/>
            </a:endParaRPr>
          </a:p>
        </p:txBody>
      </p:sp>
      <p:sp>
        <p:nvSpPr>
          <p:cNvPr id="153603" name="Rectangle 3"/>
          <p:cNvSpPr>
            <a:spLocks noChangeArrowheads="1"/>
          </p:cNvSpPr>
          <p:nvPr/>
        </p:nvSpPr>
        <p:spPr bwMode="auto">
          <a:xfrm>
            <a:off x="2809875" y="3406775"/>
            <a:ext cx="2967479" cy="523220"/>
          </a:xfrm>
          <a:prstGeom prst="rect">
            <a:avLst/>
          </a:prstGeom>
          <a:noFill/>
          <a:ln w="9525">
            <a:noFill/>
            <a:miter lim="800000"/>
            <a:headEnd/>
            <a:tailEnd/>
          </a:ln>
          <a:effectLst/>
        </p:spPr>
        <p:txBody>
          <a:bodyPr wrap="none">
            <a:spAutoFit/>
          </a:bodyPr>
          <a:lstStyle/>
          <a:p>
            <a:pPr fontAlgn="b">
              <a:buFont typeface="Monotype Sorts" pitchFamily="-64" charset="2"/>
              <a:buChar char="o"/>
              <a:defRPr/>
            </a:pPr>
            <a:r>
              <a:rPr lang="it-IT" sz="1400" b="0" dirty="0">
                <a:solidFill>
                  <a:schemeClr val="bg2"/>
                </a:solidFill>
                <a:effectLst>
                  <a:outerShdw blurRad="38100" dist="38100" dir="2700000" algn="tl">
                    <a:srgbClr val="C0C0C0"/>
                  </a:outerShdw>
                </a:effectLst>
                <a:latin typeface="Verdana" pitchFamily="-64" charset="0"/>
                <a:ea typeface="+mn-ea"/>
              </a:rPr>
              <a:t> </a:t>
            </a:r>
            <a:r>
              <a:rPr lang="en-US" sz="1400" b="0" dirty="0" smtClean="0">
                <a:solidFill>
                  <a:schemeClr val="bg2"/>
                </a:solidFill>
                <a:effectLst>
                  <a:outerShdw blurRad="38100" dist="38100" dir="2700000" algn="tl">
                    <a:srgbClr val="DDDDDD"/>
                  </a:outerShdw>
                </a:effectLst>
                <a:latin typeface="Verdana" charset="0"/>
              </a:rPr>
              <a:t>Tempi </a:t>
            </a:r>
            <a:r>
              <a:rPr lang="en-US" sz="1400" b="0" dirty="0" err="1">
                <a:solidFill>
                  <a:schemeClr val="bg2"/>
                </a:solidFill>
                <a:effectLst>
                  <a:outerShdw blurRad="38100" dist="38100" dir="2700000" algn="tl">
                    <a:srgbClr val="DDDDDD"/>
                  </a:outerShdw>
                </a:effectLst>
                <a:latin typeface="Verdana" charset="0"/>
              </a:rPr>
              <a:t>attesa</a:t>
            </a: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sportello</a:t>
            </a:r>
            <a:r>
              <a:rPr lang="en-US" sz="1400" b="0" dirty="0">
                <a:solidFill>
                  <a:schemeClr val="bg2"/>
                </a:solidFill>
                <a:effectLst>
                  <a:outerShdw blurRad="38100" dist="38100" dir="2700000" algn="tl">
                    <a:srgbClr val="DDDDDD"/>
                  </a:outerShdw>
                </a:effectLst>
                <a:latin typeface="Verdana" charset="0"/>
              </a:rPr>
              <a:t>: 5,91</a:t>
            </a:r>
          </a:p>
          <a:p>
            <a:pPr fontAlgn="b">
              <a:buFont typeface="Monotype Sorts" pitchFamily="-64" charset="2"/>
              <a:buChar char="o"/>
              <a:defRPr/>
            </a:pPr>
            <a:r>
              <a:rPr lang="it-IT" sz="1400" b="0" dirty="0" smtClean="0">
                <a:solidFill>
                  <a:schemeClr val="bg2"/>
                </a:solidFill>
                <a:effectLst>
                  <a:outerShdw blurRad="38100" dist="38100" dir="2700000" algn="tl">
                    <a:srgbClr val="C0C0C0"/>
                  </a:outerShdw>
                </a:effectLst>
                <a:latin typeface="Verdana" pitchFamily="-64" charset="0"/>
                <a:ea typeface="+mn-ea"/>
              </a:rPr>
              <a:t> Tempi </a:t>
            </a:r>
            <a:r>
              <a:rPr lang="it-IT" sz="1400" b="0" dirty="0">
                <a:solidFill>
                  <a:schemeClr val="bg2"/>
                </a:solidFill>
                <a:effectLst>
                  <a:outerShdw blurRad="38100" dist="38100" dir="2700000" algn="tl">
                    <a:srgbClr val="C0C0C0"/>
                  </a:outerShdw>
                </a:effectLst>
                <a:latin typeface="Verdana" pitchFamily="-64" charset="0"/>
                <a:ea typeface="+mn-ea"/>
              </a:rPr>
              <a:t>attesa telefono: </a:t>
            </a:r>
            <a:r>
              <a:rPr lang="it-IT" sz="1400" b="0" dirty="0" smtClean="0">
                <a:solidFill>
                  <a:schemeClr val="bg2"/>
                </a:solidFill>
                <a:effectLst>
                  <a:outerShdw blurRad="38100" dist="38100" dir="2700000" algn="tl">
                    <a:srgbClr val="C0C0C0"/>
                  </a:outerShdw>
                </a:effectLst>
                <a:latin typeface="Verdana" pitchFamily="-64" charset="0"/>
                <a:ea typeface="+mn-ea"/>
              </a:rPr>
              <a:t>5,82</a:t>
            </a:r>
            <a:endParaRPr lang="en-US" sz="1400" b="0" dirty="0">
              <a:solidFill>
                <a:schemeClr val="bg2"/>
              </a:solidFill>
              <a:effectLst>
                <a:outerShdw blurRad="38100" dist="38100" dir="2700000" algn="tl">
                  <a:srgbClr val="C0C0C0"/>
                </a:outerShdw>
              </a:effectLst>
              <a:latin typeface="Verdana" pitchFamily="-64" charset="0"/>
              <a:ea typeface="+mn-ea"/>
            </a:endParaRPr>
          </a:p>
        </p:txBody>
      </p:sp>
      <p:sp>
        <p:nvSpPr>
          <p:cNvPr id="417796" name="Line 4"/>
          <p:cNvSpPr>
            <a:spLocks noChangeShapeType="1"/>
          </p:cNvSpPr>
          <p:nvPr/>
        </p:nvSpPr>
        <p:spPr bwMode="auto">
          <a:xfrm>
            <a:off x="0" y="3068638"/>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53605" name="Text Box 5"/>
          <p:cNvSpPr txBox="1">
            <a:spLocks noChangeArrowheads="1"/>
          </p:cNvSpPr>
          <p:nvPr/>
        </p:nvSpPr>
        <p:spPr bwMode="auto">
          <a:xfrm>
            <a:off x="960438" y="3371850"/>
            <a:ext cx="863600" cy="3667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5/6</a:t>
            </a:r>
          </a:p>
        </p:txBody>
      </p:sp>
      <p:sp>
        <p:nvSpPr>
          <p:cNvPr id="153606" name="Text Box 6"/>
          <p:cNvSpPr txBox="1">
            <a:spLocks noChangeArrowheads="1"/>
          </p:cNvSpPr>
          <p:nvPr/>
        </p:nvSpPr>
        <p:spPr bwMode="auto">
          <a:xfrm>
            <a:off x="107950" y="4292600"/>
            <a:ext cx="8418513" cy="1708160"/>
          </a:xfrm>
          <a:prstGeom prst="rect">
            <a:avLst/>
          </a:prstGeom>
          <a:noFill/>
          <a:ln w="9525">
            <a:noFill/>
            <a:miter lim="800000"/>
            <a:headEnd/>
            <a:tailEnd/>
          </a:ln>
          <a:effectLst/>
        </p:spPr>
        <p:txBody>
          <a:bodyPr>
            <a:spAutoFit/>
          </a:bodyPr>
          <a:lstStyle>
            <a:lvl1pPr marL="261938" indent="-26193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en-US" sz="1500" dirty="0" err="1">
                <a:solidFill>
                  <a:schemeClr val="accent1"/>
                </a:solidFill>
                <a:effectLst>
                  <a:outerShdw blurRad="38100" dist="38100" dir="2700000" algn="tl">
                    <a:srgbClr val="DDDDDD"/>
                  </a:outerShdw>
                </a:effectLst>
                <a:latin typeface="Verdana" charset="0"/>
              </a:rPr>
              <a:t>Esiste</a:t>
            </a:r>
            <a:r>
              <a:rPr lang="en-US" sz="1500" dirty="0">
                <a:solidFill>
                  <a:schemeClr val="accent1"/>
                </a:solidFill>
                <a:effectLst>
                  <a:outerShdw blurRad="38100" dist="38100" dir="2700000" algn="tl">
                    <a:srgbClr val="DDDDDD"/>
                  </a:outerShdw>
                </a:effectLst>
                <a:latin typeface="Verdana" charset="0"/>
              </a:rPr>
              <a:t> un </a:t>
            </a:r>
            <a:r>
              <a:rPr lang="en-US" sz="1500" dirty="0" err="1">
                <a:solidFill>
                  <a:schemeClr val="accent1"/>
                </a:solidFill>
                <a:effectLst>
                  <a:outerShdw blurRad="38100" dist="38100" dir="2700000" algn="tl">
                    <a:srgbClr val="DDDDDD"/>
                  </a:outerShdw>
                </a:effectLst>
                <a:latin typeface="Verdana" charset="0"/>
              </a:rPr>
              <a:t>buon</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grado</a:t>
            </a:r>
            <a:r>
              <a:rPr lang="en-US" sz="1500" dirty="0">
                <a:solidFill>
                  <a:schemeClr val="accent1"/>
                </a:solidFill>
                <a:effectLst>
                  <a:outerShdw blurRad="38100" dist="38100" dir="2700000" algn="tl">
                    <a:srgbClr val="DDDDDD"/>
                  </a:outerShdw>
                </a:effectLst>
                <a:latin typeface="Verdana" charset="0"/>
              </a:rPr>
              <a:t> di </a:t>
            </a:r>
            <a:r>
              <a:rPr lang="en-US" sz="1500" dirty="0" err="1">
                <a:solidFill>
                  <a:schemeClr val="accent1"/>
                </a:solidFill>
                <a:effectLst>
                  <a:outerShdw blurRad="38100" dist="38100" dir="2700000" algn="tl">
                    <a:srgbClr val="DDDDDD"/>
                  </a:outerShdw>
                </a:effectLst>
                <a:latin typeface="Verdana" charset="0"/>
              </a:rPr>
              <a:t>soddisfazione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dei</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clienti</a:t>
            </a:r>
            <a:r>
              <a:rPr lang="en-US" sz="1500" dirty="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tendenzialmente</a:t>
            </a:r>
            <a:r>
              <a:rPr lang="en-US" sz="1500" dirty="0" smtClean="0">
                <a:solidFill>
                  <a:schemeClr val="accent1"/>
                </a:solidFill>
                <a:effectLst>
                  <a:outerShdw blurRad="38100" dist="38100" dir="2700000" algn="tl">
                    <a:srgbClr val="DDDDDD"/>
                  </a:outerShdw>
                </a:effectLst>
                <a:latin typeface="Verdana" charset="0"/>
              </a:rPr>
              <a:t> stabile dal 2012 (</a:t>
            </a:r>
            <a:r>
              <a:rPr lang="en-US" sz="1500" dirty="0" err="1" smtClean="0">
                <a:solidFill>
                  <a:schemeClr val="accent1"/>
                </a:solidFill>
                <a:effectLst>
                  <a:outerShdw blurRad="38100" dist="38100" dir="2700000" algn="tl">
                    <a:srgbClr val="DDDDDD"/>
                  </a:outerShdw>
                </a:effectLst>
                <a:latin typeface="Verdana" charset="0"/>
              </a:rPr>
              <a:t>anche</a:t>
            </a:r>
            <a:r>
              <a:rPr lang="en-US" sz="1500" dirty="0" smtClean="0">
                <a:solidFill>
                  <a:schemeClr val="accent1"/>
                </a:solidFill>
                <a:effectLst>
                  <a:outerShdw blurRad="38100" dist="38100" dir="2700000" algn="tl">
                    <a:srgbClr val="DDDDDD"/>
                  </a:outerShdw>
                </a:effectLst>
                <a:latin typeface="Verdana" charset="0"/>
              </a:rPr>
              <a:t> se, in </a:t>
            </a:r>
            <a:r>
              <a:rPr lang="en-US" sz="1500" dirty="0" err="1" smtClean="0">
                <a:solidFill>
                  <a:schemeClr val="accent1"/>
                </a:solidFill>
                <a:effectLst>
                  <a:outerShdw blurRad="38100" dist="38100" dir="2700000" algn="tl">
                    <a:srgbClr val="DDDDDD"/>
                  </a:outerShdw>
                </a:effectLst>
                <a:latin typeface="Verdana" charset="0"/>
              </a:rPr>
              <a:t>serie</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storica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si</a:t>
            </a:r>
            <a:r>
              <a:rPr lang="en-US" sz="1500" dirty="0" smtClean="0">
                <a:solidFill>
                  <a:schemeClr val="accent1"/>
                </a:solidFill>
                <a:effectLst>
                  <a:outerShdw blurRad="38100" dist="38100" dir="2700000" algn="tl">
                    <a:srgbClr val="DDDDDD"/>
                  </a:outerShdw>
                </a:effectLst>
                <a:latin typeface="Verdana" charset="0"/>
              </a:rPr>
              <a:t> nota un continuo </a:t>
            </a:r>
            <a:r>
              <a:rPr lang="en-US" sz="1500" dirty="0" err="1" smtClean="0">
                <a:solidFill>
                  <a:schemeClr val="accent1"/>
                </a:solidFill>
                <a:effectLst>
                  <a:outerShdw blurRad="38100" dist="38100" dir="2700000" algn="tl">
                    <a:srgbClr val="DDDDDD"/>
                  </a:outerShdw>
                </a:effectLst>
                <a:latin typeface="Verdana" charset="0"/>
              </a:rPr>
              <a:t>peggioramento</a:t>
            </a:r>
            <a:r>
              <a:rPr lang="en-US" sz="1500" dirty="0" smtClean="0">
                <a:solidFill>
                  <a:schemeClr val="accent1"/>
                </a:solidFill>
                <a:effectLst>
                  <a:outerShdw blurRad="38100" dist="38100" dir="2700000" algn="tl">
                    <a:srgbClr val="DDDDDD"/>
                  </a:outerShdw>
                </a:effectLst>
                <a:latin typeface="Verdana" charset="0"/>
              </a:rPr>
              <a:t> in </a:t>
            </a:r>
            <a:r>
              <a:rPr lang="en-US" sz="1500" dirty="0" err="1" smtClean="0">
                <a:solidFill>
                  <a:schemeClr val="accent1"/>
                </a:solidFill>
                <a:effectLst>
                  <a:outerShdw blurRad="38100" dist="38100" dir="2700000" algn="tl">
                    <a:srgbClr val="DDDDDD"/>
                  </a:outerShdw>
                </a:effectLst>
                <a:latin typeface="Verdana" charset="0"/>
              </a:rPr>
              <a:t>decimali</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della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valutazione</a:t>
            </a:r>
            <a:r>
              <a:rPr lang="en-US" sz="1500" dirty="0" smtClean="0">
                <a:solidFill>
                  <a:schemeClr val="accent1"/>
                </a:solidFill>
                <a:effectLst>
                  <a:outerShdw blurRad="38100" dist="38100" dir="2700000" algn="tl">
                    <a:srgbClr val="DDDDDD"/>
                  </a:outerShdw>
                </a:effectLst>
                <a:latin typeface="Verdana" charset="0"/>
              </a:rPr>
              <a:t>).</a:t>
            </a:r>
            <a:endParaRPr lang="en-US" sz="1500" dirty="0">
              <a:solidFill>
                <a:schemeClr val="accent1"/>
              </a:solidFill>
              <a:effectLst>
                <a:outerShdw blurRad="38100" dist="38100" dir="2700000" algn="tl">
                  <a:srgbClr val="DDDDDD"/>
                </a:outerShdw>
              </a:effectLst>
              <a:latin typeface="Verdana" charset="0"/>
            </a:endParaRPr>
          </a:p>
          <a:p>
            <a:pPr>
              <a:buClr>
                <a:srgbClr val="FF0000"/>
              </a:buClr>
              <a:buFont typeface="Wingdings" charset="0"/>
              <a:buChar char="Ø"/>
            </a:pPr>
            <a:endParaRPr lang="en-US" sz="1500" dirty="0">
              <a:solidFill>
                <a:schemeClr val="accent1"/>
              </a:solidFill>
              <a:effectLst>
                <a:outerShdw blurRad="38100" dist="38100" dir="2700000" algn="tl">
                  <a:srgbClr val="DDDDDD"/>
                </a:outerShdw>
              </a:effectLst>
              <a:latin typeface="Verdana" charset="0"/>
            </a:endParaRPr>
          </a:p>
          <a:p>
            <a:pPr>
              <a:buClr>
                <a:srgbClr val="FF0000"/>
              </a:buClr>
              <a:buFont typeface="Wingdings" charset="0"/>
              <a:buChar char="Ø"/>
            </a:pPr>
            <a:r>
              <a:rPr lang="en-US" sz="1500" dirty="0" err="1">
                <a:solidFill>
                  <a:schemeClr val="accent1"/>
                </a:solidFill>
                <a:effectLst>
                  <a:outerShdw blurRad="38100" dist="38100" dir="2700000" algn="tl">
                    <a:srgbClr val="DDDDDD"/>
                  </a:outerShdw>
                </a:effectLst>
                <a:latin typeface="Verdana" charset="0"/>
              </a:rPr>
              <a:t>L’area</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critica</a:t>
            </a:r>
            <a:r>
              <a:rPr lang="en-US" sz="1500" dirty="0">
                <a:solidFill>
                  <a:schemeClr val="accent1"/>
                </a:solidFill>
                <a:effectLst>
                  <a:outerShdw blurRad="38100" dist="38100" dir="2700000" algn="tl">
                    <a:srgbClr val="DDDDDD"/>
                  </a:outerShdw>
                </a:effectLst>
                <a:latin typeface="Verdana" charset="0"/>
              </a:rPr>
              <a:t> </a:t>
            </a:r>
            <a:r>
              <a:rPr lang="en-US" sz="1500" dirty="0" smtClean="0">
                <a:solidFill>
                  <a:schemeClr val="accent1"/>
                </a:solidFill>
                <a:effectLst>
                  <a:outerShdw blurRad="38100" dist="38100" dir="2700000" algn="tl">
                    <a:srgbClr val="DDDDDD"/>
                  </a:outerShdw>
                </a:effectLst>
                <a:latin typeface="Verdana" charset="0"/>
              </a:rPr>
              <a:t>continua ad </a:t>
            </a:r>
            <a:r>
              <a:rPr lang="en-US" sz="1500" dirty="0" err="1" smtClean="0">
                <a:solidFill>
                  <a:schemeClr val="accent1"/>
                </a:solidFill>
                <a:effectLst>
                  <a:outerShdw blurRad="38100" dist="38100" dir="2700000" algn="tl">
                    <a:srgbClr val="DDDDDD"/>
                  </a:outerShdw>
                </a:effectLst>
                <a:latin typeface="Verdana" charset="0"/>
              </a:rPr>
              <a:t>essere</a:t>
            </a:r>
            <a:r>
              <a:rPr lang="en-US" sz="1500" dirty="0" smtClean="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rapprese</a:t>
            </a:r>
            <a:r>
              <a:rPr lang="it-IT" sz="1500" dirty="0" err="1">
                <a:solidFill>
                  <a:schemeClr val="accent1"/>
                </a:solidFill>
                <a:effectLst>
                  <a:outerShdw blurRad="38100" dist="38100" dir="2700000" algn="tl">
                    <a:srgbClr val="DDDDDD"/>
                  </a:outerShdw>
                </a:effectLst>
                <a:latin typeface="Verdana" charset="0"/>
              </a:rPr>
              <a:t>ntata</a:t>
            </a:r>
            <a:r>
              <a:rPr lang="it-IT" sz="1500" dirty="0">
                <a:solidFill>
                  <a:schemeClr val="accent1"/>
                </a:solidFill>
                <a:effectLst>
                  <a:outerShdw blurRad="38100" dist="38100" dir="2700000" algn="tl">
                    <a:srgbClr val="DDDDDD"/>
                  </a:outerShdw>
                </a:effectLst>
                <a:latin typeface="Verdana" charset="0"/>
              </a:rPr>
              <a:t> dai tempi di attesa (in </a:t>
            </a:r>
            <a:r>
              <a:rPr lang="it-IT" sz="1500" dirty="0" smtClean="0">
                <a:solidFill>
                  <a:schemeClr val="accent1"/>
                </a:solidFill>
                <a:effectLst>
                  <a:outerShdw blurRad="38100" dist="38100" dir="2700000" algn="tl">
                    <a:srgbClr val="DDDDDD"/>
                  </a:outerShdw>
                </a:effectLst>
                <a:latin typeface="Verdana" charset="0"/>
              </a:rPr>
              <a:t>leggero peggioramento rispetto al 2012)</a:t>
            </a:r>
            <a:r>
              <a:rPr lang="it-IT" sz="1500" dirty="0">
                <a:solidFill>
                  <a:schemeClr val="accent1"/>
                </a:solidFill>
                <a:effectLst>
                  <a:outerShdw blurRad="38100" dist="38100" dir="2700000" algn="tl">
                    <a:srgbClr val="DDDDDD"/>
                  </a:outerShdw>
                </a:effectLst>
                <a:latin typeface="Verdana" charset="0"/>
              </a:rPr>
              <a:t>, il che richiede di lavorare sia sulle forme di tempistica che sulla percezione </a:t>
            </a:r>
            <a:r>
              <a:rPr lang="it-IT" sz="1500" dirty="0" smtClean="0">
                <a:solidFill>
                  <a:schemeClr val="accent1"/>
                </a:solidFill>
                <a:effectLst>
                  <a:outerShdw blurRad="38100" dist="38100" dir="2700000" algn="tl">
                    <a:srgbClr val="DDDDDD"/>
                  </a:outerShdw>
                </a:effectLst>
                <a:latin typeface="Verdana" charset="0"/>
              </a:rPr>
              <a:t>dell’utente.</a:t>
            </a:r>
            <a:endParaRPr lang="it-IT" sz="1500" dirty="0">
              <a:solidFill>
                <a:schemeClr val="accent1"/>
              </a:solidFill>
              <a:effectLst>
                <a:outerShdw blurRad="38100" dist="38100" dir="2700000" algn="tl">
                  <a:srgbClr val="DDDDDD"/>
                </a:outerShdw>
              </a:effectLst>
              <a:latin typeface="Verdana" charset="0"/>
            </a:endParaRPr>
          </a:p>
        </p:txBody>
      </p:sp>
      <p:sp>
        <p:nvSpPr>
          <p:cNvPr id="153607" name="Text Box 7"/>
          <p:cNvSpPr txBox="1">
            <a:spLocks noChangeArrowheads="1"/>
          </p:cNvSpPr>
          <p:nvPr/>
        </p:nvSpPr>
        <p:spPr bwMode="auto">
          <a:xfrm>
            <a:off x="2771775" y="2114272"/>
            <a:ext cx="5867400" cy="738664"/>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Competenza</a:t>
            </a:r>
            <a:r>
              <a:rPr lang="en-US" sz="1400" b="0" dirty="0">
                <a:solidFill>
                  <a:schemeClr val="bg2"/>
                </a:solidFill>
                <a:effectLst>
                  <a:outerShdw blurRad="38100" dist="38100" dir="2700000" algn="tl">
                    <a:srgbClr val="DDDDDD"/>
                  </a:outerShdw>
                </a:effectLst>
                <a:latin typeface="Verdana" charset="0"/>
              </a:rPr>
              <a:t> del </a:t>
            </a:r>
            <a:r>
              <a:rPr lang="en-US" sz="1400" b="0" dirty="0" err="1">
                <a:solidFill>
                  <a:schemeClr val="bg2"/>
                </a:solidFill>
                <a:effectLst>
                  <a:outerShdw blurRad="38100" dist="38100" dir="2700000" algn="tl">
                    <a:srgbClr val="DDDDDD"/>
                  </a:outerShdw>
                </a:effectLst>
                <a:latin typeface="Verdana" charset="0"/>
              </a:rPr>
              <a:t>personale</a:t>
            </a:r>
            <a:r>
              <a:rPr lang="en-US"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7,15</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Cortesia del personale: </a:t>
            </a:r>
            <a:r>
              <a:rPr lang="it-IT" sz="1400" b="0" dirty="0" smtClean="0">
                <a:solidFill>
                  <a:schemeClr val="bg2"/>
                </a:solidFill>
                <a:effectLst>
                  <a:outerShdw blurRad="38100" dist="38100" dir="2700000" algn="tl">
                    <a:srgbClr val="DDDDDD"/>
                  </a:outerShdw>
                </a:effectLst>
                <a:latin typeface="Verdana" charset="0"/>
              </a:rPr>
              <a:t>7,09</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Orari apertura al pubblico</a:t>
            </a:r>
            <a:r>
              <a:rPr lang="en-US"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6,75</a:t>
            </a:r>
            <a:endParaRPr lang="en-US" sz="1400" b="0" dirty="0">
              <a:solidFill>
                <a:schemeClr val="bg2"/>
              </a:solidFill>
              <a:effectLst>
                <a:outerShdw blurRad="38100" dist="38100" dir="2700000" algn="tl">
                  <a:srgbClr val="DDDDDD"/>
                </a:outerShdw>
              </a:effectLst>
              <a:latin typeface="Verdana" charset="0"/>
            </a:endParaRPr>
          </a:p>
        </p:txBody>
      </p:sp>
      <p:sp>
        <p:nvSpPr>
          <p:cNvPr id="417800" name="AutoShape 8"/>
          <p:cNvSpPr>
            <a:spLocks noChangeArrowheads="1"/>
          </p:cNvSpPr>
          <p:nvPr/>
        </p:nvSpPr>
        <p:spPr bwMode="auto">
          <a:xfrm>
            <a:off x="2127250" y="3324225"/>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417801" name="AutoShape 9"/>
          <p:cNvSpPr>
            <a:spLocks noChangeArrowheads="1"/>
          </p:cNvSpPr>
          <p:nvPr/>
        </p:nvSpPr>
        <p:spPr bwMode="auto">
          <a:xfrm>
            <a:off x="2120900" y="2214563"/>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417802" name="AutoShape 10"/>
          <p:cNvSpPr>
            <a:spLocks noChangeArrowheads="1"/>
          </p:cNvSpPr>
          <p:nvPr/>
        </p:nvSpPr>
        <p:spPr bwMode="auto">
          <a:xfrm>
            <a:off x="7956550" y="4005263"/>
            <a:ext cx="576263" cy="1295400"/>
          </a:xfrm>
          <a:prstGeom prst="curvedLeftArrow">
            <a:avLst>
              <a:gd name="adj1" fmla="val 44959"/>
              <a:gd name="adj2" fmla="val 89917"/>
              <a:gd name="adj3" fmla="val 33333"/>
            </a:avLst>
          </a:prstGeom>
          <a:solidFill>
            <a:schemeClr val="accent1"/>
          </a:solidFill>
          <a:ln w="9525">
            <a:solidFill>
              <a:schemeClr val="tx1"/>
            </a:solidFill>
            <a:miter lim="800000"/>
            <a:headEnd/>
            <a:tailEnd/>
          </a:ln>
        </p:spPr>
        <p:txBody>
          <a:bodyPr wrap="none" anchor="ctr"/>
          <a:lstStyle/>
          <a:p>
            <a:endParaRPr lang="it-IT" b="0"/>
          </a:p>
        </p:txBody>
      </p:sp>
      <p:sp>
        <p:nvSpPr>
          <p:cNvPr id="153611" name="Text Box 11"/>
          <p:cNvSpPr txBox="1">
            <a:spLocks noChangeArrowheads="1"/>
          </p:cNvSpPr>
          <p:nvPr/>
        </p:nvSpPr>
        <p:spPr bwMode="auto">
          <a:xfrm>
            <a:off x="1017588" y="2214563"/>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7/6</a:t>
            </a:r>
          </a:p>
        </p:txBody>
      </p:sp>
      <p:grpSp>
        <p:nvGrpSpPr>
          <p:cNvPr id="417804" name="Group 12"/>
          <p:cNvGrpSpPr>
            <a:grpSpLocks noChangeAspect="1"/>
          </p:cNvGrpSpPr>
          <p:nvPr/>
        </p:nvGrpSpPr>
        <p:grpSpPr bwMode="auto">
          <a:xfrm>
            <a:off x="431800" y="2232025"/>
            <a:ext cx="381000" cy="374650"/>
            <a:chOff x="1114" y="1888"/>
            <a:chExt cx="315" cy="309"/>
          </a:xfrm>
        </p:grpSpPr>
        <p:sp>
          <p:nvSpPr>
            <p:cNvPr id="417805" name="Oval 1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17806" name="Oval 1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17807" name="AutoShape 1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417808" name="Line 16"/>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417809" name="Group 17"/>
          <p:cNvGrpSpPr>
            <a:grpSpLocks noChangeAspect="1"/>
          </p:cNvGrpSpPr>
          <p:nvPr/>
        </p:nvGrpSpPr>
        <p:grpSpPr bwMode="auto">
          <a:xfrm>
            <a:off x="403225" y="3302000"/>
            <a:ext cx="409575" cy="371475"/>
            <a:chOff x="169" y="2169"/>
            <a:chExt cx="291" cy="263"/>
          </a:xfrm>
        </p:grpSpPr>
        <p:sp>
          <p:nvSpPr>
            <p:cNvPr id="417810" name="Oval 1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17811" name="Oval 1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17812" name="Line 20"/>
            <p:cNvSpPr>
              <a:spLocks noChangeAspect="1" noChangeShapeType="1"/>
            </p:cNvSpPr>
            <p:nvPr/>
          </p:nvSpPr>
          <p:spPr bwMode="auto">
            <a:xfrm>
              <a:off x="321" y="2304"/>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17813" name="Line 21"/>
            <p:cNvSpPr>
              <a:spLocks noChangeAspect="1" noChangeShapeType="1"/>
            </p:cNvSpPr>
            <p:nvPr/>
          </p:nvSpPr>
          <p:spPr bwMode="auto">
            <a:xfrm>
              <a:off x="204" y="2432"/>
              <a:ext cx="22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53622" name="Text Box 22"/>
          <p:cNvSpPr txBox="1">
            <a:spLocks noChangeArrowheads="1"/>
          </p:cNvSpPr>
          <p:nvPr/>
        </p:nvSpPr>
        <p:spPr bwMode="auto">
          <a:xfrm>
            <a:off x="542925" y="1295400"/>
            <a:ext cx="7915275" cy="3667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cs typeface="Times New Roman" charset="0"/>
              </a:rPr>
              <a:t>Qualità del rapporto con gli uffici e/o con gli operatori</a:t>
            </a:r>
            <a:endParaRPr lang="it-IT" sz="1400">
              <a:solidFill>
                <a:schemeClr val="bg2"/>
              </a:solidFill>
              <a:effectLst>
                <a:outerShdw blurRad="38100" dist="38100" dir="2700000" algn="tl">
                  <a:srgbClr val="DDDDDD"/>
                </a:outerShdw>
              </a:effectLst>
              <a:latin typeface="Verdana" charset="0"/>
              <a:cs typeface="Times New Roman" charset="0"/>
            </a:endParaRPr>
          </a:p>
        </p:txBody>
      </p:sp>
      <p:sp>
        <p:nvSpPr>
          <p:cNvPr id="417815" name="CasellaDiTesto 23"/>
          <p:cNvSpPr txBox="1">
            <a:spLocks noChangeArrowheads="1"/>
          </p:cNvSpPr>
          <p:nvPr/>
        </p:nvSpPr>
        <p:spPr bwMode="auto">
          <a:xfrm>
            <a:off x="323528" y="764704"/>
            <a:ext cx="8515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domestici </a:t>
            </a:r>
            <a:r>
              <a:rPr lang="it-IT" sz="2400" dirty="0" smtClean="0"/>
              <a:t>2014 – Uffici </a:t>
            </a:r>
            <a:r>
              <a:rPr lang="it-IT" sz="2400" dirty="0" err="1" smtClean="0"/>
              <a:t>Aset</a:t>
            </a:r>
            <a:r>
              <a:rPr lang="it-IT" sz="2400" dirty="0" smtClean="0"/>
              <a:t> (IA e idrico)</a:t>
            </a:r>
            <a:endParaRPr lang="it-IT" sz="2400" dirty="0"/>
          </a:p>
        </p:txBody>
      </p:sp>
      <p:sp>
        <p:nvSpPr>
          <p:cNvPr id="417816" name="Rectangle 24"/>
          <p:cNvSpPr>
            <a:spLocks noChangeArrowheads="1"/>
          </p:cNvSpPr>
          <p:nvPr/>
        </p:nvSpPr>
        <p:spPr bwMode="auto">
          <a:xfrm>
            <a:off x="7769225" y="49831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it-IT"/>
          </a:p>
        </p:txBody>
      </p:sp>
    </p:spTree>
    <p:extLst>
      <p:ext uri="{BB962C8B-B14F-4D97-AF65-F5344CB8AC3E}">
        <p14:creationId xmlns:p14="http://schemas.microsoft.com/office/powerpoint/2010/main" val="5616846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5638800" y="2692400"/>
            <a:ext cx="3352800" cy="366713"/>
          </a:xfrm>
          <a:prstGeom prst="rect">
            <a:avLst/>
          </a:prstGeom>
          <a:noFill/>
          <a:ln w="9525">
            <a:noFill/>
            <a:miter lim="800000"/>
            <a:headEnd/>
            <a:tailEnd/>
          </a:ln>
          <a:effectLst/>
        </p:spPr>
        <p:txBody>
          <a:bodyPr>
            <a:spAutoFit/>
          </a:bodyPr>
          <a:lstStyle/>
          <a:p>
            <a:pPr algn="r">
              <a:buFont typeface="Wingdings" pitchFamily="-64" charset="2"/>
              <a:buNone/>
              <a:defRPr/>
            </a:pPr>
            <a:r>
              <a:rPr lang="en-US">
                <a:solidFill>
                  <a:srgbClr val="FF0000"/>
                </a:solidFill>
                <a:effectLst>
                  <a:outerShdw blurRad="38100" dist="38100" dir="2700000" algn="tl">
                    <a:srgbClr val="C0C0C0"/>
                  </a:outerShdw>
                </a:effectLst>
                <a:latin typeface="Verdana" pitchFamily="-64" charset="0"/>
                <a:ea typeface="+mn-ea"/>
              </a:rPr>
              <a:t>Soglia critica</a:t>
            </a:r>
            <a:endParaRPr lang="it-IT">
              <a:solidFill>
                <a:srgbClr val="FF0000"/>
              </a:solidFill>
              <a:effectLst>
                <a:outerShdw blurRad="38100" dist="38100" dir="2700000" algn="tl">
                  <a:srgbClr val="C0C0C0"/>
                </a:outerShdw>
              </a:effectLst>
              <a:latin typeface="Verdana" pitchFamily="-64" charset="0"/>
              <a:ea typeface="+mn-ea"/>
            </a:endParaRPr>
          </a:p>
        </p:txBody>
      </p:sp>
      <p:sp>
        <p:nvSpPr>
          <p:cNvPr id="153603" name="Rectangle 3"/>
          <p:cNvSpPr>
            <a:spLocks noChangeArrowheads="1"/>
          </p:cNvSpPr>
          <p:nvPr/>
        </p:nvSpPr>
        <p:spPr bwMode="auto">
          <a:xfrm>
            <a:off x="2809875" y="3406775"/>
            <a:ext cx="2904898" cy="307777"/>
          </a:xfrm>
          <a:prstGeom prst="rect">
            <a:avLst/>
          </a:prstGeom>
          <a:noFill/>
          <a:ln w="9525">
            <a:noFill/>
            <a:miter lim="800000"/>
            <a:headEnd/>
            <a:tailEnd/>
          </a:ln>
          <a:effectLst/>
        </p:spPr>
        <p:txBody>
          <a:bodyPr wrap="none">
            <a:spAutoFit/>
          </a:bodyPr>
          <a:lstStyle/>
          <a:p>
            <a:pPr fontAlgn="b">
              <a:buFont typeface="Monotype Sorts" pitchFamily="-64" charset="2"/>
              <a:buChar char="o"/>
              <a:defRPr/>
            </a:pPr>
            <a:r>
              <a:rPr lang="it-IT" sz="1400" b="0" dirty="0">
                <a:solidFill>
                  <a:schemeClr val="bg2"/>
                </a:solidFill>
                <a:effectLst>
                  <a:outerShdw blurRad="38100" dist="38100" dir="2700000" algn="tl">
                    <a:srgbClr val="C0C0C0"/>
                  </a:outerShdw>
                </a:effectLst>
                <a:latin typeface="Verdana" pitchFamily="-64" charset="0"/>
                <a:ea typeface="+mn-ea"/>
              </a:rPr>
              <a:t> Tempi attesa telefono: </a:t>
            </a:r>
            <a:r>
              <a:rPr lang="it-IT" sz="1400" b="0" dirty="0" smtClean="0">
                <a:solidFill>
                  <a:schemeClr val="bg2"/>
                </a:solidFill>
                <a:effectLst>
                  <a:outerShdw blurRad="38100" dist="38100" dir="2700000" algn="tl">
                    <a:srgbClr val="C0C0C0"/>
                  </a:outerShdw>
                </a:effectLst>
                <a:latin typeface="Verdana" pitchFamily="-64" charset="0"/>
                <a:ea typeface="+mn-ea"/>
              </a:rPr>
              <a:t>5,85</a:t>
            </a:r>
            <a:endParaRPr lang="en-US" sz="1400" b="0" dirty="0">
              <a:solidFill>
                <a:schemeClr val="bg2"/>
              </a:solidFill>
              <a:effectLst>
                <a:outerShdw blurRad="38100" dist="38100" dir="2700000" algn="tl">
                  <a:srgbClr val="C0C0C0"/>
                </a:outerShdw>
              </a:effectLst>
              <a:latin typeface="Verdana" pitchFamily="-64" charset="0"/>
              <a:ea typeface="+mn-ea"/>
            </a:endParaRPr>
          </a:p>
        </p:txBody>
      </p:sp>
      <p:sp>
        <p:nvSpPr>
          <p:cNvPr id="417796" name="Line 4"/>
          <p:cNvSpPr>
            <a:spLocks noChangeShapeType="1"/>
          </p:cNvSpPr>
          <p:nvPr/>
        </p:nvSpPr>
        <p:spPr bwMode="auto">
          <a:xfrm>
            <a:off x="0" y="3068638"/>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53605" name="Text Box 5"/>
          <p:cNvSpPr txBox="1">
            <a:spLocks noChangeArrowheads="1"/>
          </p:cNvSpPr>
          <p:nvPr/>
        </p:nvSpPr>
        <p:spPr bwMode="auto">
          <a:xfrm>
            <a:off x="960438" y="3371850"/>
            <a:ext cx="863600" cy="3667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5/6</a:t>
            </a:r>
          </a:p>
        </p:txBody>
      </p:sp>
      <p:sp>
        <p:nvSpPr>
          <p:cNvPr id="153606" name="Text Box 6"/>
          <p:cNvSpPr txBox="1">
            <a:spLocks noChangeArrowheads="1"/>
          </p:cNvSpPr>
          <p:nvPr/>
        </p:nvSpPr>
        <p:spPr bwMode="auto">
          <a:xfrm>
            <a:off x="107950" y="4292600"/>
            <a:ext cx="8418513" cy="1477328"/>
          </a:xfrm>
          <a:prstGeom prst="rect">
            <a:avLst/>
          </a:prstGeom>
          <a:noFill/>
          <a:ln w="9525">
            <a:noFill/>
            <a:miter lim="800000"/>
            <a:headEnd/>
            <a:tailEnd/>
          </a:ln>
          <a:effectLst/>
        </p:spPr>
        <p:txBody>
          <a:bodyPr>
            <a:spAutoFit/>
          </a:bodyPr>
          <a:lstStyle>
            <a:lvl1pPr marL="261938" indent="-26193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en-US" sz="1500" dirty="0" err="1">
                <a:solidFill>
                  <a:schemeClr val="accent1"/>
                </a:solidFill>
                <a:effectLst>
                  <a:outerShdw blurRad="38100" dist="38100" dir="2700000" algn="tl">
                    <a:srgbClr val="DDDDDD"/>
                  </a:outerShdw>
                </a:effectLst>
                <a:latin typeface="Verdana" charset="0"/>
              </a:rPr>
              <a:t>Esiste</a:t>
            </a:r>
            <a:r>
              <a:rPr lang="en-US" sz="1500" dirty="0">
                <a:solidFill>
                  <a:schemeClr val="accent1"/>
                </a:solidFill>
                <a:effectLst>
                  <a:outerShdw blurRad="38100" dist="38100" dir="2700000" algn="tl">
                    <a:srgbClr val="DDDDDD"/>
                  </a:outerShdw>
                </a:effectLst>
                <a:latin typeface="Verdana" charset="0"/>
              </a:rPr>
              <a:t> un </a:t>
            </a:r>
            <a:r>
              <a:rPr lang="en-US" sz="1500" dirty="0" err="1">
                <a:solidFill>
                  <a:schemeClr val="accent1"/>
                </a:solidFill>
                <a:effectLst>
                  <a:outerShdw blurRad="38100" dist="38100" dir="2700000" algn="tl">
                    <a:srgbClr val="DDDDDD"/>
                  </a:outerShdw>
                </a:effectLst>
                <a:latin typeface="Verdana" charset="0"/>
              </a:rPr>
              <a:t>buon</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grado</a:t>
            </a:r>
            <a:r>
              <a:rPr lang="en-US" sz="1500" dirty="0">
                <a:solidFill>
                  <a:schemeClr val="accent1"/>
                </a:solidFill>
                <a:effectLst>
                  <a:outerShdw blurRad="38100" dist="38100" dir="2700000" algn="tl">
                    <a:srgbClr val="DDDDDD"/>
                  </a:outerShdw>
                </a:effectLst>
                <a:latin typeface="Verdana" charset="0"/>
              </a:rPr>
              <a:t> di </a:t>
            </a:r>
            <a:r>
              <a:rPr lang="en-US" sz="1500" dirty="0" err="1">
                <a:solidFill>
                  <a:schemeClr val="accent1"/>
                </a:solidFill>
                <a:effectLst>
                  <a:outerShdw blurRad="38100" dist="38100" dir="2700000" algn="tl">
                    <a:srgbClr val="DDDDDD"/>
                  </a:outerShdw>
                </a:effectLst>
                <a:latin typeface="Verdana" charset="0"/>
              </a:rPr>
              <a:t>soddisfazione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dei</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clienti</a:t>
            </a:r>
            <a:r>
              <a:rPr lang="en-US" sz="1500" dirty="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tendenzialmente</a:t>
            </a:r>
            <a:r>
              <a:rPr lang="en-US" sz="1500" dirty="0" smtClean="0">
                <a:solidFill>
                  <a:schemeClr val="accent1"/>
                </a:solidFill>
                <a:effectLst>
                  <a:outerShdw blurRad="38100" dist="38100" dir="2700000" algn="tl">
                    <a:srgbClr val="DDDDDD"/>
                  </a:outerShdw>
                </a:effectLst>
                <a:latin typeface="Verdana" charset="0"/>
              </a:rPr>
              <a:t> stabile dal 2010.</a:t>
            </a:r>
            <a:endParaRPr lang="en-US" sz="1500" dirty="0">
              <a:solidFill>
                <a:schemeClr val="accent1"/>
              </a:solidFill>
              <a:effectLst>
                <a:outerShdw blurRad="38100" dist="38100" dir="2700000" algn="tl">
                  <a:srgbClr val="DDDDDD"/>
                </a:outerShdw>
              </a:effectLst>
              <a:latin typeface="Verdana" charset="0"/>
            </a:endParaRPr>
          </a:p>
          <a:p>
            <a:pPr>
              <a:buClr>
                <a:srgbClr val="FF0000"/>
              </a:buClr>
              <a:buFont typeface="Wingdings" charset="0"/>
              <a:buChar char="Ø"/>
            </a:pPr>
            <a:endParaRPr lang="en-US" sz="1500" dirty="0">
              <a:solidFill>
                <a:schemeClr val="accent1"/>
              </a:solidFill>
              <a:effectLst>
                <a:outerShdw blurRad="38100" dist="38100" dir="2700000" algn="tl">
                  <a:srgbClr val="DDDDDD"/>
                </a:outerShdw>
              </a:effectLst>
              <a:latin typeface="Verdana" charset="0"/>
            </a:endParaRPr>
          </a:p>
          <a:p>
            <a:pPr>
              <a:buClr>
                <a:srgbClr val="FF0000"/>
              </a:buClr>
              <a:buFont typeface="Wingdings" charset="0"/>
              <a:buChar char="Ø"/>
            </a:pPr>
            <a:r>
              <a:rPr lang="en-US" sz="1500" dirty="0" err="1">
                <a:solidFill>
                  <a:schemeClr val="accent1"/>
                </a:solidFill>
                <a:effectLst>
                  <a:outerShdw blurRad="38100" dist="38100" dir="2700000" algn="tl">
                    <a:srgbClr val="DDDDDD"/>
                  </a:outerShdw>
                </a:effectLst>
                <a:latin typeface="Verdana" charset="0"/>
              </a:rPr>
              <a:t>L’area</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critica</a:t>
            </a:r>
            <a:r>
              <a:rPr lang="en-US" sz="1500" dirty="0">
                <a:solidFill>
                  <a:schemeClr val="accent1"/>
                </a:solidFill>
                <a:effectLst>
                  <a:outerShdw blurRad="38100" dist="38100" dir="2700000" algn="tl">
                    <a:srgbClr val="DDDDDD"/>
                  </a:outerShdw>
                </a:effectLst>
                <a:latin typeface="Verdana" charset="0"/>
              </a:rPr>
              <a:t> </a:t>
            </a:r>
            <a:r>
              <a:rPr lang="en-US" sz="1500" dirty="0" smtClean="0">
                <a:solidFill>
                  <a:schemeClr val="accent1"/>
                </a:solidFill>
                <a:effectLst>
                  <a:outerShdw blurRad="38100" dist="38100" dir="2700000" algn="tl">
                    <a:srgbClr val="DDDDDD"/>
                  </a:outerShdw>
                </a:effectLst>
                <a:latin typeface="Verdana" charset="0"/>
              </a:rPr>
              <a:t>continua ad </a:t>
            </a:r>
            <a:r>
              <a:rPr lang="en-US" sz="1500" dirty="0" err="1" smtClean="0">
                <a:solidFill>
                  <a:schemeClr val="accent1"/>
                </a:solidFill>
                <a:effectLst>
                  <a:outerShdw blurRad="38100" dist="38100" dir="2700000" algn="tl">
                    <a:srgbClr val="DDDDDD"/>
                  </a:outerShdw>
                </a:effectLst>
                <a:latin typeface="Verdana" charset="0"/>
              </a:rPr>
              <a:t>essere</a:t>
            </a:r>
            <a:r>
              <a:rPr lang="en-US" sz="1500" dirty="0" smtClean="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rapprese</a:t>
            </a:r>
            <a:r>
              <a:rPr lang="it-IT" sz="1500" dirty="0" err="1">
                <a:solidFill>
                  <a:schemeClr val="accent1"/>
                </a:solidFill>
                <a:effectLst>
                  <a:outerShdw blurRad="38100" dist="38100" dir="2700000" algn="tl">
                    <a:srgbClr val="DDDDDD"/>
                  </a:outerShdw>
                </a:effectLst>
                <a:latin typeface="Verdana" charset="0"/>
              </a:rPr>
              <a:t>ntata</a:t>
            </a:r>
            <a:r>
              <a:rPr lang="it-IT" sz="1500" dirty="0">
                <a:solidFill>
                  <a:schemeClr val="accent1"/>
                </a:solidFill>
                <a:effectLst>
                  <a:outerShdw blurRad="38100" dist="38100" dir="2700000" algn="tl">
                    <a:srgbClr val="DDDDDD"/>
                  </a:outerShdw>
                </a:effectLst>
                <a:latin typeface="Verdana" charset="0"/>
              </a:rPr>
              <a:t> dai tempi di attesa (in particolare telefonica), il che richiede di lavorare sia sulle forme di tempistica che sulla percezione </a:t>
            </a:r>
            <a:r>
              <a:rPr lang="it-IT" sz="1500" dirty="0" smtClean="0">
                <a:solidFill>
                  <a:schemeClr val="accent1"/>
                </a:solidFill>
                <a:effectLst>
                  <a:outerShdw blurRad="38100" dist="38100" dir="2700000" algn="tl">
                    <a:srgbClr val="DDDDDD"/>
                  </a:outerShdw>
                </a:effectLst>
                <a:latin typeface="Verdana" charset="0"/>
              </a:rPr>
              <a:t>dell’utente.</a:t>
            </a:r>
            <a:endParaRPr lang="it-IT" sz="1500" dirty="0">
              <a:solidFill>
                <a:schemeClr val="accent1"/>
              </a:solidFill>
              <a:effectLst>
                <a:outerShdw blurRad="38100" dist="38100" dir="2700000" algn="tl">
                  <a:srgbClr val="DDDDDD"/>
                </a:outerShdw>
              </a:effectLst>
              <a:latin typeface="Verdana" charset="0"/>
            </a:endParaRPr>
          </a:p>
        </p:txBody>
      </p:sp>
      <p:sp>
        <p:nvSpPr>
          <p:cNvPr id="153607" name="Text Box 7"/>
          <p:cNvSpPr txBox="1">
            <a:spLocks noChangeArrowheads="1"/>
          </p:cNvSpPr>
          <p:nvPr/>
        </p:nvSpPr>
        <p:spPr bwMode="auto">
          <a:xfrm>
            <a:off x="2771775" y="1970088"/>
            <a:ext cx="5867400" cy="954107"/>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Competenza</a:t>
            </a:r>
            <a:r>
              <a:rPr lang="en-US" sz="1400" b="0" dirty="0">
                <a:solidFill>
                  <a:schemeClr val="bg2"/>
                </a:solidFill>
                <a:effectLst>
                  <a:outerShdw blurRad="38100" dist="38100" dir="2700000" algn="tl">
                    <a:srgbClr val="DDDDDD"/>
                  </a:outerShdw>
                </a:effectLst>
                <a:latin typeface="Verdana" charset="0"/>
              </a:rPr>
              <a:t> del </a:t>
            </a:r>
            <a:r>
              <a:rPr lang="en-US" sz="1400" b="0" dirty="0" err="1">
                <a:solidFill>
                  <a:schemeClr val="bg2"/>
                </a:solidFill>
                <a:effectLst>
                  <a:outerShdw blurRad="38100" dist="38100" dir="2700000" algn="tl">
                    <a:srgbClr val="DDDDDD"/>
                  </a:outerShdw>
                </a:effectLst>
                <a:latin typeface="Verdana" charset="0"/>
              </a:rPr>
              <a:t>personale</a:t>
            </a:r>
            <a:r>
              <a:rPr lang="en-US"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7,24</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Cortesia del personale: </a:t>
            </a:r>
            <a:r>
              <a:rPr lang="it-IT" sz="1400" b="0" dirty="0" smtClean="0">
                <a:solidFill>
                  <a:schemeClr val="bg2"/>
                </a:solidFill>
                <a:effectLst>
                  <a:outerShdw blurRad="38100" dist="38100" dir="2700000" algn="tl">
                    <a:srgbClr val="DDDDDD"/>
                  </a:outerShdw>
                </a:effectLst>
                <a:latin typeface="Verdana" charset="0"/>
              </a:rPr>
              <a:t>7,13</a:t>
            </a: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Orari apertura al pubblico</a:t>
            </a:r>
            <a:r>
              <a:rPr lang="en-US"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6,71</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Tempi </a:t>
            </a:r>
            <a:r>
              <a:rPr lang="en-US" sz="1400" b="0" dirty="0" err="1">
                <a:solidFill>
                  <a:schemeClr val="bg2"/>
                </a:solidFill>
                <a:effectLst>
                  <a:outerShdw blurRad="38100" dist="38100" dir="2700000" algn="tl">
                    <a:srgbClr val="DDDDDD"/>
                  </a:outerShdw>
                </a:effectLst>
                <a:latin typeface="Verdana" charset="0"/>
              </a:rPr>
              <a:t>attesa</a:t>
            </a: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sportello</a:t>
            </a:r>
            <a:r>
              <a:rPr lang="en-US" sz="1400" b="0" dirty="0">
                <a:solidFill>
                  <a:schemeClr val="bg2"/>
                </a:solidFill>
                <a:effectLst>
                  <a:outerShdw blurRad="38100" dist="38100" dir="2700000" algn="tl">
                    <a:srgbClr val="DDDDDD"/>
                  </a:outerShdw>
                </a:effectLst>
                <a:latin typeface="Verdana" charset="0"/>
              </a:rPr>
              <a:t>: </a:t>
            </a:r>
            <a:r>
              <a:rPr lang="en-US" sz="1400" b="0" dirty="0" smtClean="0">
                <a:solidFill>
                  <a:schemeClr val="bg2"/>
                </a:solidFill>
                <a:effectLst>
                  <a:outerShdw blurRad="38100" dist="38100" dir="2700000" algn="tl">
                    <a:srgbClr val="DDDDDD"/>
                  </a:outerShdw>
                </a:effectLst>
                <a:latin typeface="Verdana" charset="0"/>
              </a:rPr>
              <a:t>6,12</a:t>
            </a:r>
            <a:endParaRPr lang="en-US" sz="1400" b="0" dirty="0">
              <a:solidFill>
                <a:schemeClr val="bg2"/>
              </a:solidFill>
              <a:effectLst>
                <a:outerShdw blurRad="38100" dist="38100" dir="2700000" algn="tl">
                  <a:srgbClr val="DDDDDD"/>
                </a:outerShdw>
              </a:effectLst>
              <a:latin typeface="Verdana" charset="0"/>
            </a:endParaRPr>
          </a:p>
        </p:txBody>
      </p:sp>
      <p:sp>
        <p:nvSpPr>
          <p:cNvPr id="417800" name="AutoShape 8"/>
          <p:cNvSpPr>
            <a:spLocks noChangeArrowheads="1"/>
          </p:cNvSpPr>
          <p:nvPr/>
        </p:nvSpPr>
        <p:spPr bwMode="auto">
          <a:xfrm>
            <a:off x="2127250" y="3324225"/>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417801" name="AutoShape 9"/>
          <p:cNvSpPr>
            <a:spLocks noChangeArrowheads="1"/>
          </p:cNvSpPr>
          <p:nvPr/>
        </p:nvSpPr>
        <p:spPr bwMode="auto">
          <a:xfrm>
            <a:off x="2120900" y="2214563"/>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417802" name="AutoShape 10"/>
          <p:cNvSpPr>
            <a:spLocks noChangeArrowheads="1"/>
          </p:cNvSpPr>
          <p:nvPr/>
        </p:nvSpPr>
        <p:spPr bwMode="auto">
          <a:xfrm>
            <a:off x="7956550" y="4005263"/>
            <a:ext cx="576263" cy="1295400"/>
          </a:xfrm>
          <a:prstGeom prst="curvedLeftArrow">
            <a:avLst>
              <a:gd name="adj1" fmla="val 44959"/>
              <a:gd name="adj2" fmla="val 89917"/>
              <a:gd name="adj3" fmla="val 33333"/>
            </a:avLst>
          </a:prstGeom>
          <a:solidFill>
            <a:schemeClr val="accent1"/>
          </a:solidFill>
          <a:ln w="9525">
            <a:solidFill>
              <a:schemeClr val="tx1"/>
            </a:solidFill>
            <a:miter lim="800000"/>
            <a:headEnd/>
            <a:tailEnd/>
          </a:ln>
        </p:spPr>
        <p:txBody>
          <a:bodyPr wrap="none" anchor="ctr"/>
          <a:lstStyle/>
          <a:p>
            <a:endParaRPr lang="it-IT" b="0"/>
          </a:p>
        </p:txBody>
      </p:sp>
      <p:sp>
        <p:nvSpPr>
          <p:cNvPr id="153611" name="Text Box 11"/>
          <p:cNvSpPr txBox="1">
            <a:spLocks noChangeArrowheads="1"/>
          </p:cNvSpPr>
          <p:nvPr/>
        </p:nvSpPr>
        <p:spPr bwMode="auto">
          <a:xfrm>
            <a:off x="1017588" y="2214563"/>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7/6</a:t>
            </a:r>
          </a:p>
        </p:txBody>
      </p:sp>
      <p:grpSp>
        <p:nvGrpSpPr>
          <p:cNvPr id="417804" name="Group 12"/>
          <p:cNvGrpSpPr>
            <a:grpSpLocks noChangeAspect="1"/>
          </p:cNvGrpSpPr>
          <p:nvPr/>
        </p:nvGrpSpPr>
        <p:grpSpPr bwMode="auto">
          <a:xfrm>
            <a:off x="431800" y="2232025"/>
            <a:ext cx="381000" cy="374650"/>
            <a:chOff x="1114" y="1888"/>
            <a:chExt cx="315" cy="309"/>
          </a:xfrm>
        </p:grpSpPr>
        <p:sp>
          <p:nvSpPr>
            <p:cNvPr id="417805" name="Oval 1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17806" name="Oval 1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17807" name="AutoShape 1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417808" name="Line 16"/>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417809" name="Group 17"/>
          <p:cNvGrpSpPr>
            <a:grpSpLocks noChangeAspect="1"/>
          </p:cNvGrpSpPr>
          <p:nvPr/>
        </p:nvGrpSpPr>
        <p:grpSpPr bwMode="auto">
          <a:xfrm>
            <a:off x="403225" y="3302000"/>
            <a:ext cx="409575" cy="371475"/>
            <a:chOff x="169" y="2169"/>
            <a:chExt cx="291" cy="263"/>
          </a:xfrm>
        </p:grpSpPr>
        <p:sp>
          <p:nvSpPr>
            <p:cNvPr id="417810" name="Oval 1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17811" name="Oval 1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17812" name="Line 20"/>
            <p:cNvSpPr>
              <a:spLocks noChangeAspect="1" noChangeShapeType="1"/>
            </p:cNvSpPr>
            <p:nvPr/>
          </p:nvSpPr>
          <p:spPr bwMode="auto">
            <a:xfrm>
              <a:off x="321" y="2304"/>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17813" name="Line 21"/>
            <p:cNvSpPr>
              <a:spLocks noChangeAspect="1" noChangeShapeType="1"/>
            </p:cNvSpPr>
            <p:nvPr/>
          </p:nvSpPr>
          <p:spPr bwMode="auto">
            <a:xfrm>
              <a:off x="204" y="2432"/>
              <a:ext cx="22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53622" name="Text Box 22"/>
          <p:cNvSpPr txBox="1">
            <a:spLocks noChangeArrowheads="1"/>
          </p:cNvSpPr>
          <p:nvPr/>
        </p:nvSpPr>
        <p:spPr bwMode="auto">
          <a:xfrm>
            <a:off x="542925" y="1295400"/>
            <a:ext cx="7915275" cy="3667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cs typeface="Times New Roman" charset="0"/>
              </a:rPr>
              <a:t>Qualità del rapporto con gli uffici e/o con gli operatori</a:t>
            </a:r>
            <a:endParaRPr lang="it-IT" sz="1400">
              <a:solidFill>
                <a:schemeClr val="bg2"/>
              </a:solidFill>
              <a:effectLst>
                <a:outerShdw blurRad="38100" dist="38100" dir="2700000" algn="tl">
                  <a:srgbClr val="DDDDDD"/>
                </a:outerShdw>
              </a:effectLst>
              <a:latin typeface="Verdana" charset="0"/>
              <a:cs typeface="Times New Roman" charset="0"/>
            </a:endParaRPr>
          </a:p>
        </p:txBody>
      </p:sp>
      <p:sp>
        <p:nvSpPr>
          <p:cNvPr id="417815" name="CasellaDiTesto 23"/>
          <p:cNvSpPr txBox="1">
            <a:spLocks noChangeArrowheads="1"/>
          </p:cNvSpPr>
          <p:nvPr/>
        </p:nvSpPr>
        <p:spPr bwMode="auto">
          <a:xfrm>
            <a:off x="323528" y="764704"/>
            <a:ext cx="8515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domestici </a:t>
            </a:r>
            <a:r>
              <a:rPr lang="it-IT" sz="2400" dirty="0" smtClean="0"/>
              <a:t>2012 – Uffici </a:t>
            </a:r>
            <a:r>
              <a:rPr lang="it-IT" sz="2400" dirty="0" err="1" smtClean="0"/>
              <a:t>Aset</a:t>
            </a:r>
            <a:r>
              <a:rPr lang="it-IT" sz="2400" dirty="0" smtClean="0"/>
              <a:t> (IA e idrico)</a:t>
            </a:r>
            <a:endParaRPr lang="it-IT" sz="2400" dirty="0"/>
          </a:p>
        </p:txBody>
      </p:sp>
      <p:sp>
        <p:nvSpPr>
          <p:cNvPr id="417816" name="Rectangle 24"/>
          <p:cNvSpPr>
            <a:spLocks noChangeArrowheads="1"/>
          </p:cNvSpPr>
          <p:nvPr/>
        </p:nvSpPr>
        <p:spPr bwMode="auto">
          <a:xfrm>
            <a:off x="7769225" y="49831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it-IT"/>
          </a:p>
        </p:txBody>
      </p:sp>
    </p:spTree>
    <p:extLst>
      <p:ext uri="{BB962C8B-B14F-4D97-AF65-F5344CB8AC3E}">
        <p14:creationId xmlns:p14="http://schemas.microsoft.com/office/powerpoint/2010/main" val="3236077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542925" y="1125538"/>
            <a:ext cx="7915275"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cs typeface="Times New Roman" charset="0"/>
              </a:rPr>
              <a:t>Qualità del rapporto con gli uffici e/o con gli operatori</a:t>
            </a:r>
            <a:endParaRPr lang="it-IT" sz="1400">
              <a:solidFill>
                <a:schemeClr val="bg2"/>
              </a:solidFill>
              <a:effectLst>
                <a:outerShdw blurRad="38100" dist="38100" dir="2700000" algn="tl">
                  <a:srgbClr val="DDDDDD"/>
                </a:outerShdw>
              </a:effectLst>
              <a:latin typeface="Verdana" charset="0"/>
              <a:cs typeface="Times New Roman" charset="0"/>
            </a:endParaRPr>
          </a:p>
        </p:txBody>
      </p:sp>
      <p:sp>
        <p:nvSpPr>
          <p:cNvPr id="421891" name="CasellaDiTesto 24"/>
          <p:cNvSpPr txBox="1">
            <a:spLocks noChangeArrowheads="1"/>
          </p:cNvSpPr>
          <p:nvPr/>
        </p:nvSpPr>
        <p:spPr bwMode="auto">
          <a:xfrm>
            <a:off x="304800" y="762000"/>
            <a:ext cx="822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domestici - </a:t>
            </a:r>
            <a:r>
              <a:rPr lang="it-IT" sz="2400" dirty="0" smtClean="0"/>
              <a:t>2012/2014</a:t>
            </a:r>
            <a:endParaRPr lang="it-IT" sz="2400" dirty="0"/>
          </a:p>
        </p:txBody>
      </p:sp>
      <p:graphicFrame>
        <p:nvGraphicFramePr>
          <p:cNvPr id="2" name="Grafico 2"/>
          <p:cNvGraphicFramePr>
            <a:graphicFrameLocks/>
          </p:cNvGraphicFramePr>
          <p:nvPr>
            <p:extLst>
              <p:ext uri="{D42A27DB-BD31-4B8C-83A1-F6EECF244321}">
                <p14:modId xmlns:p14="http://schemas.microsoft.com/office/powerpoint/2010/main" val="1125195514"/>
              </p:ext>
            </p:extLst>
          </p:nvPr>
        </p:nvGraphicFramePr>
        <p:xfrm>
          <a:off x="900113" y="1397000"/>
          <a:ext cx="7056437" cy="4408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2630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5638800" y="2692400"/>
            <a:ext cx="3352800" cy="366713"/>
          </a:xfrm>
          <a:prstGeom prst="rect">
            <a:avLst/>
          </a:prstGeom>
          <a:noFill/>
          <a:ln w="9525">
            <a:noFill/>
            <a:miter lim="800000"/>
            <a:headEnd/>
            <a:tailEnd/>
          </a:ln>
          <a:effectLst/>
        </p:spPr>
        <p:txBody>
          <a:bodyPr>
            <a:spAutoFit/>
          </a:bodyPr>
          <a:lstStyle/>
          <a:p>
            <a:pPr algn="r">
              <a:buFont typeface="Wingdings" pitchFamily="-64" charset="2"/>
              <a:buNone/>
              <a:defRPr/>
            </a:pPr>
            <a:r>
              <a:rPr lang="en-US">
                <a:solidFill>
                  <a:srgbClr val="FF0000"/>
                </a:solidFill>
                <a:effectLst>
                  <a:outerShdw blurRad="38100" dist="38100" dir="2700000" algn="tl">
                    <a:srgbClr val="C0C0C0"/>
                  </a:outerShdw>
                </a:effectLst>
                <a:latin typeface="Verdana" pitchFamily="-64" charset="0"/>
                <a:ea typeface="+mn-ea"/>
              </a:rPr>
              <a:t>Soglia critica</a:t>
            </a:r>
            <a:endParaRPr lang="it-IT">
              <a:solidFill>
                <a:srgbClr val="FF0000"/>
              </a:solidFill>
              <a:effectLst>
                <a:outerShdw blurRad="38100" dist="38100" dir="2700000" algn="tl">
                  <a:srgbClr val="C0C0C0"/>
                </a:outerShdw>
              </a:effectLst>
              <a:latin typeface="Verdana" pitchFamily="-64" charset="0"/>
              <a:ea typeface="+mn-ea"/>
            </a:endParaRPr>
          </a:p>
        </p:txBody>
      </p:sp>
      <p:sp>
        <p:nvSpPr>
          <p:cNvPr id="153603" name="Rectangle 3"/>
          <p:cNvSpPr>
            <a:spLocks noChangeArrowheads="1"/>
          </p:cNvSpPr>
          <p:nvPr/>
        </p:nvSpPr>
        <p:spPr bwMode="auto">
          <a:xfrm>
            <a:off x="2809875" y="3406775"/>
            <a:ext cx="3236784" cy="738664"/>
          </a:xfrm>
          <a:prstGeom prst="rect">
            <a:avLst/>
          </a:prstGeom>
          <a:noFill/>
          <a:ln w="9525">
            <a:noFill/>
            <a:miter lim="800000"/>
            <a:headEnd/>
            <a:tailEnd/>
          </a:ln>
          <a:effectLst/>
        </p:spPr>
        <p:txBody>
          <a:bodyPr wrap="none">
            <a:spAutoFit/>
          </a:bodyPr>
          <a:lstStyle/>
          <a:p>
            <a:pPr fontAlgn="b">
              <a:buFont typeface="Monotype Sorts" pitchFamily="-64" charset="2"/>
              <a:buChar char="o"/>
              <a:defRPr/>
            </a:pPr>
            <a:r>
              <a:rPr lang="en-US" sz="1400" b="0" dirty="0" smtClean="0">
                <a:solidFill>
                  <a:schemeClr val="bg2"/>
                </a:solidFill>
                <a:effectLst>
                  <a:outerShdw blurRad="38100" dist="38100" dir="2700000" algn="tl">
                    <a:srgbClr val="C0C0C0"/>
                  </a:outerShdw>
                </a:effectLst>
                <a:latin typeface="Verdana" pitchFamily="-64" charset="0"/>
                <a:ea typeface="+mn-ea"/>
              </a:rPr>
              <a:t> </a:t>
            </a:r>
            <a:r>
              <a:rPr lang="it-IT" sz="1400" b="0" dirty="0">
                <a:solidFill>
                  <a:schemeClr val="bg2"/>
                </a:solidFill>
                <a:effectLst>
                  <a:outerShdw blurRad="38100" dist="38100" dir="2700000" algn="tl">
                    <a:srgbClr val="DDDDDD"/>
                  </a:outerShdw>
                </a:effectLst>
                <a:latin typeface="Verdana" charset="0"/>
              </a:rPr>
              <a:t>Orari apertura al pubblico</a:t>
            </a:r>
            <a:r>
              <a:rPr lang="en-US"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5,79</a:t>
            </a:r>
            <a:r>
              <a:rPr lang="en-US" sz="1400" b="0" dirty="0" smtClean="0">
                <a:solidFill>
                  <a:schemeClr val="bg2"/>
                </a:solidFill>
                <a:effectLst>
                  <a:outerShdw blurRad="38100" dist="38100" dir="2700000" algn="tl">
                    <a:srgbClr val="C0C0C0"/>
                  </a:outerShdw>
                </a:effectLst>
                <a:latin typeface="Verdana" pitchFamily="-64" charset="0"/>
                <a:ea typeface="+mn-ea"/>
              </a:rPr>
              <a:t> </a:t>
            </a:r>
          </a:p>
          <a:p>
            <a:pPr fontAlgn="b">
              <a:buFont typeface="Monotype Sorts" pitchFamily="-64" charset="2"/>
              <a:buChar char="o"/>
              <a:defRPr/>
            </a:pPr>
            <a:r>
              <a:rPr lang="en-US" sz="1400" b="0" dirty="0" smtClean="0">
                <a:solidFill>
                  <a:schemeClr val="bg2"/>
                </a:solidFill>
                <a:effectLst>
                  <a:outerShdw blurRad="38100" dist="38100" dir="2700000" algn="tl">
                    <a:srgbClr val="C0C0C0"/>
                  </a:outerShdw>
                </a:effectLst>
                <a:latin typeface="Verdana" pitchFamily="-64" charset="0"/>
                <a:ea typeface="+mn-ea"/>
              </a:rPr>
              <a:t> Tempi </a:t>
            </a:r>
            <a:r>
              <a:rPr lang="en-US" sz="1400" b="0" dirty="0" err="1">
                <a:solidFill>
                  <a:schemeClr val="bg2"/>
                </a:solidFill>
                <a:effectLst>
                  <a:outerShdw blurRad="38100" dist="38100" dir="2700000" algn="tl">
                    <a:srgbClr val="C0C0C0"/>
                  </a:outerShdw>
                </a:effectLst>
                <a:latin typeface="Verdana" pitchFamily="-64" charset="0"/>
                <a:ea typeface="+mn-ea"/>
              </a:rPr>
              <a:t>attesa</a:t>
            </a:r>
            <a:r>
              <a:rPr lang="en-US" sz="1400" b="0" dirty="0">
                <a:solidFill>
                  <a:schemeClr val="bg2"/>
                </a:solidFill>
                <a:effectLst>
                  <a:outerShdw blurRad="38100" dist="38100" dir="2700000" algn="tl">
                    <a:srgbClr val="C0C0C0"/>
                  </a:outerShdw>
                </a:effectLst>
                <a:latin typeface="Verdana" pitchFamily="-64" charset="0"/>
                <a:ea typeface="+mn-ea"/>
              </a:rPr>
              <a:t> </a:t>
            </a:r>
            <a:r>
              <a:rPr lang="en-US" sz="1400" b="0" dirty="0" err="1">
                <a:solidFill>
                  <a:schemeClr val="bg2"/>
                </a:solidFill>
                <a:effectLst>
                  <a:outerShdw blurRad="38100" dist="38100" dir="2700000" algn="tl">
                    <a:srgbClr val="C0C0C0"/>
                  </a:outerShdw>
                </a:effectLst>
                <a:latin typeface="Verdana" pitchFamily="-64" charset="0"/>
                <a:ea typeface="+mn-ea"/>
              </a:rPr>
              <a:t>sportello</a:t>
            </a:r>
            <a:r>
              <a:rPr lang="en-US" sz="1400" b="0" dirty="0">
                <a:solidFill>
                  <a:schemeClr val="bg2"/>
                </a:solidFill>
                <a:effectLst>
                  <a:outerShdw blurRad="38100" dist="38100" dir="2700000" algn="tl">
                    <a:srgbClr val="C0C0C0"/>
                  </a:outerShdw>
                </a:effectLst>
                <a:latin typeface="Verdana" pitchFamily="-64" charset="0"/>
                <a:ea typeface="+mn-ea"/>
              </a:rPr>
              <a:t>: 5, </a:t>
            </a:r>
            <a:r>
              <a:rPr lang="en-US" sz="1400" b="0" dirty="0" smtClean="0">
                <a:solidFill>
                  <a:schemeClr val="bg2"/>
                </a:solidFill>
                <a:effectLst>
                  <a:outerShdw blurRad="38100" dist="38100" dir="2700000" algn="tl">
                    <a:srgbClr val="C0C0C0"/>
                  </a:outerShdw>
                </a:effectLst>
                <a:latin typeface="Verdana" pitchFamily="-64" charset="0"/>
                <a:ea typeface="+mn-ea"/>
              </a:rPr>
              <a:t>5</a:t>
            </a:r>
            <a:r>
              <a:rPr lang="en-US" sz="1400" b="0" dirty="0">
                <a:solidFill>
                  <a:schemeClr val="bg2"/>
                </a:solidFill>
                <a:effectLst>
                  <a:outerShdw blurRad="38100" dist="38100" dir="2700000" algn="tl">
                    <a:srgbClr val="C0C0C0"/>
                  </a:outerShdw>
                </a:effectLst>
                <a:latin typeface="Verdana" pitchFamily="-64" charset="0"/>
                <a:ea typeface="+mn-ea"/>
              </a:rPr>
              <a:t>9</a:t>
            </a:r>
            <a:r>
              <a:rPr lang="it-IT" sz="1400" b="0" dirty="0" smtClean="0">
                <a:solidFill>
                  <a:schemeClr val="bg2"/>
                </a:solidFill>
                <a:effectLst>
                  <a:outerShdw blurRad="38100" dist="38100" dir="2700000" algn="tl">
                    <a:srgbClr val="C0C0C0"/>
                  </a:outerShdw>
                </a:effectLst>
                <a:latin typeface="Verdana" pitchFamily="-64" charset="0"/>
                <a:ea typeface="+mn-ea"/>
              </a:rPr>
              <a:t> </a:t>
            </a:r>
            <a:endParaRPr lang="it-IT" sz="1400" b="0" dirty="0">
              <a:solidFill>
                <a:schemeClr val="bg2"/>
              </a:solidFill>
              <a:effectLst>
                <a:outerShdw blurRad="38100" dist="38100" dir="2700000" algn="tl">
                  <a:srgbClr val="C0C0C0"/>
                </a:outerShdw>
              </a:effectLst>
              <a:latin typeface="Verdana" pitchFamily="-64" charset="0"/>
              <a:ea typeface="+mn-ea"/>
            </a:endParaRPr>
          </a:p>
          <a:p>
            <a:pPr fontAlgn="b">
              <a:buFont typeface="Monotype Sorts" pitchFamily="-64" charset="2"/>
              <a:buChar char="o"/>
              <a:defRPr/>
            </a:pPr>
            <a:r>
              <a:rPr lang="it-IT" sz="1400" b="0" dirty="0">
                <a:solidFill>
                  <a:schemeClr val="bg2"/>
                </a:solidFill>
                <a:effectLst>
                  <a:outerShdw blurRad="38100" dist="38100" dir="2700000" algn="tl">
                    <a:srgbClr val="C0C0C0"/>
                  </a:outerShdw>
                </a:effectLst>
                <a:latin typeface="Verdana" pitchFamily="-64" charset="0"/>
                <a:ea typeface="+mn-ea"/>
              </a:rPr>
              <a:t> Tempi attesa telefono: </a:t>
            </a:r>
            <a:r>
              <a:rPr lang="it-IT" sz="1400" b="0" dirty="0" smtClean="0">
                <a:solidFill>
                  <a:schemeClr val="bg2"/>
                </a:solidFill>
                <a:effectLst>
                  <a:outerShdw blurRad="38100" dist="38100" dir="2700000" algn="tl">
                    <a:srgbClr val="C0C0C0"/>
                  </a:outerShdw>
                </a:effectLst>
                <a:latin typeface="Verdana" pitchFamily="-64" charset="0"/>
                <a:ea typeface="+mn-ea"/>
              </a:rPr>
              <a:t>5,15</a:t>
            </a:r>
            <a:endParaRPr lang="en-US" sz="1400" b="0" dirty="0">
              <a:solidFill>
                <a:schemeClr val="bg2"/>
              </a:solidFill>
              <a:effectLst>
                <a:outerShdw blurRad="38100" dist="38100" dir="2700000" algn="tl">
                  <a:srgbClr val="C0C0C0"/>
                </a:outerShdw>
              </a:effectLst>
              <a:latin typeface="Verdana" pitchFamily="-64" charset="0"/>
              <a:ea typeface="+mn-ea"/>
            </a:endParaRPr>
          </a:p>
        </p:txBody>
      </p:sp>
      <p:sp>
        <p:nvSpPr>
          <p:cNvPr id="448516" name="Line 4"/>
          <p:cNvSpPr>
            <a:spLocks noChangeShapeType="1"/>
          </p:cNvSpPr>
          <p:nvPr/>
        </p:nvSpPr>
        <p:spPr bwMode="auto">
          <a:xfrm>
            <a:off x="0" y="3068638"/>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53605" name="Text Box 5"/>
          <p:cNvSpPr txBox="1">
            <a:spLocks noChangeArrowheads="1"/>
          </p:cNvSpPr>
          <p:nvPr/>
        </p:nvSpPr>
        <p:spPr bwMode="auto">
          <a:xfrm>
            <a:off x="960438" y="3371850"/>
            <a:ext cx="863600" cy="3667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5/6</a:t>
            </a:r>
          </a:p>
        </p:txBody>
      </p:sp>
      <p:sp>
        <p:nvSpPr>
          <p:cNvPr id="153606" name="Text Box 6"/>
          <p:cNvSpPr txBox="1">
            <a:spLocks noChangeArrowheads="1"/>
          </p:cNvSpPr>
          <p:nvPr/>
        </p:nvSpPr>
        <p:spPr bwMode="auto">
          <a:xfrm>
            <a:off x="401638" y="4437063"/>
            <a:ext cx="7626350" cy="1246495"/>
          </a:xfrm>
          <a:prstGeom prst="rect">
            <a:avLst/>
          </a:prstGeom>
          <a:noFill/>
          <a:ln w="9525">
            <a:noFill/>
            <a:miter lim="800000"/>
            <a:headEnd/>
            <a:tailEnd/>
          </a:ln>
          <a:effectLst/>
        </p:spPr>
        <p:txBody>
          <a:bodyPr>
            <a:spAutoFit/>
          </a:bodyPr>
          <a:lstStyle>
            <a:lvl1pPr marL="261938" indent="-26193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en-US" sz="1500" dirty="0" smtClean="0">
                <a:solidFill>
                  <a:schemeClr val="accent1"/>
                </a:solidFill>
                <a:effectLst>
                  <a:outerShdw blurRad="38100" dist="38100" dir="2700000" algn="tl">
                    <a:srgbClr val="DDDDDD"/>
                  </a:outerShdw>
                </a:effectLst>
                <a:latin typeface="Verdana" charset="0"/>
              </a:rPr>
              <a:t>Si </a:t>
            </a:r>
            <a:r>
              <a:rPr lang="en-US" sz="1500" dirty="0" err="1" smtClean="0">
                <a:solidFill>
                  <a:schemeClr val="accent1"/>
                </a:solidFill>
                <a:effectLst>
                  <a:outerShdw blurRad="38100" dist="38100" dir="2700000" algn="tl">
                    <a:srgbClr val="DDDDDD"/>
                  </a:outerShdw>
                </a:effectLst>
                <a:latin typeface="Verdana" charset="0"/>
              </a:rPr>
              <a:t>accentua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il</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grado</a:t>
            </a:r>
            <a:r>
              <a:rPr lang="en-US" sz="1500" dirty="0" smtClean="0">
                <a:solidFill>
                  <a:schemeClr val="accent1"/>
                </a:solidFill>
                <a:effectLst>
                  <a:outerShdw blurRad="38100" dist="38100" dir="2700000" algn="tl">
                    <a:srgbClr val="DDDDDD"/>
                  </a:outerShdw>
                </a:effectLst>
                <a:latin typeface="Verdana" charset="0"/>
              </a:rPr>
              <a:t> di </a:t>
            </a:r>
            <a:r>
              <a:rPr lang="en-US" sz="1500" dirty="0" err="1" smtClean="0">
                <a:solidFill>
                  <a:schemeClr val="accent1"/>
                </a:solidFill>
                <a:effectLst>
                  <a:outerShdw blurRad="38100" dist="38100" dir="2700000" algn="tl">
                    <a:srgbClr val="DDDDDD"/>
                  </a:outerShdw>
                </a:effectLst>
                <a:latin typeface="Verdana" charset="0"/>
              </a:rPr>
              <a:t>insoddisfazione</a:t>
            </a:r>
            <a:r>
              <a:rPr lang="en-US" sz="1500" dirty="0" smtClean="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dei</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clienti</a:t>
            </a:r>
            <a:r>
              <a:rPr lang="en-US" sz="1500" dirty="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sull’l’area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critica</a:t>
            </a:r>
            <a:r>
              <a:rPr lang="en-US" sz="1500" dirty="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rapprese</a:t>
            </a:r>
            <a:r>
              <a:rPr lang="it-IT" sz="1500" dirty="0" err="1">
                <a:solidFill>
                  <a:schemeClr val="accent1"/>
                </a:solidFill>
                <a:effectLst>
                  <a:outerShdw blurRad="38100" dist="38100" dir="2700000" algn="tl">
                    <a:srgbClr val="DDDDDD"/>
                  </a:outerShdw>
                </a:effectLst>
                <a:latin typeface="Verdana" charset="0"/>
              </a:rPr>
              <a:t>ntata</a:t>
            </a:r>
            <a:r>
              <a:rPr lang="it-IT" sz="1500" dirty="0">
                <a:solidFill>
                  <a:schemeClr val="accent1"/>
                </a:solidFill>
                <a:effectLst>
                  <a:outerShdw blurRad="38100" dist="38100" dir="2700000" algn="tl">
                    <a:srgbClr val="DDDDDD"/>
                  </a:outerShdw>
                </a:effectLst>
                <a:latin typeface="Verdana" charset="0"/>
              </a:rPr>
              <a:t> </a:t>
            </a:r>
            <a:r>
              <a:rPr lang="it-IT" sz="1500" dirty="0" smtClean="0">
                <a:solidFill>
                  <a:schemeClr val="accent1"/>
                </a:solidFill>
                <a:effectLst>
                  <a:outerShdw blurRad="38100" dist="38100" dir="2700000" algn="tl">
                    <a:srgbClr val="DDDDDD"/>
                  </a:outerShdw>
                </a:effectLst>
                <a:latin typeface="Verdana" charset="0"/>
              </a:rPr>
              <a:t>in serie storica dai </a:t>
            </a:r>
            <a:r>
              <a:rPr lang="it-IT" sz="1500" dirty="0">
                <a:solidFill>
                  <a:schemeClr val="accent1"/>
                </a:solidFill>
                <a:effectLst>
                  <a:outerShdw blurRad="38100" dist="38100" dir="2700000" algn="tl">
                    <a:srgbClr val="DDDDDD"/>
                  </a:outerShdw>
                </a:effectLst>
                <a:latin typeface="Verdana" charset="0"/>
              </a:rPr>
              <a:t>tempi generali di </a:t>
            </a:r>
            <a:r>
              <a:rPr lang="it-IT" sz="1500" dirty="0" smtClean="0">
                <a:solidFill>
                  <a:schemeClr val="accent1"/>
                </a:solidFill>
                <a:effectLst>
                  <a:outerShdw blurRad="38100" dist="38100" dir="2700000" algn="tl">
                    <a:srgbClr val="DDDDDD"/>
                  </a:outerShdw>
                </a:effectLst>
                <a:latin typeface="Verdana" charset="0"/>
              </a:rPr>
              <a:t>attesa. A questo si aggiunge l’insoddisfazione sugli orari di apertura. Si </a:t>
            </a:r>
            <a:r>
              <a:rPr lang="it-IT" sz="1500" dirty="0">
                <a:solidFill>
                  <a:schemeClr val="accent1"/>
                </a:solidFill>
                <a:effectLst>
                  <a:outerShdw blurRad="38100" dist="38100" dir="2700000" algn="tl">
                    <a:srgbClr val="DDDDDD"/>
                  </a:outerShdw>
                </a:effectLst>
                <a:latin typeface="Verdana" charset="0"/>
              </a:rPr>
              <a:t>richiede </a:t>
            </a:r>
            <a:r>
              <a:rPr lang="it-IT" sz="1500" dirty="0" smtClean="0">
                <a:solidFill>
                  <a:schemeClr val="accent1"/>
                </a:solidFill>
                <a:effectLst>
                  <a:outerShdw blurRad="38100" dist="38100" dir="2700000" algn="tl">
                    <a:srgbClr val="DDDDDD"/>
                  </a:outerShdw>
                </a:effectLst>
                <a:latin typeface="Verdana" charset="0"/>
              </a:rPr>
              <a:t>in tal senso di </a:t>
            </a:r>
            <a:r>
              <a:rPr lang="it-IT" sz="1500" dirty="0">
                <a:solidFill>
                  <a:schemeClr val="accent1"/>
                </a:solidFill>
                <a:effectLst>
                  <a:outerShdw blurRad="38100" dist="38100" dir="2700000" algn="tl">
                    <a:srgbClr val="DDDDDD"/>
                  </a:outerShdw>
                </a:effectLst>
                <a:latin typeface="Verdana" charset="0"/>
              </a:rPr>
              <a:t>lavorare sulle </a:t>
            </a:r>
            <a:r>
              <a:rPr lang="it-IT" sz="1500" dirty="0" smtClean="0">
                <a:solidFill>
                  <a:schemeClr val="accent1"/>
                </a:solidFill>
                <a:effectLst>
                  <a:outerShdw blurRad="38100" dist="38100" dir="2700000" algn="tl">
                    <a:srgbClr val="DDDDDD"/>
                  </a:outerShdw>
                </a:effectLst>
                <a:latin typeface="Verdana" charset="0"/>
              </a:rPr>
              <a:t>forme complessive della </a:t>
            </a:r>
            <a:r>
              <a:rPr lang="it-IT" sz="1500" dirty="0">
                <a:solidFill>
                  <a:schemeClr val="accent1"/>
                </a:solidFill>
                <a:effectLst>
                  <a:outerShdw blurRad="38100" dist="38100" dir="2700000" algn="tl">
                    <a:srgbClr val="DDDDDD"/>
                  </a:outerShdw>
                </a:effectLst>
                <a:latin typeface="Verdana" charset="0"/>
              </a:rPr>
              <a:t>gestione </a:t>
            </a:r>
            <a:r>
              <a:rPr lang="it-IT" sz="1500" dirty="0" smtClean="0">
                <a:solidFill>
                  <a:schemeClr val="accent1"/>
                </a:solidFill>
                <a:effectLst>
                  <a:outerShdw blurRad="38100" dist="38100" dir="2700000" algn="tl">
                    <a:srgbClr val="DDDDDD"/>
                  </a:outerShdw>
                </a:effectLst>
                <a:latin typeface="Verdana" charset="0"/>
              </a:rPr>
              <a:t>temporale dei servizi.</a:t>
            </a:r>
            <a:endParaRPr lang="it-IT" sz="1500" dirty="0">
              <a:solidFill>
                <a:schemeClr val="accent1"/>
              </a:solidFill>
              <a:effectLst>
                <a:outerShdw blurRad="38100" dist="38100" dir="2700000" algn="tl">
                  <a:srgbClr val="DDDDDD"/>
                </a:outerShdw>
              </a:effectLst>
              <a:latin typeface="Verdana" charset="0"/>
            </a:endParaRPr>
          </a:p>
        </p:txBody>
      </p:sp>
      <p:sp>
        <p:nvSpPr>
          <p:cNvPr id="153607" name="Text Box 7"/>
          <p:cNvSpPr txBox="1">
            <a:spLocks noChangeArrowheads="1"/>
          </p:cNvSpPr>
          <p:nvPr/>
        </p:nvSpPr>
        <p:spPr bwMode="auto">
          <a:xfrm>
            <a:off x="2771775" y="2185700"/>
            <a:ext cx="5867400" cy="52322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Competenza</a:t>
            </a:r>
            <a:r>
              <a:rPr lang="en-US" sz="1400" b="0" dirty="0">
                <a:solidFill>
                  <a:schemeClr val="bg2"/>
                </a:solidFill>
                <a:effectLst>
                  <a:outerShdw blurRad="38100" dist="38100" dir="2700000" algn="tl">
                    <a:srgbClr val="DDDDDD"/>
                  </a:outerShdw>
                </a:effectLst>
                <a:latin typeface="Verdana" charset="0"/>
              </a:rPr>
              <a:t> del </a:t>
            </a:r>
            <a:r>
              <a:rPr lang="en-US" sz="1400" b="0" dirty="0" err="1">
                <a:solidFill>
                  <a:schemeClr val="bg2"/>
                </a:solidFill>
                <a:effectLst>
                  <a:outerShdw blurRad="38100" dist="38100" dir="2700000" algn="tl">
                    <a:srgbClr val="DDDDDD"/>
                  </a:outerShdw>
                </a:effectLst>
                <a:latin typeface="Verdana" charset="0"/>
              </a:rPr>
              <a:t>personale</a:t>
            </a:r>
            <a:r>
              <a:rPr lang="en-US"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6,53</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Cortesia del personale: </a:t>
            </a:r>
            <a:r>
              <a:rPr lang="it-IT" sz="1400" b="0" dirty="0" smtClean="0">
                <a:solidFill>
                  <a:schemeClr val="bg2"/>
                </a:solidFill>
                <a:effectLst>
                  <a:outerShdw blurRad="38100" dist="38100" dir="2700000" algn="tl">
                    <a:srgbClr val="DDDDDD"/>
                  </a:outerShdw>
                </a:effectLst>
                <a:latin typeface="Verdana" charset="0"/>
              </a:rPr>
              <a:t>6,44</a:t>
            </a:r>
            <a:endParaRPr lang="en-US" sz="1400" b="0" dirty="0">
              <a:solidFill>
                <a:schemeClr val="bg2"/>
              </a:solidFill>
              <a:effectLst>
                <a:outerShdw blurRad="38100" dist="38100" dir="2700000" algn="tl">
                  <a:srgbClr val="DDDDDD"/>
                </a:outerShdw>
              </a:effectLst>
              <a:latin typeface="Verdana" charset="0"/>
            </a:endParaRPr>
          </a:p>
        </p:txBody>
      </p:sp>
      <p:sp>
        <p:nvSpPr>
          <p:cNvPr id="448520" name="AutoShape 8"/>
          <p:cNvSpPr>
            <a:spLocks noChangeArrowheads="1"/>
          </p:cNvSpPr>
          <p:nvPr/>
        </p:nvSpPr>
        <p:spPr bwMode="auto">
          <a:xfrm>
            <a:off x="2127250" y="3324225"/>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448521" name="AutoShape 9"/>
          <p:cNvSpPr>
            <a:spLocks noChangeArrowheads="1"/>
          </p:cNvSpPr>
          <p:nvPr/>
        </p:nvSpPr>
        <p:spPr bwMode="auto">
          <a:xfrm>
            <a:off x="2120900" y="2214563"/>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448522" name="AutoShape 10"/>
          <p:cNvSpPr>
            <a:spLocks noChangeArrowheads="1"/>
          </p:cNvSpPr>
          <p:nvPr/>
        </p:nvSpPr>
        <p:spPr bwMode="auto">
          <a:xfrm>
            <a:off x="7956550" y="4005263"/>
            <a:ext cx="576263" cy="1295400"/>
          </a:xfrm>
          <a:prstGeom prst="curvedLeftArrow">
            <a:avLst>
              <a:gd name="adj1" fmla="val 44959"/>
              <a:gd name="adj2" fmla="val 89917"/>
              <a:gd name="adj3" fmla="val 33333"/>
            </a:avLst>
          </a:prstGeom>
          <a:solidFill>
            <a:schemeClr val="accent1"/>
          </a:solidFill>
          <a:ln w="9525">
            <a:solidFill>
              <a:schemeClr val="tx1"/>
            </a:solidFill>
            <a:miter lim="800000"/>
            <a:headEnd/>
            <a:tailEnd/>
          </a:ln>
        </p:spPr>
        <p:txBody>
          <a:bodyPr wrap="none" anchor="ctr"/>
          <a:lstStyle/>
          <a:p>
            <a:endParaRPr lang="it-IT" b="0"/>
          </a:p>
        </p:txBody>
      </p:sp>
      <p:sp>
        <p:nvSpPr>
          <p:cNvPr id="153611" name="Text Box 11"/>
          <p:cNvSpPr txBox="1">
            <a:spLocks noChangeArrowheads="1"/>
          </p:cNvSpPr>
          <p:nvPr/>
        </p:nvSpPr>
        <p:spPr bwMode="auto">
          <a:xfrm>
            <a:off x="1017588" y="2214563"/>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7/6</a:t>
            </a:r>
          </a:p>
        </p:txBody>
      </p:sp>
      <p:grpSp>
        <p:nvGrpSpPr>
          <p:cNvPr id="448524" name="Group 12"/>
          <p:cNvGrpSpPr>
            <a:grpSpLocks noChangeAspect="1"/>
          </p:cNvGrpSpPr>
          <p:nvPr/>
        </p:nvGrpSpPr>
        <p:grpSpPr bwMode="auto">
          <a:xfrm>
            <a:off x="431800" y="2232025"/>
            <a:ext cx="381000" cy="374650"/>
            <a:chOff x="1114" y="1888"/>
            <a:chExt cx="315" cy="309"/>
          </a:xfrm>
        </p:grpSpPr>
        <p:sp>
          <p:nvSpPr>
            <p:cNvPr id="448525" name="Oval 1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48526" name="Oval 1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48527" name="AutoShape 1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448528" name="Line 16"/>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448529" name="Group 17"/>
          <p:cNvGrpSpPr>
            <a:grpSpLocks noChangeAspect="1"/>
          </p:cNvGrpSpPr>
          <p:nvPr/>
        </p:nvGrpSpPr>
        <p:grpSpPr bwMode="auto">
          <a:xfrm>
            <a:off x="403225" y="3302000"/>
            <a:ext cx="409575" cy="371475"/>
            <a:chOff x="169" y="2169"/>
            <a:chExt cx="291" cy="263"/>
          </a:xfrm>
        </p:grpSpPr>
        <p:sp>
          <p:nvSpPr>
            <p:cNvPr id="448530" name="Oval 1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48531" name="Oval 1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48532" name="Line 20"/>
            <p:cNvSpPr>
              <a:spLocks noChangeAspect="1" noChangeShapeType="1"/>
            </p:cNvSpPr>
            <p:nvPr/>
          </p:nvSpPr>
          <p:spPr bwMode="auto">
            <a:xfrm>
              <a:off x="321" y="2304"/>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8533" name="Line 21"/>
            <p:cNvSpPr>
              <a:spLocks noChangeAspect="1" noChangeShapeType="1"/>
            </p:cNvSpPr>
            <p:nvPr/>
          </p:nvSpPr>
          <p:spPr bwMode="auto">
            <a:xfrm>
              <a:off x="204" y="2432"/>
              <a:ext cx="22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53622" name="Text Box 22"/>
          <p:cNvSpPr txBox="1">
            <a:spLocks noChangeArrowheads="1"/>
          </p:cNvSpPr>
          <p:nvPr/>
        </p:nvSpPr>
        <p:spPr bwMode="auto">
          <a:xfrm>
            <a:off x="542925" y="1295400"/>
            <a:ext cx="7915275"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a:solidFill>
                  <a:schemeClr val="bg2"/>
                </a:solidFill>
                <a:effectLst>
                  <a:outerShdw blurRad="38100" dist="38100" dir="2700000" algn="tl">
                    <a:srgbClr val="DDDDDD"/>
                  </a:outerShdw>
                </a:effectLst>
                <a:latin typeface="Verdana" charset="0"/>
                <a:cs typeface="Times New Roman" charset="0"/>
              </a:rPr>
              <a:t>Qualità del rapporto con gli uffici e/o con gli operatori</a:t>
            </a:r>
            <a:br>
              <a:rPr lang="it-IT" dirty="0">
                <a:solidFill>
                  <a:schemeClr val="bg2"/>
                </a:solidFill>
                <a:effectLst>
                  <a:outerShdw blurRad="38100" dist="38100" dir="2700000" algn="tl">
                    <a:srgbClr val="DDDDDD"/>
                  </a:outerShdw>
                </a:effectLst>
                <a:latin typeface="Verdana" charset="0"/>
                <a:cs typeface="Times New Roman" charset="0"/>
              </a:rPr>
            </a:br>
            <a:r>
              <a:rPr lang="it-IT" sz="1400" dirty="0" smtClean="0">
                <a:solidFill>
                  <a:schemeClr val="bg2"/>
                </a:solidFill>
                <a:effectLst>
                  <a:outerShdw blurRad="38100" dist="38100" dir="2700000" algn="tl">
                    <a:srgbClr val="DDDDDD"/>
                  </a:outerShdw>
                </a:effectLst>
                <a:latin typeface="Verdana" charset="0"/>
                <a:cs typeface="Times New Roman" charset="0"/>
              </a:rPr>
              <a:t>(</a:t>
            </a:r>
            <a:r>
              <a:rPr lang="it-IT" sz="1400" dirty="0" smtClean="0">
                <a:solidFill>
                  <a:srgbClr val="6565FF"/>
                </a:solidFill>
                <a:effectLst>
                  <a:outerShdw blurRad="38100" dist="38100" dir="2700000" algn="tl">
                    <a:srgbClr val="DDDDDD"/>
                  </a:outerShdw>
                </a:effectLst>
                <a:latin typeface="Verdana" charset="0"/>
                <a:cs typeface="Times New Roman" charset="0"/>
              </a:rPr>
              <a:t>50 </a:t>
            </a:r>
            <a:r>
              <a:rPr lang="it-IT" sz="1400" dirty="0">
                <a:solidFill>
                  <a:srgbClr val="6565FF"/>
                </a:solidFill>
                <a:effectLst>
                  <a:outerShdw blurRad="38100" dist="38100" dir="2700000" algn="tl">
                    <a:srgbClr val="DDDDDD"/>
                  </a:outerShdw>
                </a:effectLst>
                <a:latin typeface="Verdana" charset="0"/>
                <a:cs typeface="Times New Roman" charset="0"/>
              </a:rPr>
              <a:t>intervistati</a:t>
            </a:r>
            <a:r>
              <a:rPr lang="it-IT" sz="1400" dirty="0">
                <a:solidFill>
                  <a:schemeClr val="bg2"/>
                </a:solidFill>
                <a:effectLst>
                  <a:outerShdw blurRad="38100" dist="38100" dir="2700000" algn="tl">
                    <a:srgbClr val="DDDDDD"/>
                  </a:outerShdw>
                </a:effectLst>
                <a:latin typeface="Verdana" charset="0"/>
                <a:cs typeface="Times New Roman" charset="0"/>
              </a:rPr>
              <a:t>)</a:t>
            </a:r>
          </a:p>
        </p:txBody>
      </p:sp>
      <p:sp>
        <p:nvSpPr>
          <p:cNvPr id="448535" name="CasellaDiTesto 23"/>
          <p:cNvSpPr txBox="1">
            <a:spLocks noChangeArrowheads="1"/>
          </p:cNvSpPr>
          <p:nvPr/>
        </p:nvSpPr>
        <p:spPr bwMode="auto">
          <a:xfrm>
            <a:off x="107504" y="620688"/>
            <a:ext cx="8587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non domestici </a:t>
            </a:r>
            <a:r>
              <a:rPr lang="it-IT" sz="2400" dirty="0" smtClean="0"/>
              <a:t>2014 – Uffici </a:t>
            </a:r>
            <a:r>
              <a:rPr lang="it-IT" sz="2400" dirty="0" err="1" smtClean="0"/>
              <a:t>Aset</a:t>
            </a:r>
            <a:r>
              <a:rPr lang="it-IT" sz="2400" dirty="0" smtClean="0"/>
              <a:t> (IA e ciclo idrico)</a:t>
            </a:r>
            <a:endParaRPr lang="it-IT" sz="2400" dirty="0"/>
          </a:p>
        </p:txBody>
      </p:sp>
    </p:spTree>
    <p:extLst>
      <p:ext uri="{BB962C8B-B14F-4D97-AF65-F5344CB8AC3E}">
        <p14:creationId xmlns:p14="http://schemas.microsoft.com/office/powerpoint/2010/main" val="233033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81000" y="1295400"/>
            <a:ext cx="8153400" cy="508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lang="it-IT" sz="1400" dirty="0">
                <a:solidFill>
                  <a:schemeClr val="tx2"/>
                </a:solidFill>
                <a:latin typeface="Verdana" charset="0"/>
                <a:cs typeface="Times New Roman" charset="0"/>
              </a:rPr>
              <a:t>Metodologia: l</a:t>
            </a:r>
            <a:r>
              <a:rPr lang="ja-JP" altLang="it-IT" sz="1400" dirty="0">
                <a:solidFill>
                  <a:schemeClr val="tx2"/>
                </a:solidFill>
                <a:latin typeface="Arial"/>
                <a:cs typeface="Times New Roman" charset="0"/>
              </a:rPr>
              <a:t>’</a:t>
            </a:r>
            <a:r>
              <a:rPr lang="it-IT" sz="1400" dirty="0">
                <a:solidFill>
                  <a:schemeClr val="tx2"/>
                </a:solidFill>
                <a:latin typeface="Verdana" charset="0"/>
                <a:cs typeface="Times New Roman" charset="0"/>
              </a:rPr>
              <a:t>elaborazione dei dati dei </a:t>
            </a:r>
            <a:r>
              <a:rPr lang="it-IT" sz="1400" dirty="0" smtClean="0">
                <a:solidFill>
                  <a:schemeClr val="tx2"/>
                </a:solidFill>
                <a:latin typeface="Verdana" charset="0"/>
                <a:cs typeface="Times New Roman" charset="0"/>
              </a:rPr>
              <a:t>questionari postali</a:t>
            </a:r>
            <a:endParaRPr lang="it-IT" sz="1400" b="0" dirty="0">
              <a:solidFill>
                <a:schemeClr val="tx2"/>
              </a:solidFill>
              <a:latin typeface="Verdana" charset="0"/>
              <a:cs typeface="Times New Roman" charset="0"/>
            </a:endParaRPr>
          </a:p>
          <a:p>
            <a:pPr algn="just">
              <a:lnSpc>
                <a:spcPct val="120000"/>
              </a:lnSpc>
              <a:spcBef>
                <a:spcPct val="80000"/>
              </a:spcBef>
            </a:pPr>
            <a:r>
              <a:rPr lang="it-IT" sz="1400" b="0" dirty="0">
                <a:solidFill>
                  <a:schemeClr val="tx2"/>
                </a:solidFill>
                <a:latin typeface="Verdana" charset="0"/>
                <a:cs typeface="Times New Roman" charset="0"/>
                <a:sym typeface="Wingdings" charset="0"/>
              </a:rPr>
              <a:t></a:t>
            </a:r>
            <a:r>
              <a:rPr lang="it-IT" sz="1400" b="0" dirty="0">
                <a:solidFill>
                  <a:schemeClr val="tx2"/>
                </a:solidFill>
                <a:latin typeface="Verdana" charset="0"/>
                <a:cs typeface="Times New Roman" charset="0"/>
              </a:rPr>
              <a:t>   I dati raccolti con i questionari postali sono stati elaborati con un</a:t>
            </a:r>
            <a:r>
              <a:rPr lang="ja-JP" altLang="it-IT" sz="1400" b="0" dirty="0">
                <a:solidFill>
                  <a:schemeClr val="tx2"/>
                </a:solidFill>
                <a:latin typeface="Arial"/>
                <a:cs typeface="Times New Roman" charset="0"/>
              </a:rPr>
              <a:t>’</a:t>
            </a:r>
            <a:r>
              <a:rPr lang="it-IT" sz="1400" b="0" dirty="0">
                <a:solidFill>
                  <a:schemeClr val="tx2"/>
                </a:solidFill>
                <a:latin typeface="Verdana" charset="0"/>
                <a:cs typeface="Times New Roman" charset="0"/>
              </a:rPr>
              <a:t>applicazione del programma di elaborazione informatica dei dati per </a:t>
            </a:r>
            <a:r>
              <a:rPr lang="it-IT" sz="1400" dirty="0">
                <a:solidFill>
                  <a:schemeClr val="tx2"/>
                </a:solidFill>
                <a:latin typeface="Verdana" charset="0"/>
                <a:cs typeface="Times New Roman" charset="0"/>
              </a:rPr>
              <a:t>l</a:t>
            </a:r>
            <a:r>
              <a:rPr lang="ja-JP" altLang="it-IT" sz="1400" dirty="0">
                <a:solidFill>
                  <a:schemeClr val="tx2"/>
                </a:solidFill>
                <a:latin typeface="Arial"/>
                <a:cs typeface="Times New Roman" charset="0"/>
              </a:rPr>
              <a:t>’</a:t>
            </a:r>
            <a:r>
              <a:rPr lang="it-IT" sz="1400" dirty="0">
                <a:solidFill>
                  <a:schemeClr val="tx2"/>
                </a:solidFill>
                <a:latin typeface="Verdana" charset="0"/>
                <a:cs typeface="Times New Roman" charset="0"/>
              </a:rPr>
              <a:t>analisi statistica e sociale SPSS</a:t>
            </a:r>
            <a:r>
              <a:rPr lang="it-IT" sz="1400" b="0" dirty="0">
                <a:solidFill>
                  <a:schemeClr val="tx2"/>
                </a:solidFill>
                <a:latin typeface="Verdana" charset="0"/>
                <a:cs typeface="Times New Roman" charset="0"/>
              </a:rPr>
              <a:t>.</a:t>
            </a:r>
          </a:p>
          <a:p>
            <a:pPr algn="just">
              <a:lnSpc>
                <a:spcPct val="120000"/>
              </a:lnSpc>
              <a:spcBef>
                <a:spcPct val="80000"/>
              </a:spcBef>
            </a:pPr>
            <a:r>
              <a:rPr lang="it-IT" sz="1400" b="0" dirty="0">
                <a:solidFill>
                  <a:schemeClr val="tx2"/>
                </a:solidFill>
                <a:latin typeface="Verdana" charset="0"/>
                <a:cs typeface="Times New Roman" charset="0"/>
                <a:sym typeface="Wingdings" charset="0"/>
              </a:rPr>
              <a:t></a:t>
            </a:r>
            <a:r>
              <a:rPr lang="it-IT" sz="1400" b="0" dirty="0">
                <a:solidFill>
                  <a:schemeClr val="tx2"/>
                </a:solidFill>
                <a:latin typeface="Verdana" charset="0"/>
                <a:cs typeface="Times New Roman" charset="0"/>
              </a:rPr>
              <a:t>  La qualità percepita dai clienti in relazione alle diverse variabili di cui si compone il servizio è stata rilevata con una </a:t>
            </a:r>
            <a:r>
              <a:rPr lang="it-IT" sz="1400" dirty="0">
                <a:solidFill>
                  <a:schemeClr val="tx2"/>
                </a:solidFill>
                <a:latin typeface="Verdana" charset="0"/>
                <a:cs typeface="Times New Roman" charset="0"/>
              </a:rPr>
              <a:t>serie di scale numeriche con valori da 1 a 10, </a:t>
            </a:r>
            <a:r>
              <a:rPr lang="it-IT" sz="1400" b="0" dirty="0">
                <a:solidFill>
                  <a:schemeClr val="tx2"/>
                </a:solidFill>
                <a:latin typeface="Verdana" charset="0"/>
                <a:cs typeface="Times New Roman" charset="0"/>
              </a:rPr>
              <a:t>dove dove 10 corrisponde alla massima soddisfazione e 1 alla minima soddisfazione, che consentissero di cogliere la </a:t>
            </a:r>
            <a:r>
              <a:rPr lang="it-IT" sz="1400" dirty="0">
                <a:solidFill>
                  <a:schemeClr val="tx2"/>
                </a:solidFill>
                <a:latin typeface="Verdana" charset="0"/>
                <a:cs typeface="Times New Roman" charset="0"/>
              </a:rPr>
              <a:t>multidimensionalità della qualità</a:t>
            </a:r>
            <a:r>
              <a:rPr lang="it-IT" sz="1400" b="0" dirty="0">
                <a:solidFill>
                  <a:schemeClr val="tx2"/>
                </a:solidFill>
                <a:latin typeface="Verdana" charset="0"/>
                <a:cs typeface="Times New Roman" charset="0"/>
              </a:rPr>
              <a:t>. </a:t>
            </a:r>
          </a:p>
          <a:p>
            <a:pPr algn="just">
              <a:lnSpc>
                <a:spcPct val="120000"/>
              </a:lnSpc>
              <a:spcBef>
                <a:spcPct val="80000"/>
              </a:spcBef>
            </a:pPr>
            <a:r>
              <a:rPr lang="it-IT" sz="1400" b="0" dirty="0">
                <a:solidFill>
                  <a:schemeClr val="tx2"/>
                </a:solidFill>
                <a:latin typeface="Verdana" charset="0"/>
                <a:cs typeface="Times New Roman" charset="0"/>
                <a:sym typeface="Wingdings" charset="0"/>
              </a:rPr>
              <a:t></a:t>
            </a:r>
            <a:r>
              <a:rPr lang="it-IT" sz="1400" b="0" dirty="0">
                <a:solidFill>
                  <a:schemeClr val="tx2"/>
                </a:solidFill>
                <a:latin typeface="Verdana" charset="0"/>
                <a:cs typeface="Times New Roman" charset="0"/>
              </a:rPr>
              <a:t> Accanto alla valutazione dei diversi aspetti di ogni servizio, è stato chiesto ai clienti di esprimere un </a:t>
            </a:r>
            <a:r>
              <a:rPr lang="it-IT" sz="1400" dirty="0">
                <a:solidFill>
                  <a:schemeClr val="tx2"/>
                </a:solidFill>
                <a:latin typeface="Verdana" charset="0"/>
                <a:cs typeface="Times New Roman" charset="0"/>
              </a:rPr>
              <a:t>giudizio di valutazione sintetica</a:t>
            </a:r>
            <a:r>
              <a:rPr lang="it-IT" sz="1400" b="0" dirty="0">
                <a:solidFill>
                  <a:schemeClr val="tx2"/>
                </a:solidFill>
                <a:latin typeface="Verdana" charset="0"/>
                <a:cs typeface="Times New Roman" charset="0"/>
              </a:rPr>
              <a:t>; in altre parole, si è scelto di affidare ai singoli clienti la </a:t>
            </a:r>
            <a:r>
              <a:rPr lang="it-IT" sz="1400" dirty="0">
                <a:solidFill>
                  <a:schemeClr val="tx2"/>
                </a:solidFill>
                <a:latin typeface="Verdana" charset="0"/>
                <a:cs typeface="Times New Roman" charset="0"/>
              </a:rPr>
              <a:t>ponderazione soggettiva dei diversi fattori della qualità</a:t>
            </a:r>
            <a:r>
              <a:rPr lang="it-IT" sz="1400" b="0" dirty="0">
                <a:solidFill>
                  <a:schemeClr val="tx2"/>
                </a:solidFill>
                <a:latin typeface="Verdana" charset="0"/>
                <a:cs typeface="Times New Roman" charset="0"/>
              </a:rPr>
              <a:t>. </a:t>
            </a:r>
          </a:p>
          <a:p>
            <a:pPr algn="just">
              <a:lnSpc>
                <a:spcPct val="120000"/>
              </a:lnSpc>
              <a:spcBef>
                <a:spcPct val="80000"/>
              </a:spcBef>
            </a:pPr>
            <a:r>
              <a:rPr lang="it-IT" sz="1400" b="0" dirty="0">
                <a:solidFill>
                  <a:schemeClr val="tx2"/>
                </a:solidFill>
                <a:latin typeface="Verdana" charset="0"/>
                <a:cs typeface="Times New Roman" charset="0"/>
                <a:sym typeface="Wingdings" charset="0"/>
              </a:rPr>
              <a:t></a:t>
            </a:r>
            <a:r>
              <a:rPr lang="it-IT" sz="1400" b="0" dirty="0">
                <a:solidFill>
                  <a:schemeClr val="tx2"/>
                </a:solidFill>
                <a:latin typeface="Verdana" charset="0"/>
                <a:cs typeface="Times New Roman" charset="0"/>
              </a:rPr>
              <a:t> Sono infine stati costruiti </a:t>
            </a:r>
            <a:r>
              <a:rPr lang="it-IT" sz="1400" dirty="0">
                <a:solidFill>
                  <a:schemeClr val="tx2"/>
                </a:solidFill>
                <a:latin typeface="Verdana" charset="0"/>
                <a:cs typeface="Times New Roman" charset="0"/>
              </a:rPr>
              <a:t>indici sintetici di valutazione della qualità dei servizi</a:t>
            </a:r>
            <a:r>
              <a:rPr lang="it-IT" sz="1400" b="0" dirty="0">
                <a:solidFill>
                  <a:schemeClr val="tx2"/>
                </a:solidFill>
                <a:latin typeface="Verdana" charset="0"/>
                <a:cs typeface="Times New Roman" charset="0"/>
              </a:rPr>
              <a:t> di igiene ambientale, </a:t>
            </a:r>
            <a:r>
              <a:rPr lang="it-IT" sz="1400" b="0" dirty="0" smtClean="0">
                <a:solidFill>
                  <a:schemeClr val="tx2"/>
                </a:solidFill>
                <a:latin typeface="Verdana" charset="0"/>
                <a:cs typeface="Times New Roman" charset="0"/>
              </a:rPr>
              <a:t>ciclo </a:t>
            </a:r>
            <a:r>
              <a:rPr lang="it-IT" sz="1400" b="0" dirty="0">
                <a:solidFill>
                  <a:schemeClr val="tx2"/>
                </a:solidFill>
                <a:latin typeface="Verdana" charset="0"/>
                <a:cs typeface="Times New Roman" charset="0"/>
              </a:rPr>
              <a:t>idrico integrato e degli uffici clienti, che aggregano le valutazioni assegnate da ogni cliente ai diversi aspetti di ogni servizio, esplicitate nella </a:t>
            </a:r>
            <a:r>
              <a:rPr lang="it-IT" sz="1400" b="0" dirty="0" smtClean="0">
                <a:solidFill>
                  <a:schemeClr val="tx2"/>
                </a:solidFill>
                <a:latin typeface="Verdana" charset="0"/>
                <a:cs typeface="Times New Roman" charset="0"/>
              </a:rPr>
              <a:t>sezione dedicata.</a:t>
            </a:r>
            <a:endParaRPr lang="it-IT" sz="1400" b="0" dirty="0">
              <a:solidFill>
                <a:schemeClr val="tx2"/>
              </a:solidFill>
              <a:latin typeface="Verdana" charset="0"/>
              <a:cs typeface="Times New Roman" charset="0"/>
            </a:endParaRPr>
          </a:p>
          <a:p>
            <a:pPr algn="just">
              <a:lnSpc>
                <a:spcPct val="120000"/>
              </a:lnSpc>
              <a:spcBef>
                <a:spcPct val="80000"/>
              </a:spcBef>
            </a:pPr>
            <a:endParaRPr lang="it-IT" sz="1400" b="0" dirty="0">
              <a:solidFill>
                <a:schemeClr val="tx2"/>
              </a:solidFill>
              <a:latin typeface="Verdana" charset="0"/>
              <a:cs typeface="Times New Roman" charset="0"/>
            </a:endParaRPr>
          </a:p>
        </p:txBody>
      </p:sp>
      <p:sp>
        <p:nvSpPr>
          <p:cNvPr id="79875" name="Rectangle 3"/>
          <p:cNvSpPr>
            <a:spLocks noChangeArrowheads="1"/>
          </p:cNvSpPr>
          <p:nvPr/>
        </p:nvSpPr>
        <p:spPr bwMode="auto">
          <a:xfrm>
            <a:off x="336550" y="762000"/>
            <a:ext cx="4964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Indagine clienti domestici e non domestici di Fano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5638800" y="2692400"/>
            <a:ext cx="3352800" cy="366713"/>
          </a:xfrm>
          <a:prstGeom prst="rect">
            <a:avLst/>
          </a:prstGeom>
          <a:noFill/>
          <a:ln w="9525">
            <a:noFill/>
            <a:miter lim="800000"/>
            <a:headEnd/>
            <a:tailEnd/>
          </a:ln>
          <a:effectLst/>
        </p:spPr>
        <p:txBody>
          <a:bodyPr>
            <a:spAutoFit/>
          </a:bodyPr>
          <a:lstStyle/>
          <a:p>
            <a:pPr algn="r">
              <a:buFont typeface="Wingdings" pitchFamily="-64" charset="2"/>
              <a:buNone/>
              <a:defRPr/>
            </a:pPr>
            <a:r>
              <a:rPr lang="en-US">
                <a:solidFill>
                  <a:srgbClr val="FF0000"/>
                </a:solidFill>
                <a:effectLst>
                  <a:outerShdw blurRad="38100" dist="38100" dir="2700000" algn="tl">
                    <a:srgbClr val="C0C0C0"/>
                  </a:outerShdw>
                </a:effectLst>
                <a:latin typeface="Verdana" pitchFamily="-64" charset="0"/>
                <a:ea typeface="+mn-ea"/>
              </a:rPr>
              <a:t>Soglia critica</a:t>
            </a:r>
            <a:endParaRPr lang="it-IT">
              <a:solidFill>
                <a:srgbClr val="FF0000"/>
              </a:solidFill>
              <a:effectLst>
                <a:outerShdw blurRad="38100" dist="38100" dir="2700000" algn="tl">
                  <a:srgbClr val="C0C0C0"/>
                </a:outerShdw>
              </a:effectLst>
              <a:latin typeface="Verdana" pitchFamily="-64" charset="0"/>
              <a:ea typeface="+mn-ea"/>
            </a:endParaRPr>
          </a:p>
        </p:txBody>
      </p:sp>
      <p:sp>
        <p:nvSpPr>
          <p:cNvPr id="153603" name="Rectangle 3"/>
          <p:cNvSpPr>
            <a:spLocks noChangeArrowheads="1"/>
          </p:cNvSpPr>
          <p:nvPr/>
        </p:nvSpPr>
        <p:spPr bwMode="auto">
          <a:xfrm>
            <a:off x="2809875" y="3406775"/>
            <a:ext cx="3078022" cy="523220"/>
          </a:xfrm>
          <a:prstGeom prst="rect">
            <a:avLst/>
          </a:prstGeom>
          <a:noFill/>
          <a:ln w="9525">
            <a:noFill/>
            <a:miter lim="800000"/>
            <a:headEnd/>
            <a:tailEnd/>
          </a:ln>
          <a:effectLst/>
        </p:spPr>
        <p:txBody>
          <a:bodyPr wrap="none">
            <a:spAutoFit/>
          </a:bodyPr>
          <a:lstStyle/>
          <a:p>
            <a:pPr fontAlgn="b">
              <a:buFont typeface="Monotype Sorts" pitchFamily="-64" charset="2"/>
              <a:buChar char="o"/>
              <a:defRPr/>
            </a:pPr>
            <a:r>
              <a:rPr lang="en-US" sz="1400" b="0" dirty="0">
                <a:solidFill>
                  <a:schemeClr val="bg2"/>
                </a:solidFill>
                <a:effectLst>
                  <a:outerShdw blurRad="38100" dist="38100" dir="2700000" algn="tl">
                    <a:srgbClr val="C0C0C0"/>
                  </a:outerShdw>
                </a:effectLst>
                <a:latin typeface="Verdana" pitchFamily="-64" charset="0"/>
                <a:ea typeface="+mn-ea"/>
              </a:rPr>
              <a:t> Tempi </a:t>
            </a:r>
            <a:r>
              <a:rPr lang="en-US" sz="1400" b="0" dirty="0" err="1">
                <a:solidFill>
                  <a:schemeClr val="bg2"/>
                </a:solidFill>
                <a:effectLst>
                  <a:outerShdw blurRad="38100" dist="38100" dir="2700000" algn="tl">
                    <a:srgbClr val="C0C0C0"/>
                  </a:outerShdw>
                </a:effectLst>
                <a:latin typeface="Verdana" pitchFamily="-64" charset="0"/>
                <a:ea typeface="+mn-ea"/>
              </a:rPr>
              <a:t>attesa</a:t>
            </a:r>
            <a:r>
              <a:rPr lang="en-US" sz="1400" b="0" dirty="0">
                <a:solidFill>
                  <a:schemeClr val="bg2"/>
                </a:solidFill>
                <a:effectLst>
                  <a:outerShdw blurRad="38100" dist="38100" dir="2700000" algn="tl">
                    <a:srgbClr val="C0C0C0"/>
                  </a:outerShdw>
                </a:effectLst>
                <a:latin typeface="Verdana" pitchFamily="-64" charset="0"/>
                <a:ea typeface="+mn-ea"/>
              </a:rPr>
              <a:t> </a:t>
            </a:r>
            <a:r>
              <a:rPr lang="en-US" sz="1400" b="0" dirty="0" err="1">
                <a:solidFill>
                  <a:schemeClr val="bg2"/>
                </a:solidFill>
                <a:effectLst>
                  <a:outerShdw blurRad="38100" dist="38100" dir="2700000" algn="tl">
                    <a:srgbClr val="C0C0C0"/>
                  </a:outerShdw>
                </a:effectLst>
                <a:latin typeface="Verdana" pitchFamily="-64" charset="0"/>
                <a:ea typeface="+mn-ea"/>
              </a:rPr>
              <a:t>sportello</a:t>
            </a:r>
            <a:r>
              <a:rPr lang="en-US" sz="1400" b="0" dirty="0">
                <a:solidFill>
                  <a:schemeClr val="bg2"/>
                </a:solidFill>
                <a:effectLst>
                  <a:outerShdw blurRad="38100" dist="38100" dir="2700000" algn="tl">
                    <a:srgbClr val="C0C0C0"/>
                  </a:outerShdw>
                </a:effectLst>
                <a:latin typeface="Verdana" pitchFamily="-64" charset="0"/>
                <a:ea typeface="+mn-ea"/>
              </a:rPr>
              <a:t>: 5, </a:t>
            </a:r>
            <a:r>
              <a:rPr lang="en-US" sz="1400" b="0" dirty="0" smtClean="0">
                <a:solidFill>
                  <a:schemeClr val="bg2"/>
                </a:solidFill>
                <a:effectLst>
                  <a:outerShdw blurRad="38100" dist="38100" dir="2700000" algn="tl">
                    <a:srgbClr val="C0C0C0"/>
                  </a:outerShdw>
                </a:effectLst>
                <a:latin typeface="Verdana" pitchFamily="-64" charset="0"/>
                <a:ea typeface="+mn-ea"/>
              </a:rPr>
              <a:t>84</a:t>
            </a:r>
            <a:r>
              <a:rPr lang="it-IT" sz="1400" b="0" dirty="0" smtClean="0">
                <a:solidFill>
                  <a:schemeClr val="bg2"/>
                </a:solidFill>
                <a:effectLst>
                  <a:outerShdw blurRad="38100" dist="38100" dir="2700000" algn="tl">
                    <a:srgbClr val="C0C0C0"/>
                  </a:outerShdw>
                </a:effectLst>
                <a:latin typeface="Verdana" pitchFamily="-64" charset="0"/>
                <a:ea typeface="+mn-ea"/>
              </a:rPr>
              <a:t> </a:t>
            </a:r>
            <a:endParaRPr lang="it-IT" sz="1400" b="0" dirty="0">
              <a:solidFill>
                <a:schemeClr val="bg2"/>
              </a:solidFill>
              <a:effectLst>
                <a:outerShdw blurRad="38100" dist="38100" dir="2700000" algn="tl">
                  <a:srgbClr val="C0C0C0"/>
                </a:outerShdw>
              </a:effectLst>
              <a:latin typeface="Verdana" pitchFamily="-64" charset="0"/>
              <a:ea typeface="+mn-ea"/>
            </a:endParaRPr>
          </a:p>
          <a:p>
            <a:pPr fontAlgn="b">
              <a:buFont typeface="Monotype Sorts" pitchFamily="-64" charset="2"/>
              <a:buChar char="o"/>
              <a:defRPr/>
            </a:pPr>
            <a:r>
              <a:rPr lang="it-IT" sz="1400" b="0" dirty="0">
                <a:solidFill>
                  <a:schemeClr val="bg2"/>
                </a:solidFill>
                <a:effectLst>
                  <a:outerShdw blurRad="38100" dist="38100" dir="2700000" algn="tl">
                    <a:srgbClr val="C0C0C0"/>
                  </a:outerShdw>
                </a:effectLst>
                <a:latin typeface="Verdana" pitchFamily="-64" charset="0"/>
                <a:ea typeface="+mn-ea"/>
              </a:rPr>
              <a:t> Tempi attesa telefono: </a:t>
            </a:r>
            <a:r>
              <a:rPr lang="it-IT" sz="1400" b="0" dirty="0" smtClean="0">
                <a:solidFill>
                  <a:schemeClr val="bg2"/>
                </a:solidFill>
                <a:effectLst>
                  <a:outerShdw blurRad="38100" dist="38100" dir="2700000" algn="tl">
                    <a:srgbClr val="C0C0C0"/>
                  </a:outerShdw>
                </a:effectLst>
                <a:latin typeface="Verdana" pitchFamily="-64" charset="0"/>
                <a:ea typeface="+mn-ea"/>
              </a:rPr>
              <a:t>5,93</a:t>
            </a:r>
            <a:endParaRPr lang="en-US" sz="1400" b="0" dirty="0">
              <a:solidFill>
                <a:schemeClr val="bg2"/>
              </a:solidFill>
              <a:effectLst>
                <a:outerShdw blurRad="38100" dist="38100" dir="2700000" algn="tl">
                  <a:srgbClr val="C0C0C0"/>
                </a:outerShdw>
              </a:effectLst>
              <a:latin typeface="Verdana" pitchFamily="-64" charset="0"/>
              <a:ea typeface="+mn-ea"/>
            </a:endParaRPr>
          </a:p>
        </p:txBody>
      </p:sp>
      <p:sp>
        <p:nvSpPr>
          <p:cNvPr id="448516" name="Line 4"/>
          <p:cNvSpPr>
            <a:spLocks noChangeShapeType="1"/>
          </p:cNvSpPr>
          <p:nvPr/>
        </p:nvSpPr>
        <p:spPr bwMode="auto">
          <a:xfrm>
            <a:off x="0" y="3068638"/>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53605" name="Text Box 5"/>
          <p:cNvSpPr txBox="1">
            <a:spLocks noChangeArrowheads="1"/>
          </p:cNvSpPr>
          <p:nvPr/>
        </p:nvSpPr>
        <p:spPr bwMode="auto">
          <a:xfrm>
            <a:off x="960438" y="3371850"/>
            <a:ext cx="863600" cy="3667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5/6</a:t>
            </a:r>
          </a:p>
        </p:txBody>
      </p:sp>
      <p:sp>
        <p:nvSpPr>
          <p:cNvPr id="153606" name="Text Box 6"/>
          <p:cNvSpPr txBox="1">
            <a:spLocks noChangeArrowheads="1"/>
          </p:cNvSpPr>
          <p:nvPr/>
        </p:nvSpPr>
        <p:spPr bwMode="auto">
          <a:xfrm>
            <a:off x="401638" y="4437063"/>
            <a:ext cx="7626350" cy="1246495"/>
          </a:xfrm>
          <a:prstGeom prst="rect">
            <a:avLst/>
          </a:prstGeom>
          <a:noFill/>
          <a:ln w="9525">
            <a:noFill/>
            <a:miter lim="800000"/>
            <a:headEnd/>
            <a:tailEnd/>
          </a:ln>
          <a:effectLst/>
        </p:spPr>
        <p:txBody>
          <a:bodyPr>
            <a:spAutoFit/>
          </a:bodyPr>
          <a:lstStyle>
            <a:lvl1pPr marL="261938" indent="-26193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
                <a:srgbClr val="FF0000"/>
              </a:buClr>
              <a:buFont typeface="Wingdings" charset="0"/>
              <a:buChar char="Ø"/>
            </a:pPr>
            <a:r>
              <a:rPr lang="en-US" sz="1500" dirty="0" err="1" smtClean="0">
                <a:solidFill>
                  <a:schemeClr val="accent1"/>
                </a:solidFill>
                <a:effectLst>
                  <a:outerShdw blurRad="38100" dist="38100" dir="2700000" algn="tl">
                    <a:srgbClr val="DDDDDD"/>
                  </a:outerShdw>
                </a:effectLst>
                <a:latin typeface="Verdana" charset="0"/>
              </a:rPr>
              <a:t>Pur</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esistendo</a:t>
            </a:r>
            <a:r>
              <a:rPr lang="en-US" sz="1500" dirty="0" smtClean="0">
                <a:solidFill>
                  <a:schemeClr val="accent1"/>
                </a:solidFill>
                <a:effectLst>
                  <a:outerShdw blurRad="38100" dist="38100" dir="2700000" algn="tl">
                    <a:srgbClr val="DDDDDD"/>
                  </a:outerShdw>
                </a:effectLst>
                <a:latin typeface="Verdana" charset="0"/>
              </a:rPr>
              <a:t> un </a:t>
            </a:r>
            <a:r>
              <a:rPr lang="en-US" sz="1500" dirty="0" err="1" smtClean="0">
                <a:solidFill>
                  <a:schemeClr val="accent1"/>
                </a:solidFill>
                <a:effectLst>
                  <a:outerShdw blurRad="38100" dist="38100" dir="2700000" algn="tl">
                    <a:srgbClr val="DDDDDD"/>
                  </a:outerShdw>
                </a:effectLst>
                <a:latin typeface="Verdana" charset="0"/>
              </a:rPr>
              <a:t>grado</a:t>
            </a:r>
            <a:r>
              <a:rPr lang="en-US" sz="1500" dirty="0" smtClean="0">
                <a:solidFill>
                  <a:schemeClr val="accent1"/>
                </a:solidFill>
                <a:effectLst>
                  <a:outerShdw blurRad="38100" dist="38100" dir="2700000" algn="tl">
                    <a:srgbClr val="DDDDDD"/>
                  </a:outerShdw>
                </a:effectLst>
                <a:latin typeface="Verdana" charset="0"/>
              </a:rPr>
              <a:t> </a:t>
            </a:r>
            <a:r>
              <a:rPr lang="en-US" sz="1500" dirty="0">
                <a:solidFill>
                  <a:schemeClr val="accent1"/>
                </a:solidFill>
                <a:effectLst>
                  <a:outerShdw blurRad="38100" dist="38100" dir="2700000" algn="tl">
                    <a:srgbClr val="DDDDDD"/>
                  </a:outerShdw>
                </a:effectLst>
                <a:latin typeface="Verdana" charset="0"/>
              </a:rPr>
              <a:t>di </a:t>
            </a:r>
            <a:r>
              <a:rPr lang="en-US" sz="1500" dirty="0" err="1">
                <a:solidFill>
                  <a:schemeClr val="accent1"/>
                </a:solidFill>
                <a:effectLst>
                  <a:outerShdw blurRad="38100" dist="38100" dir="2700000" algn="tl">
                    <a:srgbClr val="DDDDDD"/>
                  </a:outerShdw>
                </a:effectLst>
                <a:latin typeface="Verdana" charset="0"/>
              </a:rPr>
              <a:t>soddisfazione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dei</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clienti</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più</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che</a:t>
            </a:r>
            <a:r>
              <a:rPr lang="en-US" sz="1500" dirty="0">
                <a:solidFill>
                  <a:schemeClr val="accent1"/>
                </a:solidFill>
                <a:effectLst>
                  <a:outerShdw blurRad="38100" dist="38100" dir="2700000" algn="tl">
                    <a:srgbClr val="DDDDDD"/>
                  </a:outerShdw>
                </a:effectLst>
                <a:latin typeface="Verdana" charset="0"/>
              </a:rPr>
              <a:t> </a:t>
            </a:r>
            <a:r>
              <a:rPr lang="en-US" sz="1500" dirty="0" err="1">
                <a:solidFill>
                  <a:schemeClr val="accent1"/>
                </a:solidFill>
                <a:effectLst>
                  <a:outerShdw blurRad="38100" dist="38100" dir="2700000" algn="tl">
                    <a:srgbClr val="DDDDDD"/>
                  </a:outerShdw>
                </a:effectLst>
                <a:latin typeface="Verdana" charset="0"/>
              </a:rPr>
              <a:t>sufficiente</a:t>
            </a:r>
            <a:r>
              <a:rPr lang="en-US" sz="1500" dirty="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permane</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l’area</a:t>
            </a:r>
            <a:r>
              <a:rPr lang="en-US" sz="1500" dirty="0" smtClean="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critica</a:t>
            </a:r>
            <a:r>
              <a:rPr lang="en-US" sz="1500" dirty="0">
                <a:solidFill>
                  <a:schemeClr val="accent1"/>
                </a:solidFill>
                <a:effectLst>
                  <a:outerShdw blurRad="38100" dist="38100" dir="2700000" algn="tl">
                    <a:srgbClr val="DDDDDD"/>
                  </a:outerShdw>
                </a:effectLst>
                <a:latin typeface="Verdana" charset="0"/>
              </a:rPr>
              <a:t> </a:t>
            </a:r>
            <a:r>
              <a:rPr lang="en-US" sz="1500" dirty="0" err="1" smtClean="0">
                <a:solidFill>
                  <a:schemeClr val="accent1"/>
                </a:solidFill>
                <a:effectLst>
                  <a:outerShdw blurRad="38100" dist="38100" dir="2700000" algn="tl">
                    <a:srgbClr val="DDDDDD"/>
                  </a:outerShdw>
                </a:effectLst>
                <a:latin typeface="Verdana" charset="0"/>
              </a:rPr>
              <a:t>rapprese</a:t>
            </a:r>
            <a:r>
              <a:rPr lang="it-IT" sz="1500" dirty="0" err="1">
                <a:solidFill>
                  <a:schemeClr val="accent1"/>
                </a:solidFill>
                <a:effectLst>
                  <a:outerShdw blurRad="38100" dist="38100" dir="2700000" algn="tl">
                    <a:srgbClr val="DDDDDD"/>
                  </a:outerShdw>
                </a:effectLst>
                <a:latin typeface="Verdana" charset="0"/>
              </a:rPr>
              <a:t>ntata</a:t>
            </a:r>
            <a:r>
              <a:rPr lang="it-IT" sz="1500" dirty="0">
                <a:solidFill>
                  <a:schemeClr val="accent1"/>
                </a:solidFill>
                <a:effectLst>
                  <a:outerShdw blurRad="38100" dist="38100" dir="2700000" algn="tl">
                    <a:srgbClr val="DDDDDD"/>
                  </a:outerShdw>
                </a:effectLst>
                <a:latin typeface="Verdana" charset="0"/>
              </a:rPr>
              <a:t> dai tempi generali di attesa </a:t>
            </a:r>
            <a:r>
              <a:rPr lang="it-IT" sz="1500" dirty="0" smtClean="0">
                <a:solidFill>
                  <a:schemeClr val="accent1"/>
                </a:solidFill>
                <a:effectLst>
                  <a:outerShdw blurRad="38100" dist="38100" dir="2700000" algn="tl">
                    <a:srgbClr val="DDDDDD"/>
                  </a:outerShdw>
                </a:effectLst>
                <a:latin typeface="Verdana" charset="0"/>
              </a:rPr>
              <a:t>(che peggiora sensibilmente sulla dimensione di attesa telefonica). Si </a:t>
            </a:r>
            <a:r>
              <a:rPr lang="it-IT" sz="1500" dirty="0">
                <a:solidFill>
                  <a:schemeClr val="accent1"/>
                </a:solidFill>
                <a:effectLst>
                  <a:outerShdw blurRad="38100" dist="38100" dir="2700000" algn="tl">
                    <a:srgbClr val="DDDDDD"/>
                  </a:outerShdw>
                </a:effectLst>
                <a:latin typeface="Verdana" charset="0"/>
              </a:rPr>
              <a:t>richiede </a:t>
            </a:r>
            <a:r>
              <a:rPr lang="it-IT" sz="1500" dirty="0" smtClean="0">
                <a:solidFill>
                  <a:schemeClr val="accent1"/>
                </a:solidFill>
                <a:effectLst>
                  <a:outerShdw blurRad="38100" dist="38100" dir="2700000" algn="tl">
                    <a:srgbClr val="DDDDDD"/>
                  </a:outerShdw>
                </a:effectLst>
                <a:latin typeface="Verdana" charset="0"/>
              </a:rPr>
              <a:t>in tal senso di </a:t>
            </a:r>
            <a:r>
              <a:rPr lang="it-IT" sz="1500" dirty="0">
                <a:solidFill>
                  <a:schemeClr val="accent1"/>
                </a:solidFill>
                <a:effectLst>
                  <a:outerShdw blurRad="38100" dist="38100" dir="2700000" algn="tl">
                    <a:srgbClr val="DDDDDD"/>
                  </a:outerShdw>
                </a:effectLst>
                <a:latin typeface="Verdana" charset="0"/>
              </a:rPr>
              <a:t>lavorare sulle forme di gestione della </a:t>
            </a:r>
            <a:r>
              <a:rPr lang="it-IT" sz="1500" dirty="0" smtClean="0">
                <a:solidFill>
                  <a:schemeClr val="accent1"/>
                </a:solidFill>
                <a:effectLst>
                  <a:outerShdw blurRad="38100" dist="38100" dir="2700000" algn="tl">
                    <a:srgbClr val="DDDDDD"/>
                  </a:outerShdw>
                </a:effectLst>
                <a:latin typeface="Verdana" charset="0"/>
              </a:rPr>
              <a:t>tempistica.</a:t>
            </a:r>
            <a:endParaRPr lang="it-IT" sz="1500" dirty="0">
              <a:solidFill>
                <a:schemeClr val="accent1"/>
              </a:solidFill>
              <a:effectLst>
                <a:outerShdw blurRad="38100" dist="38100" dir="2700000" algn="tl">
                  <a:srgbClr val="DDDDDD"/>
                </a:outerShdw>
              </a:effectLst>
              <a:latin typeface="Verdana" charset="0"/>
            </a:endParaRPr>
          </a:p>
        </p:txBody>
      </p:sp>
      <p:sp>
        <p:nvSpPr>
          <p:cNvPr id="153607" name="Text Box 7"/>
          <p:cNvSpPr txBox="1">
            <a:spLocks noChangeArrowheads="1"/>
          </p:cNvSpPr>
          <p:nvPr/>
        </p:nvSpPr>
        <p:spPr bwMode="auto">
          <a:xfrm>
            <a:off x="2771775" y="1857375"/>
            <a:ext cx="5867400" cy="738664"/>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a:t>
            </a:r>
            <a:r>
              <a:rPr lang="en-US" sz="1400" b="0" dirty="0" err="1">
                <a:solidFill>
                  <a:schemeClr val="bg2"/>
                </a:solidFill>
                <a:effectLst>
                  <a:outerShdw blurRad="38100" dist="38100" dir="2700000" algn="tl">
                    <a:srgbClr val="DDDDDD"/>
                  </a:outerShdw>
                </a:effectLst>
                <a:latin typeface="Verdana" charset="0"/>
              </a:rPr>
              <a:t>Competenza</a:t>
            </a:r>
            <a:r>
              <a:rPr lang="en-US" sz="1400" b="0" dirty="0">
                <a:solidFill>
                  <a:schemeClr val="bg2"/>
                </a:solidFill>
                <a:effectLst>
                  <a:outerShdw blurRad="38100" dist="38100" dir="2700000" algn="tl">
                    <a:srgbClr val="DDDDDD"/>
                  </a:outerShdw>
                </a:effectLst>
                <a:latin typeface="Verdana" charset="0"/>
              </a:rPr>
              <a:t> del </a:t>
            </a:r>
            <a:r>
              <a:rPr lang="en-US" sz="1400" b="0" dirty="0" err="1">
                <a:solidFill>
                  <a:schemeClr val="bg2"/>
                </a:solidFill>
                <a:effectLst>
                  <a:outerShdw blurRad="38100" dist="38100" dir="2700000" algn="tl">
                    <a:srgbClr val="DDDDDD"/>
                  </a:outerShdw>
                </a:effectLst>
                <a:latin typeface="Verdana" charset="0"/>
              </a:rPr>
              <a:t>personale</a:t>
            </a:r>
            <a:r>
              <a:rPr lang="en-US"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7,07</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Cortesia del personale: </a:t>
            </a:r>
            <a:r>
              <a:rPr lang="it-IT" sz="1400" b="0" dirty="0" smtClean="0">
                <a:solidFill>
                  <a:schemeClr val="bg2"/>
                </a:solidFill>
                <a:effectLst>
                  <a:outerShdw blurRad="38100" dist="38100" dir="2700000" algn="tl">
                    <a:srgbClr val="DDDDDD"/>
                  </a:outerShdw>
                </a:effectLst>
                <a:latin typeface="Verdana" charset="0"/>
              </a:rPr>
              <a:t>6,82</a:t>
            </a:r>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Orari apertura al pubblico</a:t>
            </a:r>
            <a:r>
              <a:rPr lang="en-US" sz="1400" b="0" dirty="0">
                <a:solidFill>
                  <a:schemeClr val="bg2"/>
                </a:solidFill>
                <a:effectLst>
                  <a:outerShdw blurRad="38100" dist="38100" dir="2700000" algn="tl">
                    <a:srgbClr val="DDDDDD"/>
                  </a:outerShdw>
                </a:effectLst>
                <a:latin typeface="Verdana" charset="0"/>
              </a:rPr>
              <a:t>: </a:t>
            </a:r>
            <a:r>
              <a:rPr lang="it-IT" sz="1400" b="0" dirty="0" smtClean="0">
                <a:solidFill>
                  <a:schemeClr val="bg2"/>
                </a:solidFill>
                <a:effectLst>
                  <a:outerShdw blurRad="38100" dist="38100" dir="2700000" algn="tl">
                    <a:srgbClr val="DDDDDD"/>
                  </a:outerShdw>
                </a:effectLst>
                <a:latin typeface="Verdana" charset="0"/>
              </a:rPr>
              <a:t>6,36</a:t>
            </a:r>
            <a:endParaRPr lang="en-US" sz="1400" b="0" dirty="0">
              <a:solidFill>
                <a:schemeClr val="bg2"/>
              </a:solidFill>
              <a:effectLst>
                <a:outerShdw blurRad="38100" dist="38100" dir="2700000" algn="tl">
                  <a:srgbClr val="DDDDDD"/>
                </a:outerShdw>
              </a:effectLst>
              <a:latin typeface="Verdana" charset="0"/>
            </a:endParaRPr>
          </a:p>
        </p:txBody>
      </p:sp>
      <p:sp>
        <p:nvSpPr>
          <p:cNvPr id="448520" name="AutoShape 8"/>
          <p:cNvSpPr>
            <a:spLocks noChangeArrowheads="1"/>
          </p:cNvSpPr>
          <p:nvPr/>
        </p:nvSpPr>
        <p:spPr bwMode="auto">
          <a:xfrm>
            <a:off x="2127250" y="3324225"/>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448521" name="AutoShape 9"/>
          <p:cNvSpPr>
            <a:spLocks noChangeArrowheads="1"/>
          </p:cNvSpPr>
          <p:nvPr/>
        </p:nvSpPr>
        <p:spPr bwMode="auto">
          <a:xfrm>
            <a:off x="2120900" y="2214563"/>
            <a:ext cx="644525" cy="479425"/>
          </a:xfrm>
          <a:prstGeom prst="rightArrow">
            <a:avLst>
              <a:gd name="adj1" fmla="val 50000"/>
              <a:gd name="adj2" fmla="val 33609"/>
            </a:avLst>
          </a:prstGeom>
          <a:solidFill>
            <a:srgbClr val="6666FF"/>
          </a:solidFill>
          <a:ln w="9525">
            <a:solidFill>
              <a:schemeClr val="tx1"/>
            </a:solidFill>
            <a:miter lim="800000"/>
            <a:headEnd/>
            <a:tailEnd/>
          </a:ln>
        </p:spPr>
        <p:txBody>
          <a:bodyPr wrap="none" anchor="ctr"/>
          <a:lstStyle/>
          <a:p>
            <a:endParaRPr lang="it-IT" b="0"/>
          </a:p>
        </p:txBody>
      </p:sp>
      <p:sp>
        <p:nvSpPr>
          <p:cNvPr id="448522" name="AutoShape 10"/>
          <p:cNvSpPr>
            <a:spLocks noChangeArrowheads="1"/>
          </p:cNvSpPr>
          <p:nvPr/>
        </p:nvSpPr>
        <p:spPr bwMode="auto">
          <a:xfrm>
            <a:off x="7956550" y="4005263"/>
            <a:ext cx="576263" cy="1295400"/>
          </a:xfrm>
          <a:prstGeom prst="curvedLeftArrow">
            <a:avLst>
              <a:gd name="adj1" fmla="val 44959"/>
              <a:gd name="adj2" fmla="val 89917"/>
              <a:gd name="adj3" fmla="val 33333"/>
            </a:avLst>
          </a:prstGeom>
          <a:solidFill>
            <a:schemeClr val="accent1"/>
          </a:solidFill>
          <a:ln w="9525">
            <a:solidFill>
              <a:schemeClr val="tx1"/>
            </a:solidFill>
            <a:miter lim="800000"/>
            <a:headEnd/>
            <a:tailEnd/>
          </a:ln>
        </p:spPr>
        <p:txBody>
          <a:bodyPr wrap="none" anchor="ctr"/>
          <a:lstStyle/>
          <a:p>
            <a:endParaRPr lang="it-IT" b="0"/>
          </a:p>
        </p:txBody>
      </p:sp>
      <p:sp>
        <p:nvSpPr>
          <p:cNvPr id="153611" name="Text Box 11"/>
          <p:cNvSpPr txBox="1">
            <a:spLocks noChangeArrowheads="1"/>
          </p:cNvSpPr>
          <p:nvPr/>
        </p:nvSpPr>
        <p:spPr bwMode="auto">
          <a:xfrm>
            <a:off x="1017588" y="2214563"/>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rPr>
              <a:t>7/6</a:t>
            </a:r>
          </a:p>
        </p:txBody>
      </p:sp>
      <p:grpSp>
        <p:nvGrpSpPr>
          <p:cNvPr id="448524" name="Group 12"/>
          <p:cNvGrpSpPr>
            <a:grpSpLocks noChangeAspect="1"/>
          </p:cNvGrpSpPr>
          <p:nvPr/>
        </p:nvGrpSpPr>
        <p:grpSpPr bwMode="auto">
          <a:xfrm>
            <a:off x="431800" y="2232025"/>
            <a:ext cx="381000" cy="374650"/>
            <a:chOff x="1114" y="1888"/>
            <a:chExt cx="315" cy="309"/>
          </a:xfrm>
        </p:grpSpPr>
        <p:sp>
          <p:nvSpPr>
            <p:cNvPr id="448525" name="Oval 13"/>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48526" name="Oval 14"/>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48527" name="AutoShape 15"/>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448528" name="Line 16"/>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448529" name="Group 17"/>
          <p:cNvGrpSpPr>
            <a:grpSpLocks noChangeAspect="1"/>
          </p:cNvGrpSpPr>
          <p:nvPr/>
        </p:nvGrpSpPr>
        <p:grpSpPr bwMode="auto">
          <a:xfrm>
            <a:off x="403225" y="3302000"/>
            <a:ext cx="409575" cy="371475"/>
            <a:chOff x="169" y="2169"/>
            <a:chExt cx="291" cy="263"/>
          </a:xfrm>
        </p:grpSpPr>
        <p:sp>
          <p:nvSpPr>
            <p:cNvPr id="448530" name="Oval 1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48531" name="Oval 1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448532" name="Line 20"/>
            <p:cNvSpPr>
              <a:spLocks noChangeAspect="1" noChangeShapeType="1"/>
            </p:cNvSpPr>
            <p:nvPr/>
          </p:nvSpPr>
          <p:spPr bwMode="auto">
            <a:xfrm>
              <a:off x="321" y="2304"/>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48533" name="Line 21"/>
            <p:cNvSpPr>
              <a:spLocks noChangeAspect="1" noChangeShapeType="1"/>
            </p:cNvSpPr>
            <p:nvPr/>
          </p:nvSpPr>
          <p:spPr bwMode="auto">
            <a:xfrm>
              <a:off x="204" y="2432"/>
              <a:ext cx="22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53622" name="Text Box 22"/>
          <p:cNvSpPr txBox="1">
            <a:spLocks noChangeArrowheads="1"/>
          </p:cNvSpPr>
          <p:nvPr/>
        </p:nvSpPr>
        <p:spPr bwMode="auto">
          <a:xfrm>
            <a:off x="542925" y="1295400"/>
            <a:ext cx="7915275"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a:solidFill>
                  <a:schemeClr val="bg2"/>
                </a:solidFill>
                <a:effectLst>
                  <a:outerShdw blurRad="38100" dist="38100" dir="2700000" algn="tl">
                    <a:srgbClr val="DDDDDD"/>
                  </a:outerShdw>
                </a:effectLst>
                <a:latin typeface="Verdana" charset="0"/>
                <a:cs typeface="Times New Roman" charset="0"/>
              </a:rPr>
              <a:t>Qualità del rapporto con gli uffici e/o con gli operatori</a:t>
            </a:r>
            <a:br>
              <a:rPr lang="it-IT" dirty="0">
                <a:solidFill>
                  <a:schemeClr val="bg2"/>
                </a:solidFill>
                <a:effectLst>
                  <a:outerShdw blurRad="38100" dist="38100" dir="2700000" algn="tl">
                    <a:srgbClr val="DDDDDD"/>
                  </a:outerShdw>
                </a:effectLst>
                <a:latin typeface="Verdana" charset="0"/>
                <a:cs typeface="Times New Roman" charset="0"/>
              </a:rPr>
            </a:br>
            <a:r>
              <a:rPr lang="it-IT" sz="1400" dirty="0" smtClean="0">
                <a:solidFill>
                  <a:schemeClr val="bg2"/>
                </a:solidFill>
                <a:effectLst>
                  <a:outerShdw blurRad="38100" dist="38100" dir="2700000" algn="tl">
                    <a:srgbClr val="DDDDDD"/>
                  </a:outerShdw>
                </a:effectLst>
                <a:latin typeface="Verdana" charset="0"/>
                <a:cs typeface="Times New Roman" charset="0"/>
              </a:rPr>
              <a:t>(</a:t>
            </a:r>
            <a:r>
              <a:rPr lang="it-IT" sz="1400" dirty="0" smtClean="0">
                <a:solidFill>
                  <a:srgbClr val="6565FF"/>
                </a:solidFill>
                <a:effectLst>
                  <a:outerShdw blurRad="38100" dist="38100" dir="2700000" algn="tl">
                    <a:srgbClr val="DDDDDD"/>
                  </a:outerShdw>
                </a:effectLst>
                <a:latin typeface="Verdana" charset="0"/>
                <a:cs typeface="Times New Roman" charset="0"/>
              </a:rPr>
              <a:t>60 </a:t>
            </a:r>
            <a:r>
              <a:rPr lang="it-IT" sz="1400" dirty="0">
                <a:solidFill>
                  <a:srgbClr val="6565FF"/>
                </a:solidFill>
                <a:effectLst>
                  <a:outerShdw blurRad="38100" dist="38100" dir="2700000" algn="tl">
                    <a:srgbClr val="DDDDDD"/>
                  </a:outerShdw>
                </a:effectLst>
                <a:latin typeface="Verdana" charset="0"/>
                <a:cs typeface="Times New Roman" charset="0"/>
              </a:rPr>
              <a:t>intervistati</a:t>
            </a:r>
            <a:r>
              <a:rPr lang="it-IT" sz="1400" dirty="0">
                <a:solidFill>
                  <a:schemeClr val="bg2"/>
                </a:solidFill>
                <a:effectLst>
                  <a:outerShdw blurRad="38100" dist="38100" dir="2700000" algn="tl">
                    <a:srgbClr val="DDDDDD"/>
                  </a:outerShdw>
                </a:effectLst>
                <a:latin typeface="Verdana" charset="0"/>
                <a:cs typeface="Times New Roman" charset="0"/>
              </a:rPr>
              <a:t>)</a:t>
            </a:r>
          </a:p>
        </p:txBody>
      </p:sp>
      <p:sp>
        <p:nvSpPr>
          <p:cNvPr id="448535" name="CasellaDiTesto 23"/>
          <p:cNvSpPr txBox="1">
            <a:spLocks noChangeArrowheads="1"/>
          </p:cNvSpPr>
          <p:nvPr/>
        </p:nvSpPr>
        <p:spPr bwMode="auto">
          <a:xfrm>
            <a:off x="107504" y="620688"/>
            <a:ext cx="8587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non domestici </a:t>
            </a:r>
            <a:r>
              <a:rPr lang="it-IT" sz="2400" dirty="0" smtClean="0"/>
              <a:t>2012 – Uffici </a:t>
            </a:r>
            <a:r>
              <a:rPr lang="it-IT" sz="2400" dirty="0" err="1" smtClean="0"/>
              <a:t>Aset</a:t>
            </a:r>
            <a:r>
              <a:rPr lang="it-IT" sz="2400" dirty="0" smtClean="0"/>
              <a:t> (IA e ciclo idrico)</a:t>
            </a:r>
            <a:endParaRPr lang="it-IT" sz="2400" dirty="0"/>
          </a:p>
        </p:txBody>
      </p:sp>
    </p:spTree>
    <p:extLst>
      <p:ext uri="{BB962C8B-B14F-4D97-AF65-F5344CB8AC3E}">
        <p14:creationId xmlns:p14="http://schemas.microsoft.com/office/powerpoint/2010/main" val="2562367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5"/>
          <p:cNvGraphicFramePr>
            <a:graphicFrameLocks/>
          </p:cNvGraphicFramePr>
          <p:nvPr>
            <p:extLst>
              <p:ext uri="{D42A27DB-BD31-4B8C-83A1-F6EECF244321}">
                <p14:modId xmlns:p14="http://schemas.microsoft.com/office/powerpoint/2010/main" val="2972125402"/>
              </p:ext>
            </p:extLst>
          </p:nvPr>
        </p:nvGraphicFramePr>
        <p:xfrm>
          <a:off x="193675" y="1765300"/>
          <a:ext cx="84709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452611" name="Rectangle 24"/>
          <p:cNvSpPr>
            <a:spLocks noChangeArrowheads="1"/>
          </p:cNvSpPr>
          <p:nvPr/>
        </p:nvSpPr>
        <p:spPr bwMode="auto">
          <a:xfrm>
            <a:off x="142875" y="1785938"/>
            <a:ext cx="3172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b="0" dirty="0">
                <a:solidFill>
                  <a:srgbClr val="FF0066"/>
                </a:solidFill>
              </a:rPr>
              <a:t>Percentuale </a:t>
            </a:r>
            <a:r>
              <a:rPr lang="it-IT" b="0" dirty="0" smtClean="0">
                <a:solidFill>
                  <a:srgbClr val="FF0066"/>
                </a:solidFill>
              </a:rPr>
              <a:t>clienti soddisfatti</a:t>
            </a:r>
            <a:endParaRPr lang="it-IT" b="0" dirty="0">
              <a:solidFill>
                <a:srgbClr val="FF0066"/>
              </a:solidFill>
            </a:endParaRPr>
          </a:p>
        </p:txBody>
      </p:sp>
      <p:sp>
        <p:nvSpPr>
          <p:cNvPr id="5" name="Text Box 22"/>
          <p:cNvSpPr txBox="1">
            <a:spLocks noChangeArrowheads="1"/>
          </p:cNvSpPr>
          <p:nvPr/>
        </p:nvSpPr>
        <p:spPr bwMode="auto">
          <a:xfrm>
            <a:off x="152400" y="1214438"/>
            <a:ext cx="91440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a:solidFill>
                  <a:schemeClr val="bg2"/>
                </a:solidFill>
                <a:effectLst>
                  <a:outerShdw blurRad="38100" dist="38100" dir="2700000" algn="tl">
                    <a:srgbClr val="DDDDDD"/>
                  </a:outerShdw>
                </a:effectLst>
                <a:latin typeface="Verdana" charset="0"/>
                <a:cs typeface="Times New Roman" charset="0"/>
              </a:rPr>
              <a:t>Qualità del rapporto con gli uffici e/o con gli operatori</a:t>
            </a:r>
            <a:endParaRPr lang="it-IT" sz="1400">
              <a:solidFill>
                <a:schemeClr val="bg2"/>
              </a:solidFill>
              <a:effectLst>
                <a:outerShdw blurRad="38100" dist="38100" dir="2700000" algn="tl">
                  <a:srgbClr val="DDDDDD"/>
                </a:outerShdw>
              </a:effectLst>
              <a:latin typeface="Verdana" charset="0"/>
              <a:cs typeface="Times New Roman" charset="0"/>
            </a:endParaRPr>
          </a:p>
        </p:txBody>
      </p:sp>
      <p:sp>
        <p:nvSpPr>
          <p:cNvPr id="452613" name="CasellaDiTesto 24"/>
          <p:cNvSpPr txBox="1">
            <a:spLocks noChangeArrowheads="1"/>
          </p:cNvSpPr>
          <p:nvPr/>
        </p:nvSpPr>
        <p:spPr bwMode="auto">
          <a:xfrm>
            <a:off x="304800" y="762000"/>
            <a:ext cx="758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400" dirty="0"/>
              <a:t>Clienti non domestici </a:t>
            </a:r>
            <a:r>
              <a:rPr lang="it-IT" sz="2400" dirty="0" smtClean="0"/>
              <a:t>2012/2014 </a:t>
            </a:r>
            <a:r>
              <a:rPr lang="it-IT" sz="2400" dirty="0"/>
              <a:t>- Uffici</a:t>
            </a:r>
          </a:p>
        </p:txBody>
      </p:sp>
      <p:sp>
        <p:nvSpPr>
          <p:cNvPr id="452614" name="CasellaDiTesto 2"/>
          <p:cNvSpPr txBox="1">
            <a:spLocks noChangeArrowheads="1"/>
          </p:cNvSpPr>
          <p:nvPr/>
        </p:nvSpPr>
        <p:spPr bwMode="auto">
          <a:xfrm>
            <a:off x="4356100" y="170021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dirty="0" smtClean="0">
                <a:solidFill>
                  <a:schemeClr val="bg2"/>
                </a:solidFill>
              </a:rPr>
              <a:t>2012</a:t>
            </a:r>
            <a:endParaRPr lang="it-IT" dirty="0">
              <a:solidFill>
                <a:schemeClr val="bg2"/>
              </a:solidFill>
            </a:endParaRPr>
          </a:p>
        </p:txBody>
      </p:sp>
      <p:sp>
        <p:nvSpPr>
          <p:cNvPr id="452615" name="CasellaDiTesto 7"/>
          <p:cNvSpPr txBox="1">
            <a:spLocks noChangeArrowheads="1"/>
          </p:cNvSpPr>
          <p:nvPr/>
        </p:nvSpPr>
        <p:spPr bwMode="auto">
          <a:xfrm>
            <a:off x="6011863" y="170021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dirty="0" smtClean="0">
                <a:solidFill>
                  <a:schemeClr val="bg2"/>
                </a:solidFill>
              </a:rPr>
              <a:t>2015</a:t>
            </a:r>
            <a:endParaRPr lang="it-IT" dirty="0">
              <a:solidFill>
                <a:schemeClr val="bg2"/>
              </a:solidFill>
            </a:endParaRPr>
          </a:p>
        </p:txBody>
      </p:sp>
    </p:spTree>
    <p:extLst>
      <p:ext uri="{BB962C8B-B14F-4D97-AF65-F5344CB8AC3E}">
        <p14:creationId xmlns:p14="http://schemas.microsoft.com/office/powerpoint/2010/main" val="2223195238"/>
      </p:ext>
    </p:extLst>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Oval 1"/>
          <p:cNvSpPr>
            <a:spLocks noChangeArrowheads="1"/>
          </p:cNvSpPr>
          <p:nvPr/>
        </p:nvSpPr>
        <p:spPr bwMode="auto">
          <a:xfrm>
            <a:off x="2195513" y="1189038"/>
            <a:ext cx="6880225" cy="5264150"/>
          </a:xfrm>
          <a:prstGeom prst="ellipse">
            <a:avLst/>
          </a:prstGeom>
          <a:solidFill>
            <a:srgbClr val="6565FF"/>
          </a:solidFill>
          <a:ln w="9360">
            <a:solidFill>
              <a:srgbClr val="000000"/>
            </a:solidFill>
            <a:miter lim="800000"/>
            <a:headEnd/>
            <a:tailEnd/>
          </a:ln>
        </p:spPr>
        <p:txBody>
          <a:bodyPr wrap="none" anchor="ctr"/>
          <a:lstStyle/>
          <a:p>
            <a:pPr>
              <a:buClr>
                <a:srgbClr val="000000"/>
              </a:buClr>
              <a:buSzPct val="100000"/>
              <a:buFont typeface="Times New Roman" charset="0"/>
              <a:buNone/>
            </a:pPr>
            <a:endParaRPr lang="it-IT" b="0">
              <a:solidFill>
                <a:schemeClr val="bg1"/>
              </a:solidFill>
              <a:ea typeface="MS Gothic" charset="0"/>
              <a:cs typeface="MS Gothic" charset="0"/>
            </a:endParaRPr>
          </a:p>
        </p:txBody>
      </p:sp>
      <p:sp>
        <p:nvSpPr>
          <p:cNvPr id="483331" name="Text Box 2"/>
          <p:cNvSpPr txBox="1">
            <a:spLocks noChangeArrowheads="1"/>
          </p:cNvSpPr>
          <p:nvPr/>
        </p:nvSpPr>
        <p:spPr bwMode="auto">
          <a:xfrm>
            <a:off x="4932040" y="2636912"/>
            <a:ext cx="340995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algn="ctr">
              <a:spcBef>
                <a:spcPts val="1250"/>
              </a:spcBef>
              <a:buClr>
                <a:srgbClr val="000000"/>
              </a:buClr>
              <a:buSzPct val="100000"/>
              <a:buFont typeface="Times New Roman" charset="0"/>
              <a:buNone/>
            </a:pPr>
            <a:r>
              <a:rPr lang="it-IT" dirty="0">
                <a:solidFill>
                  <a:srgbClr val="FFFFFF"/>
                </a:solidFill>
                <a:latin typeface="Verdana" charset="0"/>
                <a:ea typeface="MS Gothic" charset="0"/>
                <a:cs typeface="MS Gothic" charset="0"/>
              </a:rPr>
              <a:t>Migliorare la qualità </a:t>
            </a:r>
            <a:r>
              <a:rPr lang="it-IT" dirty="0" smtClean="0">
                <a:solidFill>
                  <a:srgbClr val="FFFFFF"/>
                </a:solidFill>
                <a:latin typeface="Verdana" charset="0"/>
                <a:ea typeface="MS Gothic" charset="0"/>
                <a:cs typeface="MS Gothic" charset="0"/>
              </a:rPr>
              <a:t>dell’acqua</a:t>
            </a:r>
            <a:endParaRPr lang="it-IT" dirty="0">
              <a:solidFill>
                <a:srgbClr val="FFFFFF"/>
              </a:solidFill>
              <a:latin typeface="Verdana" charset="0"/>
              <a:ea typeface="MS Gothic" charset="0"/>
              <a:cs typeface="MS Gothic" charset="0"/>
            </a:endParaRPr>
          </a:p>
        </p:txBody>
      </p:sp>
      <p:sp>
        <p:nvSpPr>
          <p:cNvPr id="483332" name="Text Box 3"/>
          <p:cNvSpPr txBox="1">
            <a:spLocks noChangeArrowheads="1"/>
          </p:cNvSpPr>
          <p:nvPr/>
        </p:nvSpPr>
        <p:spPr bwMode="auto">
          <a:xfrm>
            <a:off x="3851920" y="1772816"/>
            <a:ext cx="4104456"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a:buClr>
                <a:srgbClr val="000000"/>
              </a:buClr>
              <a:buSzPct val="100000"/>
              <a:buFont typeface="Times New Roman" charset="0"/>
              <a:buNone/>
            </a:pPr>
            <a:r>
              <a:rPr lang="it-IT" sz="3600" dirty="0" smtClean="0"/>
              <a:t>Rivedere i costi </a:t>
            </a:r>
            <a:endParaRPr lang="it-IT" sz="3600" dirty="0">
              <a:solidFill>
                <a:srgbClr val="FFFFFF"/>
              </a:solidFill>
              <a:latin typeface="Verdana" charset="0"/>
              <a:ea typeface="MS Gothic" charset="0"/>
              <a:cs typeface="MS Gothic" charset="0"/>
            </a:endParaRPr>
          </a:p>
        </p:txBody>
      </p:sp>
      <p:sp>
        <p:nvSpPr>
          <p:cNvPr id="483333" name="Text Box 4"/>
          <p:cNvSpPr txBox="1">
            <a:spLocks noChangeArrowheads="1"/>
          </p:cNvSpPr>
          <p:nvPr/>
        </p:nvSpPr>
        <p:spPr bwMode="auto">
          <a:xfrm>
            <a:off x="4986288" y="4456417"/>
            <a:ext cx="31861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algn="r">
              <a:buClr>
                <a:srgbClr val="000000"/>
              </a:buClr>
              <a:buSzPct val="100000"/>
              <a:buFont typeface="Times New Roman" charset="0"/>
              <a:buNone/>
            </a:pPr>
            <a:r>
              <a:rPr lang="it-IT" sz="1600" dirty="0">
                <a:solidFill>
                  <a:srgbClr val="FFFFFF"/>
                </a:solidFill>
                <a:latin typeface="Verdana" charset="0"/>
                <a:ea typeface="MS Gothic" charset="0"/>
                <a:cs typeface="MS Gothic" charset="0"/>
              </a:rPr>
              <a:t>Migliorare la rete </a:t>
            </a:r>
            <a:r>
              <a:rPr lang="it-IT" sz="1600" dirty="0" smtClean="0">
                <a:solidFill>
                  <a:srgbClr val="FFFFFF"/>
                </a:solidFill>
                <a:latin typeface="Verdana" charset="0"/>
                <a:ea typeface="MS Gothic" charset="0"/>
                <a:cs typeface="MS Gothic" charset="0"/>
              </a:rPr>
              <a:t>fognaria</a:t>
            </a:r>
            <a:endParaRPr lang="it-IT" sz="1600" dirty="0">
              <a:solidFill>
                <a:srgbClr val="FFFFFF"/>
              </a:solidFill>
              <a:latin typeface="Verdana" charset="0"/>
              <a:ea typeface="MS Gothic" charset="0"/>
              <a:cs typeface="MS Gothic" charset="0"/>
            </a:endParaRPr>
          </a:p>
        </p:txBody>
      </p:sp>
      <p:sp>
        <p:nvSpPr>
          <p:cNvPr id="483335" name="Text Box 6"/>
          <p:cNvSpPr txBox="1">
            <a:spLocks noChangeArrowheads="1"/>
          </p:cNvSpPr>
          <p:nvPr/>
        </p:nvSpPr>
        <p:spPr bwMode="auto">
          <a:xfrm>
            <a:off x="2625069" y="3496496"/>
            <a:ext cx="461645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a:buClr>
                <a:srgbClr val="000000"/>
              </a:buClr>
              <a:buSzPct val="100000"/>
            </a:pPr>
            <a:r>
              <a:rPr lang="it-IT" sz="2400" dirty="0"/>
              <a:t>Aumentare la frequenza della pulizia dei tombini </a:t>
            </a:r>
            <a:r>
              <a:rPr lang="it-IT" sz="2400" dirty="0" smtClean="0"/>
              <a:t>stradali</a:t>
            </a:r>
            <a:endParaRPr lang="it-IT" sz="2400" dirty="0"/>
          </a:p>
        </p:txBody>
      </p:sp>
      <p:sp>
        <p:nvSpPr>
          <p:cNvPr id="32775" name="Rectangle 7"/>
          <p:cNvSpPr>
            <a:spLocks noChangeArrowheads="1"/>
          </p:cNvSpPr>
          <p:nvPr/>
        </p:nvSpPr>
        <p:spPr bwMode="auto">
          <a:xfrm>
            <a:off x="0" y="1295400"/>
            <a:ext cx="3384550" cy="1387176"/>
          </a:xfrm>
          <a:prstGeom prst="rect">
            <a:avLst/>
          </a:prstGeom>
          <a:noFill/>
          <a:ln w="9525">
            <a:noFill/>
            <a:round/>
            <a:headEnd/>
            <a:tailEnd/>
          </a:ln>
          <a:effectLst/>
        </p:spPr>
        <p:txBody>
          <a:bodyPr lIns="90000" tIns="46800" rIns="90000" bIns="46800">
            <a:spAutoFit/>
          </a:bodyPr>
          <a:lstStyle/>
          <a:p>
            <a:pP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dirty="0">
                <a:solidFill>
                  <a:srgbClr val="000000"/>
                </a:solidFill>
                <a:effectLst>
                  <a:outerShdw blurRad="38100" dist="38100" dir="2700000" algn="tl">
                    <a:srgbClr val="DDDDDD"/>
                  </a:outerShdw>
                </a:effectLst>
                <a:latin typeface="Verdana" charset="0"/>
                <a:ea typeface="MS Gothic" charset="0"/>
                <a:cs typeface="MS Gothic" charset="0"/>
              </a:rPr>
              <a:t>Come migliorare il servizio </a:t>
            </a:r>
            <a:r>
              <a:rPr lang="it-IT" sz="2200" dirty="0" smtClean="0">
                <a:solidFill>
                  <a:srgbClr val="000000"/>
                </a:solidFill>
                <a:effectLst>
                  <a:outerShdw blurRad="38100" dist="38100" dir="2700000" algn="tl">
                    <a:srgbClr val="DDDDDD"/>
                  </a:outerShdw>
                </a:effectLst>
                <a:latin typeface="Verdana" charset="0"/>
                <a:ea typeface="MS Gothic" charset="0"/>
                <a:cs typeface="MS Gothic" charset="0"/>
              </a:rPr>
              <a:t>idrico?</a:t>
            </a:r>
            <a:endParaRPr lang="it-IT" sz="2200" dirty="0">
              <a:solidFill>
                <a:srgbClr val="000000"/>
              </a:solidFill>
              <a:effectLst>
                <a:outerShdw blurRad="38100" dist="38100" dir="2700000" algn="tl">
                  <a:srgbClr val="DDDDDD"/>
                </a:outerShdw>
              </a:effectLst>
              <a:latin typeface="Verdana" charset="0"/>
              <a:ea typeface="MS Gothic" charset="0"/>
              <a:cs typeface="MS Gothic" charset="0"/>
            </a:endParaRPr>
          </a:p>
          <a:p>
            <a:pP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effectLst>
                  <a:outerShdw blurRad="38100" dist="38100" dir="2700000" algn="tl">
                    <a:srgbClr val="DDDDDD"/>
                  </a:outerShdw>
                </a:effectLst>
                <a:latin typeface="Verdana" charset="0"/>
                <a:ea typeface="MS Gothic" charset="0"/>
                <a:cs typeface="MS Gothic" charset="0"/>
              </a:rPr>
              <a:t>I suggerimenti dei clienti </a:t>
            </a:r>
            <a:r>
              <a:rPr lang="it-IT" sz="2000" dirty="0" smtClean="0">
                <a:solidFill>
                  <a:srgbClr val="000000"/>
                </a:solidFill>
                <a:effectLst>
                  <a:outerShdw blurRad="38100" dist="38100" dir="2700000" algn="tl">
                    <a:srgbClr val="DDDDDD"/>
                  </a:outerShdw>
                </a:effectLst>
                <a:latin typeface="Verdana" charset="0"/>
                <a:ea typeface="MS Gothic" charset="0"/>
                <a:cs typeface="MS Gothic" charset="0"/>
              </a:rPr>
              <a:t>2014</a:t>
            </a:r>
            <a:endParaRPr lang="it-IT" sz="2000" dirty="0">
              <a:solidFill>
                <a:srgbClr val="000000"/>
              </a:solidFill>
              <a:effectLst>
                <a:outerShdw blurRad="38100" dist="38100" dir="2700000" algn="tl">
                  <a:srgbClr val="DDDDDD"/>
                </a:outerShdw>
              </a:effectLst>
              <a:latin typeface="Verdana" charset="0"/>
              <a:ea typeface="MS Gothic" charset="0"/>
              <a:cs typeface="MS Gothic" charset="0"/>
            </a:endParaRPr>
          </a:p>
        </p:txBody>
      </p:sp>
      <p:sp>
        <p:nvSpPr>
          <p:cNvPr id="483337" name="Rectangle 9"/>
          <p:cNvSpPr>
            <a:spLocks noChangeArrowheads="1"/>
          </p:cNvSpPr>
          <p:nvPr/>
        </p:nvSpPr>
        <p:spPr bwMode="auto">
          <a:xfrm>
            <a:off x="314325" y="838200"/>
            <a:ext cx="6927194"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dirty="0" smtClean="0">
                <a:solidFill>
                  <a:srgbClr val="FFFFFF"/>
                </a:solidFill>
                <a:latin typeface="Trebuchet MS" charset="0"/>
                <a:cs typeface="ＭＳ Ｐゴシック" charset="0"/>
              </a:rPr>
              <a:t>Idrico e </a:t>
            </a:r>
            <a:r>
              <a:rPr lang="it-IT" sz="1600" dirty="0">
                <a:solidFill>
                  <a:srgbClr val="FFFFFF"/>
                </a:solidFill>
                <a:latin typeface="Trebuchet MS" charset="0"/>
                <a:cs typeface="ＭＳ Ｐゴシック" charset="0"/>
              </a:rPr>
              <a:t>personale -  Indagine clienti domestici e non domestici di Fano</a:t>
            </a:r>
          </a:p>
        </p:txBody>
      </p:sp>
      <p:sp>
        <p:nvSpPr>
          <p:cNvPr id="2" name="CasellaDiTesto 1"/>
          <p:cNvSpPr txBox="1"/>
          <p:nvPr/>
        </p:nvSpPr>
        <p:spPr>
          <a:xfrm>
            <a:off x="4283968" y="5118283"/>
            <a:ext cx="3456384" cy="830997"/>
          </a:xfrm>
          <a:prstGeom prst="rect">
            <a:avLst/>
          </a:prstGeom>
          <a:noFill/>
        </p:spPr>
        <p:txBody>
          <a:bodyPr wrap="square" rtlCol="0">
            <a:spAutoFit/>
          </a:bodyPr>
          <a:lstStyle/>
          <a:p>
            <a:r>
              <a:rPr lang="it-IT" sz="2400" dirty="0" smtClean="0"/>
              <a:t>Più informazioni su costi e lettura bollette</a:t>
            </a:r>
            <a:endParaRPr lang="it-IT" sz="2400" dirty="0"/>
          </a:p>
        </p:txBody>
      </p:sp>
    </p:spTree>
    <p:extLst>
      <p:ext uri="{BB962C8B-B14F-4D97-AF65-F5344CB8AC3E}">
        <p14:creationId xmlns:p14="http://schemas.microsoft.com/office/powerpoint/2010/main" val="1563451500"/>
      </p:ext>
    </p:extLst>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017588" y="2376488"/>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smtClean="0">
                <a:solidFill>
                  <a:schemeClr val="bg2"/>
                </a:solidFill>
                <a:effectLst>
                  <a:outerShdw blurRad="38100" dist="38100" dir="2700000" algn="tl">
                    <a:srgbClr val="DDDDDD"/>
                  </a:outerShdw>
                </a:effectLst>
                <a:latin typeface="Verdana" charset="0"/>
              </a:rPr>
              <a:t>6,48</a:t>
            </a:r>
            <a:endParaRPr lang="it-IT" dirty="0">
              <a:solidFill>
                <a:schemeClr val="bg2"/>
              </a:solidFill>
              <a:effectLst>
                <a:outerShdw blurRad="38100" dist="38100" dir="2700000" algn="tl">
                  <a:srgbClr val="DDDDDD"/>
                </a:outerShdw>
              </a:effectLst>
              <a:latin typeface="Verdana" charset="0"/>
            </a:endParaRPr>
          </a:p>
        </p:txBody>
      </p:sp>
      <p:sp>
        <p:nvSpPr>
          <p:cNvPr id="155656" name="Text Box 8"/>
          <p:cNvSpPr txBox="1">
            <a:spLocks noChangeArrowheads="1"/>
          </p:cNvSpPr>
          <p:nvPr/>
        </p:nvSpPr>
        <p:spPr bwMode="auto">
          <a:xfrm>
            <a:off x="533400" y="1295400"/>
            <a:ext cx="7915275" cy="366713"/>
          </a:xfrm>
          <a:prstGeom prst="rect">
            <a:avLst/>
          </a:prstGeom>
          <a:noFill/>
          <a:ln w="9525">
            <a:noFill/>
            <a:miter lim="800000"/>
            <a:headEnd/>
            <a:tailEnd/>
          </a:ln>
          <a:effectLst/>
        </p:spPr>
        <p:txBody>
          <a:bodyPr>
            <a:spAutoFit/>
          </a:bodyPr>
          <a:lstStyle/>
          <a:p>
            <a:pPr>
              <a:spcBef>
                <a:spcPct val="50000"/>
              </a:spcBef>
              <a:defRPr/>
            </a:pPr>
            <a:r>
              <a:rPr lang="it-IT" b="0" dirty="0">
                <a:solidFill>
                  <a:schemeClr val="bg2"/>
                </a:solidFill>
                <a:effectLst>
                  <a:outerShdw blurRad="38100" dist="38100" dir="2700000" algn="tl">
                    <a:srgbClr val="C0C0C0"/>
                  </a:outerShdw>
                </a:effectLst>
                <a:latin typeface="Verdana" pitchFamily="-64" charset="0"/>
                <a:ea typeface="+mn-ea"/>
                <a:cs typeface="Times New Roman" pitchFamily="-64" charset="0"/>
              </a:rPr>
              <a:t>Grado di soddisfazione</a:t>
            </a:r>
            <a:endParaRPr lang="it-IT" sz="1400" b="0" dirty="0">
              <a:solidFill>
                <a:schemeClr val="bg2"/>
              </a:solidFill>
              <a:effectLst>
                <a:outerShdw blurRad="38100" dist="38100" dir="2700000" algn="tl">
                  <a:srgbClr val="C0C0C0"/>
                </a:outerShdw>
              </a:effectLst>
              <a:latin typeface="Verdana" pitchFamily="-64" charset="0"/>
              <a:ea typeface="+mn-ea"/>
              <a:cs typeface="Times New Roman" pitchFamily="-64" charset="0"/>
            </a:endParaRPr>
          </a:p>
        </p:txBody>
      </p:sp>
      <p:sp>
        <p:nvSpPr>
          <p:cNvPr id="425994" name="CasellaDiTesto 23"/>
          <p:cNvSpPr txBox="1">
            <a:spLocks noChangeArrowheads="1"/>
          </p:cNvSpPr>
          <p:nvPr/>
        </p:nvSpPr>
        <p:spPr bwMode="auto">
          <a:xfrm>
            <a:off x="107504" y="655861"/>
            <a:ext cx="837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000" dirty="0"/>
              <a:t>Clienti domestici </a:t>
            </a:r>
            <a:r>
              <a:rPr lang="it-IT" sz="2000" dirty="0" smtClean="0"/>
              <a:t>2012/2014 </a:t>
            </a:r>
            <a:r>
              <a:rPr lang="it-IT" sz="2000" dirty="0"/>
              <a:t>– Valutazione illuminazione pubblica</a:t>
            </a:r>
          </a:p>
        </p:txBody>
      </p:sp>
      <p:sp>
        <p:nvSpPr>
          <p:cNvPr id="4" name="CasellaDiTesto 3"/>
          <p:cNvSpPr txBox="1"/>
          <p:nvPr/>
        </p:nvSpPr>
        <p:spPr>
          <a:xfrm>
            <a:off x="4716016" y="1556792"/>
            <a:ext cx="1224136" cy="369332"/>
          </a:xfrm>
          <a:prstGeom prst="rect">
            <a:avLst/>
          </a:prstGeom>
          <a:solidFill>
            <a:schemeClr val="bg1"/>
          </a:solidFill>
        </p:spPr>
        <p:txBody>
          <a:bodyPr wrap="square" rtlCol="0">
            <a:spAutoFit/>
          </a:bodyPr>
          <a:lstStyle/>
          <a:p>
            <a:r>
              <a:rPr lang="it-IT" dirty="0" smtClean="0">
                <a:solidFill>
                  <a:schemeClr val="bg2"/>
                </a:solidFill>
              </a:rPr>
              <a:t>2014</a:t>
            </a:r>
            <a:endParaRPr lang="it-IT" dirty="0">
              <a:solidFill>
                <a:schemeClr val="bg2"/>
              </a:solidFill>
            </a:endParaRPr>
          </a:p>
        </p:txBody>
      </p:sp>
      <p:sp>
        <p:nvSpPr>
          <p:cNvPr id="16" name="CasellaDiTesto 15"/>
          <p:cNvSpPr txBox="1"/>
          <p:nvPr/>
        </p:nvSpPr>
        <p:spPr>
          <a:xfrm>
            <a:off x="1043608" y="1772816"/>
            <a:ext cx="1224136" cy="369332"/>
          </a:xfrm>
          <a:prstGeom prst="rect">
            <a:avLst/>
          </a:prstGeom>
          <a:solidFill>
            <a:schemeClr val="bg1"/>
          </a:solidFill>
        </p:spPr>
        <p:txBody>
          <a:bodyPr wrap="square" rtlCol="0">
            <a:spAutoFit/>
          </a:bodyPr>
          <a:lstStyle/>
          <a:p>
            <a:r>
              <a:rPr lang="it-IT" dirty="0" smtClean="0">
                <a:solidFill>
                  <a:schemeClr val="bg2"/>
                </a:solidFill>
              </a:rPr>
              <a:t>2012</a:t>
            </a:r>
            <a:endParaRPr lang="it-IT" dirty="0">
              <a:solidFill>
                <a:schemeClr val="bg2"/>
              </a:solidFill>
            </a:endParaRPr>
          </a:p>
        </p:txBody>
      </p:sp>
      <p:graphicFrame>
        <p:nvGraphicFramePr>
          <p:cNvPr id="19" name="Oggetto 1"/>
          <p:cNvGraphicFramePr>
            <a:graphicFrameLocks noChangeAspect="1"/>
          </p:cNvGraphicFramePr>
          <p:nvPr>
            <p:extLst>
              <p:ext uri="{D42A27DB-BD31-4B8C-83A1-F6EECF244321}">
                <p14:modId xmlns:p14="http://schemas.microsoft.com/office/powerpoint/2010/main" val="3176403942"/>
              </p:ext>
            </p:extLst>
          </p:nvPr>
        </p:nvGraphicFramePr>
        <p:xfrm>
          <a:off x="0" y="3189668"/>
          <a:ext cx="8197850" cy="3654425"/>
        </p:xfrm>
        <a:graphic>
          <a:graphicData uri="http://schemas.openxmlformats.org/drawingml/2006/chart">
            <c:chart xmlns:c="http://schemas.openxmlformats.org/drawingml/2006/chart" xmlns:r="http://schemas.openxmlformats.org/officeDocument/2006/relationships" r:id="rId3"/>
          </a:graphicData>
        </a:graphic>
      </p:graphicFrame>
      <p:sp>
        <p:nvSpPr>
          <p:cNvPr id="20" name="CasellaDiTesto 19"/>
          <p:cNvSpPr txBox="1"/>
          <p:nvPr/>
        </p:nvSpPr>
        <p:spPr>
          <a:xfrm>
            <a:off x="2051720" y="1772816"/>
            <a:ext cx="1224136" cy="369332"/>
          </a:xfrm>
          <a:prstGeom prst="rect">
            <a:avLst/>
          </a:prstGeom>
          <a:solidFill>
            <a:schemeClr val="bg1"/>
          </a:solidFill>
        </p:spPr>
        <p:txBody>
          <a:bodyPr wrap="square" rtlCol="0">
            <a:spAutoFit/>
          </a:bodyPr>
          <a:lstStyle/>
          <a:p>
            <a:r>
              <a:rPr lang="it-IT" dirty="0" smtClean="0">
                <a:solidFill>
                  <a:schemeClr val="bg2"/>
                </a:solidFill>
              </a:rPr>
              <a:t>2014</a:t>
            </a:r>
            <a:endParaRPr lang="it-IT" dirty="0">
              <a:solidFill>
                <a:schemeClr val="bg2"/>
              </a:solidFill>
            </a:endParaRPr>
          </a:p>
        </p:txBody>
      </p:sp>
      <p:sp>
        <p:nvSpPr>
          <p:cNvPr id="21" name="Text Box 2"/>
          <p:cNvSpPr txBox="1">
            <a:spLocks noChangeArrowheads="1"/>
          </p:cNvSpPr>
          <p:nvPr/>
        </p:nvSpPr>
        <p:spPr bwMode="auto">
          <a:xfrm>
            <a:off x="2052216" y="2414216"/>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smtClean="0">
                <a:solidFill>
                  <a:schemeClr val="bg2"/>
                </a:solidFill>
                <a:effectLst>
                  <a:outerShdw blurRad="38100" dist="38100" dir="2700000" algn="tl">
                    <a:srgbClr val="DDDDDD"/>
                  </a:outerShdw>
                </a:effectLst>
                <a:latin typeface="Verdana" charset="0"/>
              </a:rPr>
              <a:t>6,25</a:t>
            </a:r>
            <a:endParaRPr lang="it-IT" dirty="0">
              <a:solidFill>
                <a:schemeClr val="bg2"/>
              </a:solidFill>
              <a:effectLst>
                <a:outerShdw blurRad="38100" dist="38100" dir="2700000" algn="tl">
                  <a:srgbClr val="DDDDDD"/>
                </a:outerShdw>
              </a:effectLst>
              <a:latin typeface="Verdana" charset="0"/>
            </a:endParaRPr>
          </a:p>
        </p:txBody>
      </p:sp>
      <p:sp>
        <p:nvSpPr>
          <p:cNvPr id="22" name="CasellaDiTesto 21"/>
          <p:cNvSpPr txBox="1"/>
          <p:nvPr/>
        </p:nvSpPr>
        <p:spPr>
          <a:xfrm>
            <a:off x="251520" y="4725144"/>
            <a:ext cx="792088" cy="369332"/>
          </a:xfrm>
          <a:prstGeom prst="rect">
            <a:avLst/>
          </a:prstGeom>
          <a:solidFill>
            <a:schemeClr val="bg1"/>
          </a:solidFill>
        </p:spPr>
        <p:txBody>
          <a:bodyPr wrap="square" rtlCol="0">
            <a:spAutoFit/>
          </a:bodyPr>
          <a:lstStyle/>
          <a:p>
            <a:r>
              <a:rPr lang="it-IT" dirty="0" smtClean="0">
                <a:solidFill>
                  <a:schemeClr val="bg2"/>
                </a:solidFill>
              </a:rPr>
              <a:t>2012</a:t>
            </a:r>
            <a:endParaRPr lang="it-IT" dirty="0">
              <a:solidFill>
                <a:schemeClr val="bg2"/>
              </a:solidFill>
            </a:endParaRPr>
          </a:p>
        </p:txBody>
      </p:sp>
      <p:grpSp>
        <p:nvGrpSpPr>
          <p:cNvPr id="17" name="Group 17"/>
          <p:cNvGrpSpPr>
            <a:grpSpLocks noChangeAspect="1"/>
          </p:cNvGrpSpPr>
          <p:nvPr/>
        </p:nvGrpSpPr>
        <p:grpSpPr bwMode="auto">
          <a:xfrm>
            <a:off x="403225" y="2337445"/>
            <a:ext cx="409575" cy="371475"/>
            <a:chOff x="169" y="2169"/>
            <a:chExt cx="291" cy="263"/>
          </a:xfrm>
        </p:grpSpPr>
        <p:sp>
          <p:nvSpPr>
            <p:cNvPr id="18" name="Oval 1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23" name="Oval 1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24" name="Line 20"/>
            <p:cNvSpPr>
              <a:spLocks noChangeAspect="1" noChangeShapeType="1"/>
            </p:cNvSpPr>
            <p:nvPr/>
          </p:nvSpPr>
          <p:spPr bwMode="auto">
            <a:xfrm>
              <a:off x="321" y="2304"/>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 name="Line 21"/>
            <p:cNvSpPr>
              <a:spLocks noChangeAspect="1" noChangeShapeType="1"/>
            </p:cNvSpPr>
            <p:nvPr/>
          </p:nvSpPr>
          <p:spPr bwMode="auto">
            <a:xfrm>
              <a:off x="204" y="2432"/>
              <a:ext cx="22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graphicFrame>
        <p:nvGraphicFramePr>
          <p:cNvPr id="26" name="Object 9"/>
          <p:cNvGraphicFramePr>
            <a:graphicFrameLocks noChangeAspect="1"/>
          </p:cNvGraphicFramePr>
          <p:nvPr>
            <p:extLst>
              <p:ext uri="{D42A27DB-BD31-4B8C-83A1-F6EECF244321}">
                <p14:modId xmlns:p14="http://schemas.microsoft.com/office/powerpoint/2010/main" val="1011586058"/>
              </p:ext>
            </p:extLst>
          </p:nvPr>
        </p:nvGraphicFramePr>
        <p:xfrm>
          <a:off x="3923928" y="1484784"/>
          <a:ext cx="8197303" cy="36546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4534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467544" y="4787860"/>
            <a:ext cx="1224136" cy="369332"/>
          </a:xfrm>
          <a:prstGeom prst="rect">
            <a:avLst/>
          </a:prstGeom>
          <a:solidFill>
            <a:schemeClr val="bg1"/>
          </a:solidFill>
        </p:spPr>
        <p:txBody>
          <a:bodyPr wrap="square" rtlCol="0">
            <a:spAutoFit/>
          </a:bodyPr>
          <a:lstStyle/>
          <a:p>
            <a:r>
              <a:rPr lang="it-IT" dirty="0" smtClean="0">
                <a:solidFill>
                  <a:schemeClr val="bg2"/>
                </a:solidFill>
              </a:rPr>
              <a:t>2012</a:t>
            </a:r>
            <a:endParaRPr lang="it-IT" dirty="0">
              <a:solidFill>
                <a:schemeClr val="bg2"/>
              </a:solidFill>
            </a:endParaRPr>
          </a:p>
        </p:txBody>
      </p:sp>
      <p:sp>
        <p:nvSpPr>
          <p:cNvPr id="155650" name="Text Box 2"/>
          <p:cNvSpPr txBox="1">
            <a:spLocks noChangeArrowheads="1"/>
          </p:cNvSpPr>
          <p:nvPr/>
        </p:nvSpPr>
        <p:spPr bwMode="auto">
          <a:xfrm>
            <a:off x="1017588" y="2376488"/>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smtClean="0">
                <a:solidFill>
                  <a:schemeClr val="bg2"/>
                </a:solidFill>
                <a:effectLst>
                  <a:outerShdw blurRad="38100" dist="38100" dir="2700000" algn="tl">
                    <a:srgbClr val="DDDDDD"/>
                  </a:outerShdw>
                </a:effectLst>
                <a:latin typeface="Verdana" charset="0"/>
              </a:rPr>
              <a:t>5,79</a:t>
            </a:r>
            <a:endParaRPr lang="it-IT" dirty="0">
              <a:solidFill>
                <a:schemeClr val="bg2"/>
              </a:solidFill>
              <a:effectLst>
                <a:outerShdw blurRad="38100" dist="38100" dir="2700000" algn="tl">
                  <a:srgbClr val="DDDDDD"/>
                </a:outerShdw>
              </a:effectLst>
              <a:latin typeface="Verdana" charset="0"/>
            </a:endParaRPr>
          </a:p>
        </p:txBody>
      </p:sp>
      <p:sp>
        <p:nvSpPr>
          <p:cNvPr id="155656" name="Text Box 8"/>
          <p:cNvSpPr txBox="1">
            <a:spLocks noChangeArrowheads="1"/>
          </p:cNvSpPr>
          <p:nvPr/>
        </p:nvSpPr>
        <p:spPr bwMode="auto">
          <a:xfrm>
            <a:off x="533400" y="1295400"/>
            <a:ext cx="7915275" cy="366713"/>
          </a:xfrm>
          <a:prstGeom prst="rect">
            <a:avLst/>
          </a:prstGeom>
          <a:noFill/>
          <a:ln w="9525">
            <a:noFill/>
            <a:miter lim="800000"/>
            <a:headEnd/>
            <a:tailEnd/>
          </a:ln>
          <a:effectLst/>
        </p:spPr>
        <p:txBody>
          <a:bodyPr>
            <a:spAutoFit/>
          </a:bodyPr>
          <a:lstStyle/>
          <a:p>
            <a:pPr>
              <a:spcBef>
                <a:spcPct val="50000"/>
              </a:spcBef>
              <a:defRPr/>
            </a:pPr>
            <a:r>
              <a:rPr lang="it-IT" b="0" dirty="0">
                <a:solidFill>
                  <a:schemeClr val="bg2"/>
                </a:solidFill>
                <a:effectLst>
                  <a:outerShdw blurRad="38100" dist="38100" dir="2700000" algn="tl">
                    <a:srgbClr val="C0C0C0"/>
                  </a:outerShdw>
                </a:effectLst>
                <a:latin typeface="Verdana" pitchFamily="-64" charset="0"/>
                <a:ea typeface="+mn-ea"/>
                <a:cs typeface="Times New Roman" pitchFamily="-64" charset="0"/>
              </a:rPr>
              <a:t>Grado di soddisfazione</a:t>
            </a:r>
            <a:endParaRPr lang="it-IT" sz="1400" b="0" dirty="0">
              <a:solidFill>
                <a:schemeClr val="bg2"/>
              </a:solidFill>
              <a:effectLst>
                <a:outerShdw blurRad="38100" dist="38100" dir="2700000" algn="tl">
                  <a:srgbClr val="C0C0C0"/>
                </a:outerShdw>
              </a:effectLst>
              <a:latin typeface="Verdana" pitchFamily="-64" charset="0"/>
              <a:ea typeface="+mn-ea"/>
              <a:cs typeface="Times New Roman" pitchFamily="-64" charset="0"/>
            </a:endParaRPr>
          </a:p>
        </p:txBody>
      </p:sp>
      <p:sp>
        <p:nvSpPr>
          <p:cNvPr id="456714" name="CasellaDiTesto 23"/>
          <p:cNvSpPr txBox="1">
            <a:spLocks noChangeArrowheads="1"/>
          </p:cNvSpPr>
          <p:nvPr/>
        </p:nvSpPr>
        <p:spPr bwMode="auto">
          <a:xfrm>
            <a:off x="304800" y="762000"/>
            <a:ext cx="8370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000" dirty="0"/>
              <a:t>Clienti non domestici </a:t>
            </a:r>
            <a:r>
              <a:rPr lang="it-IT" sz="2000" dirty="0" smtClean="0"/>
              <a:t>2012/2014 </a:t>
            </a:r>
            <a:r>
              <a:rPr lang="it-IT" sz="2000" dirty="0"/>
              <a:t>– Valutazione illuminazione pubblica</a:t>
            </a:r>
          </a:p>
        </p:txBody>
      </p:sp>
      <p:sp>
        <p:nvSpPr>
          <p:cNvPr id="11" name="CasellaDiTesto 10"/>
          <p:cNvSpPr txBox="1"/>
          <p:nvPr/>
        </p:nvSpPr>
        <p:spPr>
          <a:xfrm>
            <a:off x="2051720" y="1772816"/>
            <a:ext cx="1224136" cy="369332"/>
          </a:xfrm>
          <a:prstGeom prst="rect">
            <a:avLst/>
          </a:prstGeom>
          <a:solidFill>
            <a:schemeClr val="bg1"/>
          </a:solidFill>
        </p:spPr>
        <p:txBody>
          <a:bodyPr wrap="square" rtlCol="0">
            <a:spAutoFit/>
          </a:bodyPr>
          <a:lstStyle/>
          <a:p>
            <a:r>
              <a:rPr lang="it-IT" dirty="0" smtClean="0">
                <a:solidFill>
                  <a:schemeClr val="bg2"/>
                </a:solidFill>
              </a:rPr>
              <a:t>2014</a:t>
            </a:r>
            <a:endParaRPr lang="it-IT" dirty="0">
              <a:solidFill>
                <a:schemeClr val="bg2"/>
              </a:solidFill>
            </a:endParaRPr>
          </a:p>
        </p:txBody>
      </p:sp>
      <p:sp>
        <p:nvSpPr>
          <p:cNvPr id="12" name="Text Box 2"/>
          <p:cNvSpPr txBox="1">
            <a:spLocks noChangeArrowheads="1"/>
          </p:cNvSpPr>
          <p:nvPr/>
        </p:nvSpPr>
        <p:spPr bwMode="auto">
          <a:xfrm>
            <a:off x="2051720" y="2414216"/>
            <a:ext cx="863600" cy="36671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smtClean="0">
                <a:solidFill>
                  <a:schemeClr val="bg2"/>
                </a:solidFill>
                <a:effectLst>
                  <a:outerShdw blurRad="38100" dist="38100" dir="2700000" algn="tl">
                    <a:srgbClr val="DDDDDD"/>
                  </a:outerShdw>
                </a:effectLst>
                <a:latin typeface="Verdana" charset="0"/>
              </a:rPr>
              <a:t>5,90</a:t>
            </a:r>
            <a:endParaRPr lang="it-IT" dirty="0">
              <a:solidFill>
                <a:schemeClr val="bg2"/>
              </a:solidFill>
              <a:effectLst>
                <a:outerShdw blurRad="38100" dist="38100" dir="2700000" algn="tl">
                  <a:srgbClr val="DDDDDD"/>
                </a:outerShdw>
              </a:effectLst>
              <a:latin typeface="Verdana" charset="0"/>
            </a:endParaRPr>
          </a:p>
        </p:txBody>
      </p:sp>
      <p:graphicFrame>
        <p:nvGraphicFramePr>
          <p:cNvPr id="15" name="Oggetto 1"/>
          <p:cNvGraphicFramePr>
            <a:graphicFrameLocks noChangeAspect="1"/>
          </p:cNvGraphicFramePr>
          <p:nvPr>
            <p:extLst>
              <p:ext uri="{D42A27DB-BD31-4B8C-83A1-F6EECF244321}">
                <p14:modId xmlns:p14="http://schemas.microsoft.com/office/powerpoint/2010/main" val="4171148522"/>
              </p:ext>
            </p:extLst>
          </p:nvPr>
        </p:nvGraphicFramePr>
        <p:xfrm>
          <a:off x="467544" y="3203575"/>
          <a:ext cx="8197850" cy="3654425"/>
        </p:xfrm>
        <a:graphic>
          <a:graphicData uri="http://schemas.openxmlformats.org/drawingml/2006/chart">
            <c:chart xmlns:c="http://schemas.openxmlformats.org/drawingml/2006/chart" xmlns:r="http://schemas.openxmlformats.org/officeDocument/2006/relationships" r:id="rId3"/>
          </a:graphicData>
        </a:graphic>
      </p:graphicFrame>
      <p:sp>
        <p:nvSpPr>
          <p:cNvPr id="17" name="CasellaDiTesto 16"/>
          <p:cNvSpPr txBox="1"/>
          <p:nvPr/>
        </p:nvSpPr>
        <p:spPr>
          <a:xfrm>
            <a:off x="4716016" y="1196752"/>
            <a:ext cx="1224136" cy="369332"/>
          </a:xfrm>
          <a:prstGeom prst="rect">
            <a:avLst/>
          </a:prstGeom>
          <a:solidFill>
            <a:schemeClr val="bg1"/>
          </a:solidFill>
        </p:spPr>
        <p:txBody>
          <a:bodyPr wrap="square" rtlCol="0">
            <a:spAutoFit/>
          </a:bodyPr>
          <a:lstStyle/>
          <a:p>
            <a:r>
              <a:rPr lang="it-IT" dirty="0" smtClean="0">
                <a:solidFill>
                  <a:schemeClr val="bg2"/>
                </a:solidFill>
              </a:rPr>
              <a:t>2014</a:t>
            </a:r>
            <a:endParaRPr lang="it-IT" dirty="0">
              <a:solidFill>
                <a:schemeClr val="bg2"/>
              </a:solidFill>
            </a:endParaRPr>
          </a:p>
        </p:txBody>
      </p:sp>
      <p:sp>
        <p:nvSpPr>
          <p:cNvPr id="18" name="CasellaDiTesto 17"/>
          <p:cNvSpPr txBox="1"/>
          <p:nvPr/>
        </p:nvSpPr>
        <p:spPr>
          <a:xfrm>
            <a:off x="1043608" y="1772816"/>
            <a:ext cx="837580" cy="369332"/>
          </a:xfrm>
          <a:prstGeom prst="rect">
            <a:avLst/>
          </a:prstGeom>
          <a:solidFill>
            <a:schemeClr val="bg1"/>
          </a:solidFill>
        </p:spPr>
        <p:txBody>
          <a:bodyPr wrap="square" rtlCol="0">
            <a:spAutoFit/>
          </a:bodyPr>
          <a:lstStyle/>
          <a:p>
            <a:r>
              <a:rPr lang="it-IT" dirty="0" smtClean="0">
                <a:solidFill>
                  <a:schemeClr val="bg2"/>
                </a:solidFill>
              </a:rPr>
              <a:t>2012</a:t>
            </a:r>
            <a:endParaRPr lang="it-IT" dirty="0">
              <a:solidFill>
                <a:schemeClr val="bg2"/>
              </a:solidFill>
            </a:endParaRPr>
          </a:p>
        </p:txBody>
      </p:sp>
      <p:grpSp>
        <p:nvGrpSpPr>
          <p:cNvPr id="19" name="Group 17"/>
          <p:cNvGrpSpPr>
            <a:grpSpLocks noChangeAspect="1"/>
          </p:cNvGrpSpPr>
          <p:nvPr/>
        </p:nvGrpSpPr>
        <p:grpSpPr bwMode="auto">
          <a:xfrm>
            <a:off x="403225" y="2337445"/>
            <a:ext cx="409575" cy="371475"/>
            <a:chOff x="169" y="2169"/>
            <a:chExt cx="291" cy="263"/>
          </a:xfrm>
        </p:grpSpPr>
        <p:sp>
          <p:nvSpPr>
            <p:cNvPr id="20" name="Oval 18"/>
            <p:cNvSpPr>
              <a:spLocks noChangeAspect="1" noChangeArrowheads="1"/>
            </p:cNvSpPr>
            <p:nvPr/>
          </p:nvSpPr>
          <p:spPr bwMode="auto">
            <a:xfrm>
              <a:off x="169" y="2169"/>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21" name="Oval 19"/>
            <p:cNvSpPr>
              <a:spLocks noChangeAspect="1" noChangeArrowheads="1"/>
            </p:cNvSpPr>
            <p:nvPr/>
          </p:nvSpPr>
          <p:spPr bwMode="auto">
            <a:xfrm>
              <a:off x="334" y="2169"/>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22" name="Line 20"/>
            <p:cNvSpPr>
              <a:spLocks noChangeAspect="1" noChangeShapeType="1"/>
            </p:cNvSpPr>
            <p:nvPr/>
          </p:nvSpPr>
          <p:spPr bwMode="auto">
            <a:xfrm>
              <a:off x="321" y="2304"/>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21"/>
            <p:cNvSpPr>
              <a:spLocks noChangeAspect="1" noChangeShapeType="1"/>
            </p:cNvSpPr>
            <p:nvPr/>
          </p:nvSpPr>
          <p:spPr bwMode="auto">
            <a:xfrm>
              <a:off x="204" y="2432"/>
              <a:ext cx="22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graphicFrame>
        <p:nvGraphicFramePr>
          <p:cNvPr id="24" name="Object 9"/>
          <p:cNvGraphicFramePr>
            <a:graphicFrameLocks noChangeAspect="1"/>
          </p:cNvGraphicFramePr>
          <p:nvPr>
            <p:extLst>
              <p:ext uri="{D42A27DB-BD31-4B8C-83A1-F6EECF244321}">
                <p14:modId xmlns:p14="http://schemas.microsoft.com/office/powerpoint/2010/main" val="3113112800"/>
              </p:ext>
            </p:extLst>
          </p:nvPr>
        </p:nvGraphicFramePr>
        <p:xfrm>
          <a:off x="3779912" y="1196752"/>
          <a:ext cx="8442325" cy="3765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7323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2" name="Rectangle 22"/>
          <p:cNvSpPr>
            <a:spLocks noChangeArrowheads="1"/>
          </p:cNvSpPr>
          <p:nvPr/>
        </p:nvSpPr>
        <p:spPr bwMode="auto">
          <a:xfrm>
            <a:off x="4860925" y="1508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it-IT" b="0"/>
          </a:p>
        </p:txBody>
      </p:sp>
      <p:sp>
        <p:nvSpPr>
          <p:cNvPr id="10" name="Rectangle 3"/>
          <p:cNvSpPr>
            <a:spLocks noChangeArrowheads="1"/>
          </p:cNvSpPr>
          <p:nvPr/>
        </p:nvSpPr>
        <p:spPr bwMode="auto">
          <a:xfrm>
            <a:off x="251520" y="1412776"/>
            <a:ext cx="7652320" cy="41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it-IT" sz="2400" dirty="0" smtClean="0">
                <a:solidFill>
                  <a:srgbClr val="000000"/>
                </a:solidFill>
                <a:latin typeface="Trebuchet MS" charset="0"/>
              </a:rPr>
              <a:t>Seconda parte</a:t>
            </a:r>
            <a:endParaRPr lang="it-IT" sz="2400" dirty="0">
              <a:solidFill>
                <a:srgbClr val="000000"/>
              </a:solidFill>
              <a:latin typeface="Trebuchet MS" charset="0"/>
            </a:endParaRPr>
          </a:p>
          <a:p>
            <a:endParaRPr lang="it-IT" sz="2400" dirty="0">
              <a:solidFill>
                <a:srgbClr val="000000"/>
              </a:solidFill>
              <a:latin typeface="Trebuchet MS" charset="0"/>
            </a:endParaRPr>
          </a:p>
          <a:p>
            <a:r>
              <a:rPr lang="it-IT" sz="3000" dirty="0">
                <a:solidFill>
                  <a:srgbClr val="000000"/>
                </a:solidFill>
                <a:latin typeface="Trebuchet MS" charset="0"/>
              </a:rPr>
              <a:t>I</a:t>
            </a:r>
            <a:r>
              <a:rPr lang="it-IT" sz="3000" dirty="0" smtClean="0">
                <a:solidFill>
                  <a:srgbClr val="000000"/>
                </a:solidFill>
                <a:latin typeface="Trebuchet MS" charset="0"/>
              </a:rPr>
              <a:t>ndicatori sintetici della soddisfazione dei clienti di Fano</a:t>
            </a:r>
          </a:p>
          <a:p>
            <a:r>
              <a:rPr lang="it-IT" sz="3000" dirty="0" smtClean="0">
                <a:solidFill>
                  <a:srgbClr val="000000"/>
                </a:solidFill>
                <a:latin typeface="Trebuchet MS" charset="0"/>
              </a:rPr>
              <a:t>Servizi </a:t>
            </a:r>
            <a:r>
              <a:rPr lang="it-IT" sz="3000" dirty="0" err="1" smtClean="0">
                <a:solidFill>
                  <a:srgbClr val="000000"/>
                </a:solidFill>
                <a:latin typeface="Trebuchet MS" charset="0"/>
              </a:rPr>
              <a:t>Aset</a:t>
            </a:r>
            <a:endParaRPr lang="it-IT" sz="3000" dirty="0" smtClean="0">
              <a:solidFill>
                <a:srgbClr val="000000"/>
              </a:solidFill>
              <a:latin typeface="Trebuchet MS" charset="0"/>
            </a:endParaRPr>
          </a:p>
          <a:p>
            <a:endParaRPr lang="it-IT" sz="3000" dirty="0" smtClean="0">
              <a:solidFill>
                <a:srgbClr val="000000"/>
              </a:solidFill>
              <a:latin typeface="Trebuchet MS" charset="0"/>
            </a:endParaRPr>
          </a:p>
          <a:p>
            <a:endParaRPr lang="it-IT" sz="2400" dirty="0">
              <a:solidFill>
                <a:srgbClr val="000000"/>
              </a:solidFill>
              <a:latin typeface="Trebuchet MS" charset="0"/>
            </a:endParaRPr>
          </a:p>
          <a:p>
            <a:r>
              <a:rPr lang="it-IT" sz="2400" dirty="0" smtClean="0">
                <a:solidFill>
                  <a:srgbClr val="000000"/>
                </a:solidFill>
                <a:latin typeface="Trebuchet MS" charset="0"/>
              </a:rPr>
              <a:t>Indici 2008, 2010, 2012, 2014</a:t>
            </a:r>
          </a:p>
          <a:p>
            <a:r>
              <a:rPr lang="it-IT" sz="2400" dirty="0" smtClean="0">
                <a:solidFill>
                  <a:srgbClr val="000000"/>
                </a:solidFill>
                <a:latin typeface="Trebuchet MS" charset="0"/>
              </a:rPr>
              <a:t>Comparazione indici 2012-2014</a:t>
            </a:r>
          </a:p>
          <a:p>
            <a:r>
              <a:rPr lang="it-IT" sz="2400" dirty="0" smtClean="0">
                <a:solidFill>
                  <a:srgbClr val="000000"/>
                </a:solidFill>
                <a:latin typeface="Trebuchet MS" charset="0"/>
              </a:rPr>
              <a:t>Comparazione per servizio: 2008-2014</a:t>
            </a:r>
            <a:endParaRPr lang="it-IT" sz="2400" dirty="0">
              <a:solidFill>
                <a:srgbClr val="000000"/>
              </a:solidFill>
              <a:latin typeface="Trebuchet MS" charset="0"/>
            </a:endParaRPr>
          </a:p>
        </p:txBody>
      </p:sp>
    </p:spTree>
    <p:extLst>
      <p:ext uri="{BB962C8B-B14F-4D97-AF65-F5344CB8AC3E}">
        <p14:creationId xmlns:p14="http://schemas.microsoft.com/office/powerpoint/2010/main" val="874389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239" y="1516697"/>
            <a:ext cx="7990800" cy="4278094"/>
          </a:xfrm>
          <a:prstGeom prst="rect">
            <a:avLst/>
          </a:prstGeom>
          <a:noFill/>
        </p:spPr>
        <p:txBody>
          <a:bodyPr wrap="square" rtlCol="0">
            <a:spAutoFit/>
          </a:bodyPr>
          <a:lstStyle/>
          <a:p>
            <a:r>
              <a:rPr lang="it-IT" sz="1600" b="0" dirty="0" smtClean="0">
                <a:solidFill>
                  <a:srgbClr val="000000"/>
                </a:solidFill>
                <a:latin typeface="Verdana"/>
                <a:cs typeface="Verdana"/>
              </a:rPr>
              <a:t>Il report riporta l’andamento degli indicatori sintetici per servizio dal 2008 al 2014, e consente di avere informazioni sull’andamento diacronico della valutazione dei servizi </a:t>
            </a:r>
            <a:r>
              <a:rPr lang="it-IT" sz="1600" b="0" dirty="0" err="1" smtClean="0">
                <a:solidFill>
                  <a:srgbClr val="000000"/>
                </a:solidFill>
                <a:latin typeface="Verdana"/>
                <a:cs typeface="Verdana"/>
              </a:rPr>
              <a:t>Aset</a:t>
            </a:r>
            <a:r>
              <a:rPr lang="it-IT" sz="1600" b="0" dirty="0" smtClean="0">
                <a:solidFill>
                  <a:srgbClr val="000000"/>
                </a:solidFill>
                <a:latin typeface="Verdana"/>
                <a:cs typeface="Verdana"/>
              </a:rPr>
              <a:t> grazie alla serie storica che copre questo periodo.</a:t>
            </a:r>
          </a:p>
          <a:p>
            <a:endParaRPr lang="it-IT" sz="1600" b="0" dirty="0">
              <a:solidFill>
                <a:srgbClr val="000000"/>
              </a:solidFill>
              <a:latin typeface="Verdana"/>
              <a:cs typeface="Verdana"/>
            </a:endParaRPr>
          </a:p>
          <a:p>
            <a:r>
              <a:rPr lang="it-IT" sz="1600" b="0" dirty="0" smtClean="0">
                <a:solidFill>
                  <a:srgbClr val="000000"/>
                </a:solidFill>
                <a:latin typeface="Verdana"/>
                <a:cs typeface="Verdana"/>
              </a:rPr>
              <a:t>Gli indicatori sintetici riguardano </a:t>
            </a:r>
          </a:p>
          <a:p>
            <a:pPr marL="285750" indent="-285750">
              <a:buFontTx/>
              <a:buChar char="-"/>
            </a:pPr>
            <a:r>
              <a:rPr lang="it-IT" sz="1600" b="0" dirty="0" smtClean="0">
                <a:solidFill>
                  <a:srgbClr val="000000"/>
                </a:solidFill>
                <a:latin typeface="Verdana"/>
                <a:cs typeface="Verdana"/>
              </a:rPr>
              <a:t>Igiene ambientale</a:t>
            </a:r>
          </a:p>
          <a:p>
            <a:pPr marL="285750" indent="-285750">
              <a:buFontTx/>
              <a:buChar char="-"/>
            </a:pPr>
            <a:r>
              <a:rPr lang="it-IT" sz="1600" b="0" dirty="0" smtClean="0">
                <a:solidFill>
                  <a:srgbClr val="000000"/>
                </a:solidFill>
                <a:latin typeface="Verdana"/>
                <a:cs typeface="Verdana"/>
              </a:rPr>
              <a:t>Ciclo idrico integrato</a:t>
            </a:r>
          </a:p>
          <a:p>
            <a:pPr marL="285750" indent="-285750">
              <a:buFontTx/>
              <a:buChar char="-"/>
            </a:pPr>
            <a:r>
              <a:rPr lang="it-IT" sz="1600" b="0" dirty="0" smtClean="0">
                <a:solidFill>
                  <a:srgbClr val="000000"/>
                </a:solidFill>
                <a:latin typeface="Verdana"/>
                <a:cs typeface="Verdana"/>
              </a:rPr>
              <a:t>Ufficio clienti</a:t>
            </a:r>
          </a:p>
          <a:p>
            <a:pPr marL="285750" indent="-285750">
              <a:buFontTx/>
              <a:buChar char="-"/>
            </a:pPr>
            <a:endParaRPr lang="it-IT" sz="1600" b="0" dirty="0">
              <a:solidFill>
                <a:srgbClr val="000000"/>
              </a:solidFill>
              <a:latin typeface="Verdana"/>
              <a:cs typeface="Verdana"/>
            </a:endParaRPr>
          </a:p>
          <a:p>
            <a:r>
              <a:rPr lang="it-IT" sz="1600" b="0" dirty="0" smtClean="0">
                <a:solidFill>
                  <a:srgbClr val="000000"/>
                </a:solidFill>
                <a:latin typeface="Verdana"/>
                <a:cs typeface="Verdana"/>
              </a:rPr>
              <a:t>Nel corso delle diverse rilevazioni sono state apportate delle modifiche agli indici che devono essere tenute in considerazione nella comparazione tra anni diversi di rilevazione.</a:t>
            </a:r>
          </a:p>
          <a:p>
            <a:endParaRPr lang="it-IT" sz="1600" b="0" dirty="0">
              <a:solidFill>
                <a:srgbClr val="000000"/>
              </a:solidFill>
              <a:latin typeface="Verdana"/>
              <a:cs typeface="Verdana"/>
            </a:endParaRPr>
          </a:p>
          <a:p>
            <a:r>
              <a:rPr lang="it-IT" sz="1600" b="0" dirty="0" smtClean="0">
                <a:solidFill>
                  <a:srgbClr val="000000"/>
                </a:solidFill>
                <a:latin typeface="Verdana"/>
                <a:cs typeface="Verdana"/>
              </a:rPr>
              <a:t>Di seguito si riportano le variabili che sono state considerate nel calcolo dei 4 indici sintetici nella rilevazione 2014-15 e valutazioni relative alla loro comparabilità con le rilevazioni precedenti.</a:t>
            </a:r>
            <a:endParaRPr lang="it-IT" sz="1600" b="0" dirty="0">
              <a:solidFill>
                <a:srgbClr val="000000"/>
              </a:solidFill>
              <a:latin typeface="Verdana"/>
              <a:cs typeface="Verdana"/>
            </a:endParaRPr>
          </a:p>
        </p:txBody>
      </p:sp>
      <p:sp>
        <p:nvSpPr>
          <p:cNvPr id="5" name="CasellaDiTesto 23"/>
          <p:cNvSpPr txBox="1">
            <a:spLocks noChangeArrowheads="1"/>
          </p:cNvSpPr>
          <p:nvPr/>
        </p:nvSpPr>
        <p:spPr bwMode="auto">
          <a:xfrm>
            <a:off x="107504" y="655861"/>
            <a:ext cx="837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it-IT" sz="2000" dirty="0" smtClean="0"/>
              <a:t>Premessa</a:t>
            </a:r>
            <a:endParaRPr lang="it-IT" sz="2000" dirty="0"/>
          </a:p>
        </p:txBody>
      </p:sp>
    </p:spTree>
    <p:extLst>
      <p:ext uri="{BB962C8B-B14F-4D97-AF65-F5344CB8AC3E}">
        <p14:creationId xmlns:p14="http://schemas.microsoft.com/office/powerpoint/2010/main" val="1336492707"/>
      </p:ext>
    </p:extLst>
  </p:cSld>
  <p:clrMapOvr>
    <a:masterClrMapping/>
  </p:clrMapOvr>
  <p:transition xmlns:p14="http://schemas.microsoft.com/office/powerpoint/2010/mai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4032" y="141132"/>
            <a:ext cx="8949968" cy="6554102"/>
          </a:xfrm>
          <a:prstGeom prst="rect">
            <a:avLst/>
          </a:prstGeom>
          <a:noFill/>
        </p:spPr>
        <p:txBody>
          <a:bodyPr wrap="square" rtlCol="0">
            <a:spAutoFit/>
          </a:bodyPr>
          <a:lstStyle/>
          <a:p>
            <a:pPr defTabSz="457200" fontAlgn="auto">
              <a:spcBef>
                <a:spcPts val="0"/>
              </a:spcBef>
              <a:spcAft>
                <a:spcPts val="0"/>
              </a:spcAft>
            </a:pPr>
            <a:r>
              <a:rPr lang="it-IT" sz="1600" dirty="0" smtClean="0">
                <a:solidFill>
                  <a:prstClr val="black"/>
                </a:solidFill>
                <a:latin typeface="Verdana"/>
                <a:ea typeface="+mn-ea"/>
                <a:cs typeface="Verdana"/>
              </a:rPr>
              <a:t>Metodologia di costruzione degli indicatori </a:t>
            </a:r>
            <a:r>
              <a:rPr lang="it-IT" sz="1600" dirty="0" err="1" smtClean="0">
                <a:solidFill>
                  <a:prstClr val="black"/>
                </a:solidFill>
                <a:latin typeface="Verdana"/>
                <a:ea typeface="+mn-ea"/>
                <a:cs typeface="Verdana"/>
              </a:rPr>
              <a:t>Aset</a:t>
            </a:r>
            <a:r>
              <a:rPr lang="it-IT" sz="1600" dirty="0" smtClean="0">
                <a:solidFill>
                  <a:prstClr val="black"/>
                </a:solidFill>
                <a:latin typeface="Verdana"/>
                <a:ea typeface="+mn-ea"/>
                <a:cs typeface="Verdana"/>
              </a:rPr>
              <a:t> nella rilevazione 2014-15</a:t>
            </a:r>
          </a:p>
          <a:p>
            <a:pPr defTabSz="457200" fontAlgn="auto">
              <a:spcBef>
                <a:spcPts val="0"/>
              </a:spcBef>
              <a:spcAft>
                <a:spcPts val="0"/>
              </a:spcAft>
            </a:pPr>
            <a:endParaRPr lang="it-IT" sz="1300" b="0" dirty="0">
              <a:solidFill>
                <a:prstClr val="black"/>
              </a:solidFill>
              <a:latin typeface="Verdana"/>
              <a:ea typeface="+mn-ea"/>
              <a:cs typeface="Verdana"/>
            </a:endParaRPr>
          </a:p>
          <a:p>
            <a:pPr defTabSz="457200" fontAlgn="auto">
              <a:lnSpc>
                <a:spcPct val="120000"/>
              </a:lnSpc>
              <a:spcBef>
                <a:spcPct val="50000"/>
              </a:spcBef>
              <a:spcAft>
                <a:spcPts val="0"/>
              </a:spcAft>
            </a:pPr>
            <a:r>
              <a:rPr lang="it-IT" sz="1300" b="0" dirty="0">
                <a:solidFill>
                  <a:prstClr val="black"/>
                </a:solidFill>
                <a:latin typeface="Verdana"/>
                <a:ea typeface="+mn-ea"/>
                <a:cs typeface="Verdana"/>
              </a:rPr>
              <a:t>Sono stati costruiti 3 indici </a:t>
            </a:r>
            <a:r>
              <a:rPr lang="it-IT" sz="1300" b="0" dirty="0" smtClean="0">
                <a:solidFill>
                  <a:prstClr val="black"/>
                </a:solidFill>
                <a:latin typeface="Verdana"/>
                <a:ea typeface="+mn-ea"/>
                <a:cs typeface="Verdana"/>
              </a:rPr>
              <a:t>sintetici </a:t>
            </a:r>
            <a:r>
              <a:rPr lang="it-IT" sz="1300" b="0" dirty="0" err="1" smtClean="0">
                <a:solidFill>
                  <a:prstClr val="black"/>
                </a:solidFill>
                <a:latin typeface="Verdana"/>
                <a:ea typeface="+mn-ea"/>
                <a:cs typeface="Verdana"/>
              </a:rPr>
              <a:t>Aset</a:t>
            </a:r>
            <a:r>
              <a:rPr lang="it-IT" sz="1300" b="0" dirty="0" smtClean="0">
                <a:solidFill>
                  <a:prstClr val="black"/>
                </a:solidFill>
                <a:latin typeface="Verdana"/>
                <a:ea typeface="+mn-ea"/>
                <a:cs typeface="Verdana"/>
              </a:rPr>
              <a:t> </a:t>
            </a:r>
            <a:r>
              <a:rPr lang="it-IT" sz="1300" b="0" dirty="0">
                <a:solidFill>
                  <a:prstClr val="black"/>
                </a:solidFill>
                <a:latin typeface="Verdana"/>
                <a:ea typeface="+mn-ea"/>
                <a:cs typeface="Verdana"/>
              </a:rPr>
              <a:t>sia per i clienti domestici che per i clienti non domestici che misurano la percentuale di clienti che hanno espresso una valutazione media maggiore o pari a 6 calcolata sul complesso delle variabili relative ad ognuno dei 3 servizi </a:t>
            </a:r>
            <a:r>
              <a:rPr lang="it-IT" sz="1300" b="0" dirty="0" err="1">
                <a:solidFill>
                  <a:prstClr val="black"/>
                </a:solidFill>
                <a:latin typeface="Verdana"/>
                <a:ea typeface="+mn-ea"/>
                <a:cs typeface="Verdana"/>
              </a:rPr>
              <a:t>sottoindicati</a:t>
            </a:r>
            <a:r>
              <a:rPr lang="it-IT" sz="1300" b="0" dirty="0">
                <a:solidFill>
                  <a:prstClr val="black"/>
                </a:solidFill>
                <a:latin typeface="Verdana"/>
                <a:ea typeface="+mn-ea"/>
                <a:cs typeface="Verdana"/>
              </a:rPr>
              <a:t>. </a:t>
            </a:r>
          </a:p>
          <a:p>
            <a:pPr algn="just" defTabSz="457200" fontAlgn="auto">
              <a:lnSpc>
                <a:spcPct val="120000"/>
              </a:lnSpc>
              <a:spcBef>
                <a:spcPct val="80000"/>
              </a:spcBef>
              <a:spcAft>
                <a:spcPts val="0"/>
              </a:spcAft>
              <a:buFont typeface="Wingdings" charset="0"/>
              <a:buChar char="q"/>
            </a:pPr>
            <a:r>
              <a:rPr lang="it-IT" sz="1300" b="0" dirty="0">
                <a:solidFill>
                  <a:prstClr val="black"/>
                </a:solidFill>
                <a:latin typeface="Verdana"/>
                <a:ea typeface="+mn-ea"/>
                <a:cs typeface="Verdana"/>
              </a:rPr>
              <a:t>  </a:t>
            </a:r>
            <a:r>
              <a:rPr lang="it-IT" sz="1300" dirty="0">
                <a:solidFill>
                  <a:prstClr val="black"/>
                </a:solidFill>
                <a:latin typeface="Verdana"/>
                <a:ea typeface="+mn-ea"/>
                <a:cs typeface="Verdana"/>
              </a:rPr>
              <a:t>Indice di soddisfazione sintetico del servizio igiene ambientale </a:t>
            </a:r>
            <a:r>
              <a:rPr lang="it-IT" sz="1300" dirty="0" err="1">
                <a:solidFill>
                  <a:prstClr val="black"/>
                </a:solidFill>
                <a:latin typeface="Verdana"/>
                <a:ea typeface="+mn-ea"/>
                <a:cs typeface="Verdana"/>
              </a:rPr>
              <a:t>Aset</a:t>
            </a:r>
            <a:r>
              <a:rPr lang="it-IT" sz="1300" b="0" dirty="0">
                <a:solidFill>
                  <a:prstClr val="black"/>
                </a:solidFill>
                <a:latin typeface="Verdana"/>
                <a:ea typeface="+mn-ea"/>
                <a:cs typeface="Verdana"/>
              </a:rPr>
              <a:t>, che comprende </a:t>
            </a:r>
            <a:r>
              <a:rPr lang="it-IT" sz="1300" b="0" dirty="0" smtClean="0">
                <a:solidFill>
                  <a:prstClr val="black"/>
                </a:solidFill>
                <a:latin typeface="Verdana"/>
                <a:ea typeface="+mn-ea"/>
                <a:cs typeface="Verdana"/>
              </a:rPr>
              <a:t>42 </a:t>
            </a:r>
            <a:r>
              <a:rPr lang="it-IT" sz="1300" b="0" dirty="0">
                <a:solidFill>
                  <a:prstClr val="black"/>
                </a:solidFill>
                <a:latin typeface="Verdana"/>
                <a:ea typeface="+mn-ea"/>
                <a:cs typeface="Verdana"/>
              </a:rPr>
              <a:t>variabili per i clienti domestici e </a:t>
            </a:r>
            <a:r>
              <a:rPr lang="it-IT" sz="1300" b="0" dirty="0" smtClean="0">
                <a:solidFill>
                  <a:prstClr val="black"/>
                </a:solidFill>
                <a:latin typeface="Verdana"/>
                <a:ea typeface="+mn-ea"/>
                <a:cs typeface="Verdana"/>
              </a:rPr>
              <a:t>33 </a:t>
            </a:r>
            <a:r>
              <a:rPr lang="it-IT" sz="1300" b="0" dirty="0">
                <a:solidFill>
                  <a:prstClr val="black"/>
                </a:solidFill>
                <a:latin typeface="Verdana"/>
                <a:ea typeface="+mn-ea"/>
                <a:cs typeface="Verdana"/>
              </a:rPr>
              <a:t>per quelli non domestici: tutti gli elementi di valutazione </a:t>
            </a:r>
            <a:r>
              <a:rPr lang="it-IT" sz="1300" b="0" dirty="0" smtClean="0">
                <a:solidFill>
                  <a:prstClr val="black"/>
                </a:solidFill>
                <a:latin typeface="Verdana"/>
                <a:ea typeface="+mn-ea"/>
                <a:cs typeface="Verdana"/>
              </a:rPr>
              <a:t>di </a:t>
            </a:r>
            <a:r>
              <a:rPr lang="it-IT" sz="1300" b="0" dirty="0" err="1">
                <a:solidFill>
                  <a:prstClr val="black"/>
                </a:solidFill>
                <a:latin typeface="Verdana"/>
                <a:ea typeface="+mn-ea"/>
                <a:cs typeface="Verdana"/>
              </a:rPr>
              <a:t>rd</a:t>
            </a:r>
            <a:r>
              <a:rPr lang="it-IT" sz="1300" b="0" dirty="0">
                <a:solidFill>
                  <a:prstClr val="black"/>
                </a:solidFill>
                <a:latin typeface="Verdana"/>
                <a:ea typeface="+mn-ea"/>
                <a:cs typeface="Verdana"/>
              </a:rPr>
              <a:t>, spazzamento, ingombranti; </a:t>
            </a:r>
            <a:r>
              <a:rPr lang="it-IT" sz="1300" b="0" dirty="0" err="1">
                <a:solidFill>
                  <a:prstClr val="black"/>
                </a:solidFill>
                <a:latin typeface="Verdana"/>
                <a:ea typeface="+mn-ea"/>
                <a:cs typeface="Verdana"/>
              </a:rPr>
              <a:t>rd</a:t>
            </a:r>
            <a:r>
              <a:rPr lang="it-IT" sz="1300" b="0" dirty="0">
                <a:solidFill>
                  <a:prstClr val="black"/>
                </a:solidFill>
                <a:latin typeface="Verdana"/>
                <a:ea typeface="+mn-ea"/>
                <a:cs typeface="Verdana"/>
              </a:rPr>
              <a:t> a domicilio e raccolta domiciliare di singoli materiali differenziati e compostaggio; valutazione del centro di raccolta mobile e fisso; valutazione complessiva di </a:t>
            </a:r>
            <a:r>
              <a:rPr lang="it-IT" sz="1300" b="0" dirty="0" err="1" smtClean="0">
                <a:solidFill>
                  <a:prstClr val="black"/>
                </a:solidFill>
                <a:latin typeface="Verdana"/>
                <a:ea typeface="+mn-ea"/>
                <a:cs typeface="Verdana"/>
              </a:rPr>
              <a:t>rd</a:t>
            </a:r>
            <a:r>
              <a:rPr lang="it-IT" sz="1300" b="0" dirty="0">
                <a:solidFill>
                  <a:prstClr val="black"/>
                </a:solidFill>
                <a:latin typeface="Verdana"/>
                <a:ea typeface="+mn-ea"/>
                <a:cs typeface="Verdana"/>
              </a:rPr>
              <a:t>, </a:t>
            </a:r>
            <a:r>
              <a:rPr lang="it-IT" sz="1300" b="0" dirty="0" err="1">
                <a:solidFill>
                  <a:prstClr val="black"/>
                </a:solidFill>
                <a:latin typeface="Verdana"/>
                <a:ea typeface="+mn-ea"/>
                <a:cs typeface="Verdana"/>
              </a:rPr>
              <a:t>rd</a:t>
            </a:r>
            <a:r>
              <a:rPr lang="it-IT" sz="1300" b="0" dirty="0">
                <a:solidFill>
                  <a:prstClr val="black"/>
                </a:solidFill>
                <a:latin typeface="Verdana"/>
                <a:ea typeface="+mn-ea"/>
                <a:cs typeface="Verdana"/>
              </a:rPr>
              <a:t> a domicilio, pulizia strade, ingombranti e pulizia spiagge; ispettore ambientale; pulizia città (</a:t>
            </a:r>
            <a:r>
              <a:rPr lang="it-IT" sz="1300" dirty="0">
                <a:solidFill>
                  <a:prstClr val="black"/>
                </a:solidFill>
                <a:latin typeface="Verdana"/>
                <a:ea typeface="+mn-ea"/>
                <a:cs typeface="Verdana"/>
              </a:rPr>
              <a:t>indicatore modificato nelle </a:t>
            </a:r>
            <a:r>
              <a:rPr lang="it-IT" sz="1300" dirty="0" smtClean="0">
                <a:solidFill>
                  <a:prstClr val="black"/>
                </a:solidFill>
                <a:latin typeface="Verdana"/>
                <a:ea typeface="+mn-ea"/>
                <a:cs typeface="Verdana"/>
              </a:rPr>
              <a:t>quattro edizioni</a:t>
            </a:r>
            <a:r>
              <a:rPr lang="it-IT" sz="1300" b="0" dirty="0">
                <a:solidFill>
                  <a:prstClr val="black"/>
                </a:solidFill>
                <a:latin typeface="Verdana"/>
                <a:ea typeface="+mn-ea"/>
                <a:cs typeface="Verdana"/>
              </a:rPr>
              <a:t>). </a:t>
            </a:r>
          </a:p>
          <a:p>
            <a:pPr defTabSz="457200" fontAlgn="auto">
              <a:lnSpc>
                <a:spcPct val="120000"/>
              </a:lnSpc>
              <a:spcBef>
                <a:spcPct val="80000"/>
              </a:spcBef>
              <a:spcAft>
                <a:spcPts val="0"/>
              </a:spcAft>
            </a:pPr>
            <a:r>
              <a:rPr lang="it-IT" sz="1300" b="0" dirty="0">
                <a:solidFill>
                  <a:prstClr val="black"/>
                </a:solidFill>
                <a:latin typeface="Verdana"/>
                <a:ea typeface="+mn-ea"/>
                <a:cs typeface="Verdana"/>
                <a:sym typeface="Wingdings" charset="0"/>
              </a:rPr>
              <a:t></a:t>
            </a:r>
            <a:r>
              <a:rPr lang="it-IT" sz="1300" b="0" dirty="0">
                <a:solidFill>
                  <a:prstClr val="black"/>
                </a:solidFill>
                <a:latin typeface="Verdana"/>
                <a:ea typeface="+mn-ea"/>
                <a:cs typeface="Verdana"/>
              </a:rPr>
              <a:t>   </a:t>
            </a:r>
            <a:r>
              <a:rPr lang="it-IT" sz="1300" dirty="0">
                <a:solidFill>
                  <a:prstClr val="black"/>
                </a:solidFill>
                <a:latin typeface="Verdana"/>
                <a:ea typeface="+mn-ea"/>
                <a:cs typeface="Verdana"/>
              </a:rPr>
              <a:t>Indice di soddisfazione sintetico del servizio ciclo idrico integrato </a:t>
            </a:r>
            <a:r>
              <a:rPr lang="it-IT" sz="1300" dirty="0" err="1">
                <a:solidFill>
                  <a:prstClr val="black"/>
                </a:solidFill>
                <a:latin typeface="Verdana"/>
                <a:ea typeface="+mn-ea"/>
                <a:cs typeface="Verdana"/>
              </a:rPr>
              <a:t>Aset</a:t>
            </a:r>
            <a:r>
              <a:rPr lang="it-IT" sz="1300" b="0" dirty="0">
                <a:solidFill>
                  <a:prstClr val="black"/>
                </a:solidFill>
                <a:latin typeface="Verdana"/>
                <a:ea typeface="+mn-ea"/>
                <a:cs typeface="Verdana"/>
              </a:rPr>
              <a:t>, che comprende 7 variabili comuni ai clienti domestici e non domestici: qualità acqua, informazione su acqua, tempi intervento riparazioni e allacci, qualità fogne, qualità pronto intervento fogne, qualità pronto intervento acquedotto; valutazione complessiva ciclo idrico </a:t>
            </a:r>
            <a:r>
              <a:rPr lang="it-IT" sz="1300" dirty="0">
                <a:solidFill>
                  <a:prstClr val="black"/>
                </a:solidFill>
                <a:latin typeface="Verdana"/>
                <a:ea typeface="+mn-ea"/>
                <a:cs typeface="Verdana"/>
              </a:rPr>
              <a:t>(indicatore invariato rispetto </a:t>
            </a:r>
            <a:r>
              <a:rPr lang="it-IT" sz="1300" dirty="0" smtClean="0">
                <a:solidFill>
                  <a:prstClr val="black"/>
                </a:solidFill>
                <a:latin typeface="Verdana"/>
                <a:ea typeface="+mn-ea"/>
                <a:cs typeface="Verdana"/>
              </a:rPr>
              <a:t>alle tre precedenti edizioni</a:t>
            </a:r>
            <a:r>
              <a:rPr lang="it-IT" sz="1300" b="0" dirty="0" smtClean="0">
                <a:solidFill>
                  <a:prstClr val="black"/>
                </a:solidFill>
                <a:latin typeface="Verdana"/>
                <a:ea typeface="+mn-ea"/>
                <a:cs typeface="Verdana"/>
              </a:rPr>
              <a:t>)</a:t>
            </a:r>
            <a:r>
              <a:rPr lang="it-IT" sz="1300" b="0" dirty="0">
                <a:solidFill>
                  <a:prstClr val="black"/>
                </a:solidFill>
                <a:latin typeface="Verdana"/>
                <a:ea typeface="+mn-ea"/>
                <a:cs typeface="Verdana"/>
              </a:rPr>
              <a:t>.</a:t>
            </a:r>
          </a:p>
          <a:p>
            <a:pPr marL="171450" indent="-171450" defTabSz="457200" fontAlgn="auto">
              <a:lnSpc>
                <a:spcPct val="120000"/>
              </a:lnSpc>
              <a:spcBef>
                <a:spcPct val="80000"/>
              </a:spcBef>
              <a:spcAft>
                <a:spcPts val="0"/>
              </a:spcAft>
              <a:buFont typeface="Wingdings" charset="0"/>
              <a:buChar char="q"/>
            </a:pPr>
            <a:r>
              <a:rPr lang="it-IT" sz="1300" b="0" dirty="0">
                <a:solidFill>
                  <a:prstClr val="black"/>
                </a:solidFill>
                <a:latin typeface="Verdana"/>
                <a:ea typeface="+mn-ea"/>
                <a:cs typeface="Verdana"/>
              </a:rPr>
              <a:t>  </a:t>
            </a:r>
            <a:r>
              <a:rPr lang="it-IT" sz="1300" dirty="0">
                <a:solidFill>
                  <a:prstClr val="black"/>
                </a:solidFill>
                <a:latin typeface="Verdana"/>
                <a:ea typeface="+mn-ea"/>
                <a:cs typeface="Verdana"/>
              </a:rPr>
              <a:t>Indice di soddisfazione sintetico </a:t>
            </a:r>
            <a:r>
              <a:rPr lang="it-IT" sz="1300" dirty="0" err="1">
                <a:solidFill>
                  <a:prstClr val="black"/>
                </a:solidFill>
                <a:latin typeface="Verdana"/>
                <a:ea typeface="+mn-ea"/>
                <a:cs typeface="Verdana"/>
              </a:rPr>
              <a:t>dell</a:t>
            </a:r>
            <a:r>
              <a:rPr lang="ja-JP" altLang="it-IT" sz="1300" dirty="0">
                <a:solidFill>
                  <a:prstClr val="black"/>
                </a:solidFill>
                <a:latin typeface="Verdana"/>
                <a:ea typeface="ＭＳ Ｐゴシック"/>
                <a:cs typeface="Verdana"/>
              </a:rPr>
              <a:t>’</a:t>
            </a:r>
            <a:r>
              <a:rPr lang="it-IT" sz="1300" dirty="0">
                <a:solidFill>
                  <a:prstClr val="black"/>
                </a:solidFill>
                <a:latin typeface="Verdana"/>
                <a:ea typeface="+mn-ea"/>
                <a:cs typeface="Verdana"/>
              </a:rPr>
              <a:t>Ufficio Clienti di </a:t>
            </a:r>
            <a:r>
              <a:rPr lang="it-IT" sz="1300" dirty="0" err="1">
                <a:solidFill>
                  <a:prstClr val="black"/>
                </a:solidFill>
                <a:latin typeface="Verdana"/>
                <a:ea typeface="+mn-ea"/>
                <a:cs typeface="Verdana"/>
              </a:rPr>
              <a:t>Aset</a:t>
            </a:r>
            <a:r>
              <a:rPr lang="it-IT" sz="1300" dirty="0">
                <a:solidFill>
                  <a:prstClr val="black"/>
                </a:solidFill>
                <a:latin typeface="Verdana"/>
                <a:ea typeface="+mn-ea"/>
                <a:cs typeface="Verdana"/>
              </a:rPr>
              <a:t> </a:t>
            </a:r>
            <a:r>
              <a:rPr lang="it-IT" sz="1300" b="0" dirty="0">
                <a:solidFill>
                  <a:prstClr val="black"/>
                </a:solidFill>
                <a:latin typeface="Verdana"/>
                <a:ea typeface="+mn-ea"/>
                <a:cs typeface="Verdana"/>
              </a:rPr>
              <a:t>relativamente ai tre servizi suindicati, che comprende 14 variabili sia per i clienti domestici sia per i non domestici: per la bolletta igiene urbana: chiarezza bolletta, correttezza calcolo tariffa, modalità pagamento e intervallo recapito/scadenza; per il ciclo idrico: chiarezza bolletta, metodo fatturazione a consumo; per uffici: orari apertura, tempi attesa sportello, tempi attesa telefonica, cortesia personale, competenza personale, tempestività risoluzione problemi; ingombranti: tempi attesa telefonica e cortesia personale (indicatore esteso rispetto al 2008 e rispetto al 2010 è stata scorporata la valutazione degli uffici relativamente al servizio distribuzione </a:t>
            </a:r>
            <a:r>
              <a:rPr lang="it-IT" sz="1300" b="0" dirty="0" smtClean="0">
                <a:solidFill>
                  <a:prstClr val="black"/>
                </a:solidFill>
                <a:latin typeface="Verdana"/>
                <a:ea typeface="+mn-ea"/>
                <a:cs typeface="Verdana"/>
              </a:rPr>
              <a:t>gas; </a:t>
            </a:r>
            <a:r>
              <a:rPr lang="it-IT" sz="1300" dirty="0" smtClean="0">
                <a:solidFill>
                  <a:prstClr val="black"/>
                </a:solidFill>
                <a:latin typeface="Verdana"/>
                <a:ea typeface="+mn-ea"/>
                <a:cs typeface="Verdana"/>
              </a:rPr>
              <a:t>nel 2012 e 2014 l’indicatore è invariato</a:t>
            </a:r>
            <a:r>
              <a:rPr lang="it-IT" sz="1300" b="0" dirty="0" smtClean="0">
                <a:solidFill>
                  <a:prstClr val="black"/>
                </a:solidFill>
                <a:latin typeface="Verdana"/>
                <a:ea typeface="+mn-ea"/>
                <a:cs typeface="Verdana"/>
              </a:rPr>
              <a:t>)</a:t>
            </a:r>
            <a:r>
              <a:rPr lang="it-IT" sz="1300" b="0" dirty="0">
                <a:solidFill>
                  <a:prstClr val="black"/>
                </a:solidFill>
                <a:latin typeface="Verdana"/>
                <a:ea typeface="+mn-ea"/>
                <a:cs typeface="Verdana"/>
              </a:rPr>
              <a:t>.</a:t>
            </a:r>
          </a:p>
          <a:p>
            <a:pPr defTabSz="457200" fontAlgn="auto">
              <a:spcBef>
                <a:spcPts val="0"/>
              </a:spcBef>
              <a:spcAft>
                <a:spcPts val="0"/>
              </a:spcAft>
            </a:pPr>
            <a:endParaRPr lang="it-IT" sz="1300" b="0" dirty="0">
              <a:solidFill>
                <a:prstClr val="black"/>
              </a:solidFill>
              <a:latin typeface="Verdana"/>
              <a:ea typeface="+mn-ea"/>
              <a:cs typeface="Verdana"/>
            </a:endParaRPr>
          </a:p>
        </p:txBody>
      </p:sp>
    </p:spTree>
    <p:extLst>
      <p:ext uri="{BB962C8B-B14F-4D97-AF65-F5344CB8AC3E}">
        <p14:creationId xmlns:p14="http://schemas.microsoft.com/office/powerpoint/2010/main" val="3432804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8754" name="Object 2"/>
          <p:cNvGraphicFramePr>
            <a:graphicFrameLocks noChangeAspect="1"/>
          </p:cNvGraphicFramePr>
          <p:nvPr>
            <p:extLst>
              <p:ext uri="{D42A27DB-BD31-4B8C-83A1-F6EECF244321}">
                <p14:modId xmlns:p14="http://schemas.microsoft.com/office/powerpoint/2010/main" val="3484363339"/>
              </p:ext>
            </p:extLst>
          </p:nvPr>
        </p:nvGraphicFramePr>
        <p:xfrm>
          <a:off x="0" y="1916832"/>
          <a:ext cx="9178101" cy="4453465"/>
        </p:xfrm>
        <a:graphic>
          <a:graphicData uri="http://schemas.openxmlformats.org/presentationml/2006/ole">
            <mc:AlternateContent xmlns:mc="http://schemas.openxmlformats.org/markup-compatibility/2006">
              <mc:Choice xmlns:v="urn:schemas-microsoft-com:vml" Requires="v">
                <p:oleObj spid="_x0000_s5253" name="Foglio di lavoro" r:id="rId5" imgW="8382727" imgH="4066384" progId="Excel.Sheet.8">
                  <p:embed/>
                </p:oleObj>
              </mc:Choice>
              <mc:Fallback>
                <p:oleObj name="Foglio di lavoro" r:id="rId5" imgW="8382727" imgH="406638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16832"/>
                        <a:ext cx="9178101" cy="4453465"/>
                      </a:xfrm>
                      <a:prstGeom prst="rect">
                        <a:avLst/>
                      </a:prstGeom>
                      <a:noFill/>
                      <a:ln>
                        <a:noFill/>
                      </a:ln>
                      <a:extLst/>
                    </p:spPr>
                  </p:pic>
                </p:oleObj>
              </mc:Fallback>
            </mc:AlternateContent>
          </a:graphicData>
        </a:graphic>
      </p:graphicFrame>
      <p:sp>
        <p:nvSpPr>
          <p:cNvPr id="458756" name="Line 4"/>
          <p:cNvSpPr>
            <a:spLocks noChangeShapeType="1"/>
          </p:cNvSpPr>
          <p:nvPr/>
        </p:nvSpPr>
        <p:spPr bwMode="auto">
          <a:xfrm flipH="1">
            <a:off x="1547813" y="4076948"/>
            <a:ext cx="58324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58757" name="Text Box 5"/>
          <p:cNvSpPr txBox="1">
            <a:spLocks noChangeArrowheads="1"/>
          </p:cNvSpPr>
          <p:nvPr/>
        </p:nvSpPr>
        <p:spPr bwMode="auto">
          <a:xfrm>
            <a:off x="1116013" y="3861048"/>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1000">
                <a:solidFill>
                  <a:srgbClr val="FF0000"/>
                </a:solidFill>
              </a:rPr>
              <a:t>Soglia critica</a:t>
            </a:r>
          </a:p>
        </p:txBody>
      </p:sp>
      <p:sp>
        <p:nvSpPr>
          <p:cNvPr id="458758" name="Rectangle 6"/>
          <p:cNvSpPr>
            <a:spLocks noChangeArrowheads="1"/>
          </p:cNvSpPr>
          <p:nvPr/>
        </p:nvSpPr>
        <p:spPr bwMode="auto">
          <a:xfrm>
            <a:off x="83080" y="695598"/>
            <a:ext cx="61836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clienti domestici e non domestici di </a:t>
            </a:r>
            <a:r>
              <a:rPr lang="it-IT" sz="1600" dirty="0" smtClean="0">
                <a:latin typeface="Trebuchet MS" charset="0"/>
              </a:rPr>
              <a:t>Fano - dati 2008</a:t>
            </a:r>
          </a:p>
          <a:p>
            <a:endParaRPr lang="it-IT" sz="1600" b="1" dirty="0" smtClean="0">
              <a:latin typeface="Trebuchet MS" charset="0"/>
            </a:endParaRPr>
          </a:p>
          <a:p>
            <a:endParaRPr lang="it-IT" sz="1600" dirty="0">
              <a:latin typeface="Trebuchet MS" charset="0"/>
            </a:endParaRPr>
          </a:p>
          <a:p>
            <a:r>
              <a:rPr lang="it-IT" sz="1600" b="1" dirty="0" smtClean="0">
                <a:solidFill>
                  <a:srgbClr val="000000"/>
                </a:solidFill>
                <a:latin typeface="Trebuchet MS" charset="0"/>
              </a:rPr>
              <a:t>Livello medio di soddisfazione dei clienti dei servizi </a:t>
            </a:r>
            <a:r>
              <a:rPr lang="it-IT" sz="1600" b="1" dirty="0" err="1" smtClean="0">
                <a:solidFill>
                  <a:srgbClr val="000000"/>
                </a:solidFill>
                <a:latin typeface="Trebuchet MS" charset="0"/>
              </a:rPr>
              <a:t>Aset</a:t>
            </a:r>
            <a:r>
              <a:rPr lang="it-IT" sz="1600" b="1" dirty="0" smtClean="0">
                <a:solidFill>
                  <a:srgbClr val="000000"/>
                </a:solidFill>
                <a:latin typeface="Trebuchet MS" charset="0"/>
              </a:rPr>
              <a:t> 2008 </a:t>
            </a:r>
            <a:endParaRPr lang="it-IT" sz="1600" b="1" dirty="0">
              <a:solidFill>
                <a:srgbClr val="000000"/>
              </a:solidFill>
              <a:latin typeface="Trebuchet MS" charset="0"/>
            </a:endParaRPr>
          </a:p>
        </p:txBody>
      </p:sp>
    </p:spTree>
    <p:extLst>
      <p:ext uri="{BB962C8B-B14F-4D97-AF65-F5344CB8AC3E}">
        <p14:creationId xmlns:p14="http://schemas.microsoft.com/office/powerpoint/2010/main" val="55739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2850" name="Object 2"/>
          <p:cNvGraphicFramePr>
            <a:graphicFrameLocks noChangeAspect="1"/>
          </p:cNvGraphicFramePr>
          <p:nvPr>
            <p:extLst>
              <p:ext uri="{D42A27DB-BD31-4B8C-83A1-F6EECF244321}">
                <p14:modId xmlns:p14="http://schemas.microsoft.com/office/powerpoint/2010/main" val="836339439"/>
              </p:ext>
            </p:extLst>
          </p:nvPr>
        </p:nvGraphicFramePr>
        <p:xfrm>
          <a:off x="428625" y="2173312"/>
          <a:ext cx="8382000" cy="4064000"/>
        </p:xfrm>
        <a:graphic>
          <a:graphicData uri="http://schemas.openxmlformats.org/presentationml/2006/ole">
            <mc:AlternateContent xmlns:mc="http://schemas.openxmlformats.org/markup-compatibility/2006">
              <mc:Choice xmlns:v="urn:schemas-microsoft-com:vml" Requires="v">
                <p:oleObj spid="_x0000_s6277" name="Foglio di lavoro" r:id="rId5" imgW="8382727" imgH="4060288" progId="Excel.Sheet.8">
                  <p:embed/>
                </p:oleObj>
              </mc:Choice>
              <mc:Fallback>
                <p:oleObj name="Foglio di lavoro" r:id="rId5" imgW="8382727" imgH="4060288"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2173312"/>
                        <a:ext cx="8382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a:spLocks noChangeArrowheads="1"/>
          </p:cNvSpPr>
          <p:nvPr/>
        </p:nvSpPr>
        <p:spPr bwMode="auto">
          <a:xfrm>
            <a:off x="83080" y="797803"/>
            <a:ext cx="90609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1600" dirty="0">
                <a:latin typeface="Trebuchet MS" charset="0"/>
              </a:rPr>
              <a:t>Indagine clienti domestici e non domestici di </a:t>
            </a:r>
            <a:r>
              <a:rPr lang="it-IT" sz="1600" dirty="0" smtClean="0">
                <a:latin typeface="Trebuchet MS" charset="0"/>
              </a:rPr>
              <a:t>Fano - dati 2008</a:t>
            </a:r>
          </a:p>
          <a:p>
            <a:endParaRPr lang="it-IT" sz="1600" b="1" dirty="0" smtClean="0">
              <a:solidFill>
                <a:srgbClr val="000000"/>
              </a:solidFill>
              <a:latin typeface="Trebuchet MS" charset="0"/>
            </a:endParaRPr>
          </a:p>
          <a:p>
            <a:r>
              <a:rPr lang="it-IT" sz="1600" b="1" dirty="0" smtClean="0">
                <a:solidFill>
                  <a:srgbClr val="000000"/>
                </a:solidFill>
                <a:latin typeface="Trebuchet MS" charset="0"/>
              </a:rPr>
              <a:t>Grado di soddisfazione dei clienti ai servizi </a:t>
            </a:r>
            <a:r>
              <a:rPr lang="it-IT" sz="1600" b="1" dirty="0" err="1" smtClean="0">
                <a:solidFill>
                  <a:srgbClr val="000000"/>
                </a:solidFill>
                <a:latin typeface="Trebuchet MS" charset="0"/>
              </a:rPr>
              <a:t>Aset</a:t>
            </a:r>
            <a:r>
              <a:rPr lang="it-IT" sz="1600" b="1" dirty="0" smtClean="0">
                <a:solidFill>
                  <a:srgbClr val="000000"/>
                </a:solidFill>
                <a:latin typeface="Trebuchet MS" charset="0"/>
              </a:rPr>
              <a:t> 2008</a:t>
            </a:r>
          </a:p>
          <a:p>
            <a:r>
              <a:rPr lang="it-IT" sz="1600" dirty="0" smtClean="0">
                <a:solidFill>
                  <a:srgbClr val="000000"/>
                </a:solidFill>
                <a:latin typeface="Trebuchet MS" charset="0"/>
              </a:rPr>
              <a:t>(percentuale di clienti con livello di soddisfazione pari o maggiore a 6)</a:t>
            </a:r>
            <a:endParaRPr lang="it-IT" sz="1600" dirty="0">
              <a:solidFill>
                <a:srgbClr val="000000"/>
              </a:solidFill>
              <a:latin typeface="Trebuchet MS" charset="0"/>
            </a:endParaRPr>
          </a:p>
        </p:txBody>
      </p:sp>
    </p:spTree>
    <p:extLst>
      <p:ext uri="{BB962C8B-B14F-4D97-AF65-F5344CB8AC3E}">
        <p14:creationId xmlns:p14="http://schemas.microsoft.com/office/powerpoint/2010/main" val="321780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914400" y="1772816"/>
            <a:ext cx="7135287" cy="433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2400" dirty="0">
                <a:solidFill>
                  <a:srgbClr val="000000"/>
                </a:solidFill>
                <a:latin typeface="Trebuchet MS" charset="0"/>
              </a:rPr>
              <a:t>Prima parte</a:t>
            </a:r>
          </a:p>
          <a:p>
            <a:endParaRPr lang="it-IT" sz="2400" dirty="0">
              <a:solidFill>
                <a:srgbClr val="000000"/>
              </a:solidFill>
              <a:latin typeface="Trebuchet MS" charset="0"/>
            </a:endParaRPr>
          </a:p>
          <a:p>
            <a:r>
              <a:rPr lang="it-IT" sz="3000" dirty="0">
                <a:solidFill>
                  <a:srgbClr val="000000"/>
                </a:solidFill>
                <a:latin typeface="Trebuchet MS" charset="0"/>
              </a:rPr>
              <a:t>Indagine sui clienti di </a:t>
            </a:r>
            <a:r>
              <a:rPr lang="it-IT" sz="3000" dirty="0" smtClean="0">
                <a:solidFill>
                  <a:srgbClr val="000000"/>
                </a:solidFill>
                <a:latin typeface="Trebuchet MS" charset="0"/>
              </a:rPr>
              <a:t>Fano di </a:t>
            </a:r>
            <a:r>
              <a:rPr lang="it-IT" sz="3000" dirty="0" err="1" smtClean="0">
                <a:solidFill>
                  <a:srgbClr val="000000"/>
                </a:solidFill>
                <a:latin typeface="Trebuchet MS" charset="0"/>
              </a:rPr>
              <a:t>Aset</a:t>
            </a:r>
            <a:r>
              <a:rPr lang="it-IT" sz="3000" dirty="0" smtClean="0">
                <a:solidFill>
                  <a:srgbClr val="000000"/>
                </a:solidFill>
                <a:latin typeface="Trebuchet MS" charset="0"/>
              </a:rPr>
              <a:t> </a:t>
            </a:r>
            <a:r>
              <a:rPr lang="it-IT" sz="3000" dirty="0" err="1" smtClean="0">
                <a:solidFill>
                  <a:srgbClr val="000000"/>
                </a:solidFill>
                <a:latin typeface="Trebuchet MS" charset="0"/>
              </a:rPr>
              <a:t>SpA</a:t>
            </a:r>
            <a:endParaRPr lang="it-IT" sz="2400" dirty="0">
              <a:solidFill>
                <a:srgbClr val="000000"/>
              </a:solidFill>
              <a:latin typeface="Trebuchet MS" charset="0"/>
            </a:endParaRPr>
          </a:p>
          <a:p>
            <a:r>
              <a:rPr lang="it-IT" sz="2200" dirty="0">
                <a:solidFill>
                  <a:srgbClr val="000000"/>
                </a:solidFill>
                <a:latin typeface="Trebuchet MS" charset="0"/>
              </a:rPr>
              <a:t>Clienti domestici e non </a:t>
            </a:r>
            <a:r>
              <a:rPr lang="it-IT" sz="2200" dirty="0" smtClean="0">
                <a:solidFill>
                  <a:srgbClr val="000000"/>
                </a:solidFill>
                <a:latin typeface="Trebuchet MS" charset="0"/>
              </a:rPr>
              <a:t>domestici</a:t>
            </a:r>
          </a:p>
          <a:p>
            <a:endParaRPr lang="it-IT" sz="2200" dirty="0">
              <a:solidFill>
                <a:srgbClr val="000000"/>
              </a:solidFill>
              <a:latin typeface="Trebuchet MS" charset="0"/>
            </a:endParaRPr>
          </a:p>
          <a:p>
            <a:r>
              <a:rPr lang="it-IT" sz="2200" dirty="0" smtClean="0">
                <a:solidFill>
                  <a:srgbClr val="000000"/>
                </a:solidFill>
                <a:latin typeface="Trebuchet MS" charset="0"/>
              </a:rPr>
              <a:t>Igiene ambientale </a:t>
            </a:r>
            <a:endParaRPr lang="it-IT" sz="2200" dirty="0">
              <a:solidFill>
                <a:srgbClr val="000000"/>
              </a:solidFill>
              <a:latin typeface="Trebuchet MS" charset="0"/>
            </a:endParaRPr>
          </a:p>
          <a:p>
            <a:endParaRPr lang="it-IT" sz="2200" dirty="0" smtClean="0">
              <a:solidFill>
                <a:srgbClr val="000000"/>
              </a:solidFill>
              <a:latin typeface="Trebuchet MS" charset="0"/>
            </a:endParaRPr>
          </a:p>
          <a:p>
            <a:r>
              <a:rPr lang="it-IT" sz="2200" dirty="0" smtClean="0">
                <a:solidFill>
                  <a:srgbClr val="000000"/>
                </a:solidFill>
                <a:latin typeface="Trebuchet MS" charset="0"/>
              </a:rPr>
              <a:t>Ciclo idrico integrato</a:t>
            </a:r>
          </a:p>
          <a:p>
            <a:endParaRPr lang="it-IT" sz="2200" dirty="0" smtClean="0">
              <a:solidFill>
                <a:srgbClr val="000000"/>
              </a:solidFill>
              <a:latin typeface="Trebuchet MS" charset="0"/>
            </a:endParaRPr>
          </a:p>
          <a:p>
            <a:r>
              <a:rPr lang="it-IT" sz="2200" dirty="0" smtClean="0">
                <a:solidFill>
                  <a:srgbClr val="000000"/>
                </a:solidFill>
                <a:latin typeface="Trebuchet MS" charset="0"/>
              </a:rPr>
              <a:t>Uffici clienti </a:t>
            </a:r>
            <a:r>
              <a:rPr lang="it-IT" sz="2200" dirty="0" err="1" smtClean="0">
                <a:solidFill>
                  <a:srgbClr val="000000"/>
                </a:solidFill>
                <a:latin typeface="Trebuchet MS" charset="0"/>
              </a:rPr>
              <a:t>Aset</a:t>
            </a:r>
            <a:r>
              <a:rPr lang="it-IT" sz="2200" dirty="0" smtClean="0">
                <a:solidFill>
                  <a:srgbClr val="000000"/>
                </a:solidFill>
                <a:latin typeface="Trebuchet MS" charset="0"/>
              </a:rPr>
              <a:t> (igiene e ciclo idrico integrato)</a:t>
            </a:r>
          </a:p>
          <a:p>
            <a:endParaRPr lang="it-IT" sz="2200" dirty="0" smtClean="0">
              <a:solidFill>
                <a:srgbClr val="000000"/>
              </a:solidFill>
              <a:latin typeface="Trebuchet MS" charset="0"/>
            </a:endParaRPr>
          </a:p>
          <a:p>
            <a:r>
              <a:rPr lang="it-IT" sz="2200" dirty="0" smtClean="0">
                <a:solidFill>
                  <a:srgbClr val="000000"/>
                </a:solidFill>
                <a:latin typeface="Trebuchet MS" charset="0"/>
              </a:rPr>
              <a:t>Illuminazione pubblica</a:t>
            </a:r>
            <a:endParaRPr lang="it-IT" sz="2200" dirty="0">
              <a:solidFill>
                <a:srgbClr val="000000"/>
              </a:solidFill>
              <a:latin typeface="Trebuchet MS" charset="0"/>
            </a:endParaRPr>
          </a:p>
        </p:txBody>
      </p:sp>
    </p:spTree>
  </p:cSld>
  <p:clrMapOvr>
    <a:masterClrMapping/>
  </p:clrMapOvr>
  <p:transition xmlns:p14="http://schemas.microsoft.com/office/powerpoint/2010/mai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6" name="Rectangle 6"/>
          <p:cNvSpPr>
            <a:spLocks noChangeArrowheads="1"/>
          </p:cNvSpPr>
          <p:nvPr/>
        </p:nvSpPr>
        <p:spPr bwMode="auto">
          <a:xfrm>
            <a:off x="0" y="714182"/>
            <a:ext cx="58680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clienti domestici e non domestici di Fano </a:t>
            </a:r>
            <a:r>
              <a:rPr lang="it-IT" sz="1600" dirty="0" smtClean="0">
                <a:latin typeface="Trebuchet MS" charset="0"/>
              </a:rPr>
              <a:t>– dati 2010</a:t>
            </a:r>
            <a:endParaRPr lang="it-IT" sz="1600" dirty="0">
              <a:latin typeface="Trebuchet MS" charset="0"/>
            </a:endParaRPr>
          </a:p>
        </p:txBody>
      </p:sp>
      <p:pic>
        <p:nvPicPr>
          <p:cNvPr id="4608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09738"/>
            <a:ext cx="6272213" cy="385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0809" name="Line 4"/>
          <p:cNvSpPr>
            <a:spLocks noChangeShapeType="1"/>
          </p:cNvSpPr>
          <p:nvPr/>
        </p:nvSpPr>
        <p:spPr bwMode="auto">
          <a:xfrm flipH="1">
            <a:off x="1371600" y="4572000"/>
            <a:ext cx="58324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10" name="Text Box 5"/>
          <p:cNvSpPr txBox="1">
            <a:spLocks noChangeArrowheads="1"/>
          </p:cNvSpPr>
          <p:nvPr/>
        </p:nvSpPr>
        <p:spPr bwMode="auto">
          <a:xfrm>
            <a:off x="838200" y="4403725"/>
            <a:ext cx="719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1000">
                <a:solidFill>
                  <a:srgbClr val="FF0000"/>
                </a:solidFill>
              </a:rPr>
              <a:t>Soglia critica</a:t>
            </a:r>
          </a:p>
        </p:txBody>
      </p:sp>
      <p:sp>
        <p:nvSpPr>
          <p:cNvPr id="2" name="Rettangolo 1"/>
          <p:cNvSpPr/>
          <p:nvPr/>
        </p:nvSpPr>
        <p:spPr>
          <a:xfrm>
            <a:off x="40217" y="1187460"/>
            <a:ext cx="7952317" cy="369332"/>
          </a:xfrm>
          <a:prstGeom prst="rect">
            <a:avLst/>
          </a:prstGeom>
        </p:spPr>
        <p:txBody>
          <a:bodyPr wrap="square">
            <a:spAutoFit/>
          </a:bodyPr>
          <a:lstStyle/>
          <a:p>
            <a:r>
              <a:rPr lang="it-IT" b="1" dirty="0" smtClean="0">
                <a:solidFill>
                  <a:srgbClr val="000000"/>
                </a:solidFill>
                <a:latin typeface="Trebuchet MS" charset="0"/>
              </a:rPr>
              <a:t>Livello medio di soddisfazione dei clienti dei servizi </a:t>
            </a:r>
            <a:r>
              <a:rPr lang="it-IT" b="1" dirty="0" err="1" smtClean="0">
                <a:solidFill>
                  <a:srgbClr val="000000"/>
                </a:solidFill>
                <a:latin typeface="Trebuchet MS" charset="0"/>
              </a:rPr>
              <a:t>Aset</a:t>
            </a:r>
            <a:r>
              <a:rPr lang="it-IT" b="1" dirty="0" smtClean="0">
                <a:solidFill>
                  <a:srgbClr val="000000"/>
                </a:solidFill>
                <a:latin typeface="Trebuchet MS" charset="0"/>
              </a:rPr>
              <a:t> 2010 </a:t>
            </a:r>
            <a:endParaRPr lang="it-IT" b="1" dirty="0">
              <a:solidFill>
                <a:srgbClr val="000000"/>
              </a:solidFill>
              <a:latin typeface="Trebuchet MS" charset="0"/>
            </a:endParaRPr>
          </a:p>
        </p:txBody>
      </p:sp>
    </p:spTree>
    <p:extLst>
      <p:ext uri="{BB962C8B-B14F-4D97-AF65-F5344CB8AC3E}">
        <p14:creationId xmlns:p14="http://schemas.microsoft.com/office/powerpoint/2010/main" val="68972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2" name="Rectangle 6"/>
          <p:cNvSpPr>
            <a:spLocks noChangeArrowheads="1"/>
          </p:cNvSpPr>
          <p:nvPr/>
        </p:nvSpPr>
        <p:spPr bwMode="auto">
          <a:xfrm>
            <a:off x="107950" y="755401"/>
            <a:ext cx="61275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clienti domestici e non domestici di Fano </a:t>
            </a:r>
            <a:r>
              <a:rPr lang="it-IT" sz="1600" dirty="0" smtClean="0">
                <a:latin typeface="Trebuchet MS" charset="0"/>
              </a:rPr>
              <a:t>– Dati 2010</a:t>
            </a:r>
            <a:endParaRPr lang="it-IT" sz="1600" dirty="0">
              <a:latin typeface="Trebuchet MS" charset="0"/>
            </a:endParaRPr>
          </a:p>
        </p:txBody>
      </p:sp>
      <p:pic>
        <p:nvPicPr>
          <p:cNvPr id="4649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56457"/>
            <a:ext cx="6272213"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ttangolo 1"/>
          <p:cNvSpPr/>
          <p:nvPr/>
        </p:nvSpPr>
        <p:spPr>
          <a:xfrm>
            <a:off x="107950" y="1342509"/>
            <a:ext cx="8782050" cy="646331"/>
          </a:xfrm>
          <a:prstGeom prst="rect">
            <a:avLst/>
          </a:prstGeom>
        </p:spPr>
        <p:txBody>
          <a:bodyPr wrap="square">
            <a:spAutoFit/>
          </a:bodyPr>
          <a:lstStyle/>
          <a:p>
            <a:r>
              <a:rPr lang="it-IT" b="1" dirty="0" smtClean="0">
                <a:solidFill>
                  <a:srgbClr val="000000"/>
                </a:solidFill>
                <a:latin typeface="Trebuchet MS" charset="0"/>
              </a:rPr>
              <a:t>Grado di soddisfazione dei clienti ai servizi </a:t>
            </a:r>
            <a:r>
              <a:rPr lang="it-IT" b="1" dirty="0" err="1" smtClean="0">
                <a:solidFill>
                  <a:srgbClr val="000000"/>
                </a:solidFill>
                <a:latin typeface="Trebuchet MS" charset="0"/>
              </a:rPr>
              <a:t>Aset</a:t>
            </a:r>
            <a:r>
              <a:rPr lang="it-IT" b="1" dirty="0" smtClean="0">
                <a:solidFill>
                  <a:srgbClr val="000000"/>
                </a:solidFill>
                <a:latin typeface="Trebuchet MS" charset="0"/>
              </a:rPr>
              <a:t> 2010</a:t>
            </a:r>
          </a:p>
          <a:p>
            <a:r>
              <a:rPr lang="it-IT" dirty="0" smtClean="0">
                <a:solidFill>
                  <a:srgbClr val="000000"/>
                </a:solidFill>
                <a:latin typeface="Trebuchet MS" charset="0"/>
              </a:rPr>
              <a:t>(percentuale di clienti con livello di soddisfazione pari o maggiore a 6)</a:t>
            </a:r>
            <a:endParaRPr lang="it-IT" dirty="0">
              <a:solidFill>
                <a:srgbClr val="000000"/>
              </a:solidFill>
              <a:latin typeface="Trebuchet MS" charset="0"/>
            </a:endParaRPr>
          </a:p>
        </p:txBody>
      </p:sp>
    </p:spTree>
    <p:extLst>
      <p:ext uri="{BB962C8B-B14F-4D97-AF65-F5344CB8AC3E}">
        <p14:creationId xmlns:p14="http://schemas.microsoft.com/office/powerpoint/2010/main" val="319837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0" y="764704"/>
            <a:ext cx="58680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clienti domestici e non domestici di Fano </a:t>
            </a:r>
            <a:r>
              <a:rPr lang="it-IT" sz="1600" dirty="0" smtClean="0">
                <a:latin typeface="Trebuchet MS" charset="0"/>
              </a:rPr>
              <a:t>– dati 2012</a:t>
            </a:r>
            <a:endParaRPr lang="it-IT" sz="1600" dirty="0">
              <a:latin typeface="Trebuchet MS" charset="0"/>
            </a:endParaRPr>
          </a:p>
        </p:txBody>
      </p:sp>
      <p:sp>
        <p:nvSpPr>
          <p:cNvPr id="6" name="Rettangolo 5"/>
          <p:cNvSpPr/>
          <p:nvPr/>
        </p:nvSpPr>
        <p:spPr>
          <a:xfrm>
            <a:off x="40217" y="1268760"/>
            <a:ext cx="7952317" cy="369332"/>
          </a:xfrm>
          <a:prstGeom prst="rect">
            <a:avLst/>
          </a:prstGeom>
        </p:spPr>
        <p:txBody>
          <a:bodyPr wrap="square">
            <a:spAutoFit/>
          </a:bodyPr>
          <a:lstStyle/>
          <a:p>
            <a:r>
              <a:rPr lang="it-IT" b="1" dirty="0" smtClean="0">
                <a:solidFill>
                  <a:schemeClr val="bg2"/>
                </a:solidFill>
                <a:latin typeface="Trebuchet MS" charset="0"/>
              </a:rPr>
              <a:t>Livello medio di soddisfazione dei clienti dei servizi </a:t>
            </a:r>
            <a:r>
              <a:rPr lang="it-IT" b="1" dirty="0" err="1" smtClean="0">
                <a:solidFill>
                  <a:schemeClr val="bg2"/>
                </a:solidFill>
                <a:latin typeface="Trebuchet MS" charset="0"/>
              </a:rPr>
              <a:t>Aset</a:t>
            </a:r>
            <a:r>
              <a:rPr lang="it-IT" b="1" dirty="0" smtClean="0">
                <a:solidFill>
                  <a:schemeClr val="bg2"/>
                </a:solidFill>
                <a:latin typeface="Trebuchet MS" charset="0"/>
              </a:rPr>
              <a:t> 2012</a:t>
            </a:r>
            <a:endParaRPr lang="it-IT" b="1" dirty="0">
              <a:solidFill>
                <a:schemeClr val="bg2"/>
              </a:solidFill>
              <a:latin typeface="Trebuchet MS" charset="0"/>
            </a:endParaRPr>
          </a:p>
        </p:txBody>
      </p:sp>
      <p:pic>
        <p:nvPicPr>
          <p:cNvPr id="2" name="Immagine 1"/>
          <p:cNvPicPr>
            <a:picLocks noChangeAspect="1"/>
          </p:cNvPicPr>
          <p:nvPr/>
        </p:nvPicPr>
        <p:blipFill>
          <a:blip r:embed="rId3"/>
          <a:stretch>
            <a:fillRect/>
          </a:stretch>
        </p:blipFill>
        <p:spPr>
          <a:xfrm>
            <a:off x="878284" y="2348880"/>
            <a:ext cx="7150100" cy="3860800"/>
          </a:xfrm>
          <a:prstGeom prst="rect">
            <a:avLst/>
          </a:prstGeom>
        </p:spPr>
      </p:pic>
      <p:sp>
        <p:nvSpPr>
          <p:cNvPr id="8" name="Line 4"/>
          <p:cNvSpPr>
            <a:spLocks noChangeShapeType="1"/>
          </p:cNvSpPr>
          <p:nvPr/>
        </p:nvSpPr>
        <p:spPr bwMode="auto">
          <a:xfrm flipH="1">
            <a:off x="1022472" y="4653136"/>
            <a:ext cx="6768579" cy="260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 name="Text Box 5"/>
          <p:cNvSpPr txBox="1">
            <a:spLocks noChangeArrowheads="1"/>
          </p:cNvSpPr>
          <p:nvPr/>
        </p:nvSpPr>
        <p:spPr bwMode="auto">
          <a:xfrm>
            <a:off x="339848" y="4544293"/>
            <a:ext cx="719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1000" dirty="0">
                <a:solidFill>
                  <a:srgbClr val="FF0000"/>
                </a:solidFill>
              </a:rPr>
              <a:t>Soglia critica</a:t>
            </a:r>
          </a:p>
        </p:txBody>
      </p:sp>
    </p:spTree>
    <p:extLst>
      <p:ext uri="{BB962C8B-B14F-4D97-AF65-F5344CB8AC3E}">
        <p14:creationId xmlns:p14="http://schemas.microsoft.com/office/powerpoint/2010/main" val="2880210523"/>
      </p:ext>
    </p:extLst>
  </p:cSld>
  <p:clrMapOvr>
    <a:masterClrMapping/>
  </p:clrMapOvr>
  <p:transition xmlns:p14="http://schemas.microsoft.com/office/powerpoint/2010/mai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950" y="1369223"/>
            <a:ext cx="8782050" cy="646331"/>
          </a:xfrm>
          <a:prstGeom prst="rect">
            <a:avLst/>
          </a:prstGeom>
        </p:spPr>
        <p:txBody>
          <a:bodyPr wrap="square">
            <a:spAutoFit/>
          </a:bodyPr>
          <a:lstStyle/>
          <a:p>
            <a:r>
              <a:rPr lang="it-IT" b="1" dirty="0" smtClean="0">
                <a:solidFill>
                  <a:srgbClr val="000000"/>
                </a:solidFill>
                <a:latin typeface="Trebuchet MS" charset="0"/>
              </a:rPr>
              <a:t>Grado di soddisfazione dei clienti ai servizi </a:t>
            </a:r>
            <a:r>
              <a:rPr lang="it-IT" b="1" dirty="0" err="1" smtClean="0">
                <a:solidFill>
                  <a:srgbClr val="000000"/>
                </a:solidFill>
                <a:latin typeface="Trebuchet MS" charset="0"/>
              </a:rPr>
              <a:t>Aset</a:t>
            </a:r>
            <a:r>
              <a:rPr lang="it-IT" b="1" dirty="0" smtClean="0">
                <a:solidFill>
                  <a:srgbClr val="000000"/>
                </a:solidFill>
                <a:latin typeface="Trebuchet MS" charset="0"/>
              </a:rPr>
              <a:t> 2012</a:t>
            </a:r>
          </a:p>
          <a:p>
            <a:r>
              <a:rPr lang="it-IT" dirty="0" smtClean="0">
                <a:solidFill>
                  <a:srgbClr val="000000"/>
                </a:solidFill>
                <a:latin typeface="Trebuchet MS" charset="0"/>
              </a:rPr>
              <a:t>(percentuale di clienti con livello di soddisfazione pari o maggiore a 6)</a:t>
            </a:r>
            <a:endParaRPr lang="it-IT" dirty="0">
              <a:solidFill>
                <a:srgbClr val="000000"/>
              </a:solidFill>
              <a:latin typeface="Trebuchet MS" charset="0"/>
            </a:endParaRPr>
          </a:p>
        </p:txBody>
      </p:sp>
      <p:sp>
        <p:nvSpPr>
          <p:cNvPr id="5" name="Rectangle 6"/>
          <p:cNvSpPr>
            <a:spLocks noChangeArrowheads="1"/>
          </p:cNvSpPr>
          <p:nvPr/>
        </p:nvSpPr>
        <p:spPr bwMode="auto">
          <a:xfrm>
            <a:off x="0" y="799048"/>
            <a:ext cx="58680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clienti domestici e non domestici di Fano </a:t>
            </a:r>
            <a:r>
              <a:rPr lang="it-IT" sz="1600" dirty="0" smtClean="0">
                <a:latin typeface="Trebuchet MS" charset="0"/>
              </a:rPr>
              <a:t>– dati 2012</a:t>
            </a:r>
            <a:endParaRPr lang="it-IT" sz="1600" dirty="0">
              <a:latin typeface="Trebuchet MS" charset="0"/>
            </a:endParaRPr>
          </a:p>
        </p:txBody>
      </p:sp>
      <p:graphicFrame>
        <p:nvGraphicFramePr>
          <p:cNvPr id="6" name="Grafico 5"/>
          <p:cNvGraphicFramePr>
            <a:graphicFrameLocks/>
          </p:cNvGraphicFramePr>
          <p:nvPr>
            <p:extLst>
              <p:ext uri="{D42A27DB-BD31-4B8C-83A1-F6EECF244321}">
                <p14:modId xmlns:p14="http://schemas.microsoft.com/office/powerpoint/2010/main" val="973710985"/>
              </p:ext>
            </p:extLst>
          </p:nvPr>
        </p:nvGraphicFramePr>
        <p:xfrm>
          <a:off x="827584" y="2420888"/>
          <a:ext cx="6266180" cy="3710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9489397"/>
      </p:ext>
    </p:extLst>
  </p:cSld>
  <p:clrMapOvr>
    <a:masterClrMapping/>
  </p:clrMapOvr>
  <p:transition xmlns:p14="http://schemas.microsoft.com/office/powerpoint/2010/mai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4"/>
          <p:cNvSpPr>
            <a:spLocks noChangeShapeType="1"/>
          </p:cNvSpPr>
          <p:nvPr/>
        </p:nvSpPr>
        <p:spPr bwMode="auto">
          <a:xfrm flipH="1">
            <a:off x="1456495" y="3838959"/>
            <a:ext cx="5087164" cy="2471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it-IT" b="0">
              <a:solidFill>
                <a:prstClr val="black"/>
              </a:solidFill>
              <a:latin typeface="Calibri"/>
              <a:ea typeface="+mn-ea"/>
            </a:endParaRPr>
          </a:p>
        </p:txBody>
      </p:sp>
      <p:sp>
        <p:nvSpPr>
          <p:cNvPr id="9" name="Text Box 5"/>
          <p:cNvSpPr txBox="1">
            <a:spLocks noChangeArrowheads="1"/>
          </p:cNvSpPr>
          <p:nvPr/>
        </p:nvSpPr>
        <p:spPr bwMode="auto">
          <a:xfrm>
            <a:off x="6814756" y="3750754"/>
            <a:ext cx="719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defTabSz="457200" eaLnBrk="1" fontAlgn="auto" latinLnBrk="0" hangingPunct="1">
              <a:lnSpc>
                <a:spcPct val="100000"/>
              </a:lnSpc>
              <a:spcBef>
                <a:spcPct val="50000"/>
              </a:spcBef>
              <a:spcAft>
                <a:spcPts val="0"/>
              </a:spcAft>
              <a:buClrTx/>
              <a:buSzTx/>
              <a:buFontTx/>
              <a:buNone/>
              <a:tabLst/>
              <a:defRPr/>
            </a:pPr>
            <a:r>
              <a:rPr kumimoji="0" lang="it-IT" sz="1000" b="0" i="0" u="none" strike="noStrike" kern="0" cap="none" spc="0" normalizeH="0" baseline="0" noProof="0" dirty="0">
                <a:ln>
                  <a:noFill/>
                </a:ln>
                <a:solidFill>
                  <a:srgbClr val="FF0000"/>
                </a:solidFill>
                <a:effectLst/>
                <a:uLnTx/>
                <a:uFillTx/>
                <a:latin typeface="Arial" charset="0"/>
                <a:ea typeface="ＭＳ Ｐゴシック" charset="0"/>
              </a:rPr>
              <a:t>Soglia critica</a:t>
            </a:r>
          </a:p>
        </p:txBody>
      </p:sp>
      <p:graphicFrame>
        <p:nvGraphicFramePr>
          <p:cNvPr id="10" name="Tabella 9"/>
          <p:cNvGraphicFramePr>
            <a:graphicFrameLocks noGrp="1"/>
          </p:cNvGraphicFramePr>
          <p:nvPr>
            <p:extLst>
              <p:ext uri="{D42A27DB-BD31-4B8C-83A1-F6EECF244321}">
                <p14:modId xmlns:p14="http://schemas.microsoft.com/office/powerpoint/2010/main" val="3448781139"/>
              </p:ext>
            </p:extLst>
          </p:nvPr>
        </p:nvGraphicFramePr>
        <p:xfrm>
          <a:off x="323528" y="2132856"/>
          <a:ext cx="4521200" cy="772160"/>
        </p:xfrm>
        <a:graphic>
          <a:graphicData uri="http://schemas.openxmlformats.org/drawingml/2006/table">
            <a:tbl>
              <a:tblPr/>
              <a:tblGrid>
                <a:gridCol w="1308100"/>
                <a:gridCol w="1028700"/>
                <a:gridCol w="1066800"/>
                <a:gridCol w="1117600"/>
              </a:tblGrid>
              <a:tr h="3810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it-IT" sz="1200" b="0" i="0" u="none" strike="noStrike">
                        <a:solidFill>
                          <a:srgbClr val="000000"/>
                        </a:solidFill>
                        <a:effectLst/>
                        <a:latin typeface="Calibri"/>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200" b="0" i="0" u="none" strike="noStrike" dirty="0">
                          <a:solidFill>
                            <a:srgbClr val="000000"/>
                          </a:solidFill>
                          <a:effectLst/>
                          <a:latin typeface="Calibri"/>
                        </a:rPr>
                        <a:t>Ufficio clienti</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200" b="0" i="0" u="none" strike="noStrike" dirty="0">
                          <a:solidFill>
                            <a:srgbClr val="000000"/>
                          </a:solidFill>
                          <a:effectLst/>
                          <a:latin typeface="Calibri"/>
                        </a:rPr>
                        <a:t>Ciclo idrico integrato</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200" b="0" i="0" u="none" strike="noStrike">
                          <a:solidFill>
                            <a:srgbClr val="000000"/>
                          </a:solidFill>
                          <a:effectLst/>
                          <a:latin typeface="Calibri"/>
                        </a:rPr>
                        <a:t>Igiene ambientale</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1905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200" b="0" i="0" u="none" strike="noStrike" dirty="0">
                          <a:solidFill>
                            <a:srgbClr val="000000"/>
                          </a:solidFill>
                          <a:effectLst/>
                          <a:latin typeface="Calibri"/>
                        </a:rPr>
                        <a:t>Domestica 2014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200" b="0" i="0" u="none" strike="noStrike" dirty="0">
                          <a:solidFill>
                            <a:srgbClr val="000000"/>
                          </a:solidFill>
                          <a:effectLst/>
                          <a:latin typeface="Calibri"/>
                        </a:rPr>
                        <a:t>6,21</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200" b="0" i="0" u="none" strike="noStrike">
                          <a:solidFill>
                            <a:srgbClr val="000000"/>
                          </a:solidFill>
                          <a:effectLst/>
                          <a:latin typeface="Calibri"/>
                        </a:rPr>
                        <a:t>6,06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200" b="0" i="0" u="none" strike="noStrike">
                          <a:solidFill>
                            <a:srgbClr val="000000"/>
                          </a:solidFill>
                          <a:effectLst/>
                          <a:latin typeface="Calibri"/>
                        </a:rPr>
                        <a:t>5,98</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1905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200" b="0" i="0" u="none" strike="noStrike">
                          <a:solidFill>
                            <a:srgbClr val="000000"/>
                          </a:solidFill>
                          <a:effectLst/>
                          <a:latin typeface="Calibri"/>
                        </a:rPr>
                        <a:t>Non domestica 2014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200" b="0" i="0" u="none" strike="noStrike" dirty="0">
                          <a:solidFill>
                            <a:srgbClr val="000000"/>
                          </a:solidFill>
                          <a:effectLst/>
                          <a:latin typeface="Calibri"/>
                        </a:rPr>
                        <a:t>5,79</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200" b="0" i="0" u="none" strike="noStrike" dirty="0">
                          <a:solidFill>
                            <a:srgbClr val="000000"/>
                          </a:solidFill>
                          <a:effectLst/>
                          <a:latin typeface="Calibri"/>
                        </a:rPr>
                        <a:t>5,73</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200" b="0" i="0" u="none" strike="noStrike" dirty="0">
                          <a:solidFill>
                            <a:srgbClr val="000000"/>
                          </a:solidFill>
                          <a:effectLst/>
                          <a:latin typeface="Calibri"/>
                        </a:rPr>
                        <a:t>5,45</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11" name="Grafico 10"/>
          <p:cNvGraphicFramePr>
            <a:graphicFrameLocks/>
          </p:cNvGraphicFramePr>
          <p:nvPr>
            <p:extLst>
              <p:ext uri="{D42A27DB-BD31-4B8C-83A1-F6EECF244321}">
                <p14:modId xmlns:p14="http://schemas.microsoft.com/office/powerpoint/2010/main" val="2029062931"/>
              </p:ext>
            </p:extLst>
          </p:nvPr>
        </p:nvGraphicFramePr>
        <p:xfrm>
          <a:off x="487691" y="2955745"/>
          <a:ext cx="5969026" cy="323053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6"/>
          <p:cNvSpPr>
            <a:spLocks noChangeArrowheads="1"/>
          </p:cNvSpPr>
          <p:nvPr/>
        </p:nvSpPr>
        <p:spPr bwMode="auto">
          <a:xfrm>
            <a:off x="0" y="799048"/>
            <a:ext cx="6114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clienti domestici e non domestici di Fano </a:t>
            </a:r>
            <a:r>
              <a:rPr lang="it-IT" sz="1600" dirty="0" smtClean="0">
                <a:latin typeface="Trebuchet MS" charset="0"/>
              </a:rPr>
              <a:t>– dati 2014</a:t>
            </a:r>
            <a:endParaRPr lang="it-IT" sz="1600" dirty="0">
              <a:latin typeface="Trebuchet MS" charset="0"/>
            </a:endParaRPr>
          </a:p>
        </p:txBody>
      </p:sp>
      <p:sp>
        <p:nvSpPr>
          <p:cNvPr id="13" name="Rettangolo 12"/>
          <p:cNvSpPr/>
          <p:nvPr/>
        </p:nvSpPr>
        <p:spPr>
          <a:xfrm>
            <a:off x="40217" y="1331476"/>
            <a:ext cx="7952317" cy="369332"/>
          </a:xfrm>
          <a:prstGeom prst="rect">
            <a:avLst/>
          </a:prstGeom>
        </p:spPr>
        <p:txBody>
          <a:bodyPr wrap="square">
            <a:spAutoFit/>
          </a:bodyPr>
          <a:lstStyle/>
          <a:p>
            <a:r>
              <a:rPr lang="it-IT" dirty="0">
                <a:solidFill>
                  <a:srgbClr val="000000"/>
                </a:solidFill>
                <a:latin typeface="Trebuchet MS" charset="0"/>
              </a:rPr>
              <a:t>Grado di soddisfazione dei clienti ai servizi </a:t>
            </a:r>
            <a:r>
              <a:rPr lang="it-IT" dirty="0" err="1">
                <a:solidFill>
                  <a:srgbClr val="000000"/>
                </a:solidFill>
                <a:latin typeface="Trebuchet MS" charset="0"/>
              </a:rPr>
              <a:t>Aset</a:t>
            </a:r>
            <a:r>
              <a:rPr lang="it-IT" dirty="0">
                <a:solidFill>
                  <a:srgbClr val="000000"/>
                </a:solidFill>
                <a:latin typeface="Trebuchet MS" charset="0"/>
              </a:rPr>
              <a:t> </a:t>
            </a:r>
            <a:r>
              <a:rPr lang="it-IT" dirty="0" smtClean="0">
                <a:solidFill>
                  <a:srgbClr val="000000"/>
                </a:solidFill>
                <a:latin typeface="Trebuchet MS" charset="0"/>
              </a:rPr>
              <a:t>2014</a:t>
            </a:r>
            <a:endParaRPr lang="it-IT" dirty="0">
              <a:solidFill>
                <a:srgbClr val="000000"/>
              </a:solidFill>
              <a:latin typeface="Trebuchet MS" charset="0"/>
            </a:endParaRPr>
          </a:p>
        </p:txBody>
      </p:sp>
    </p:spTree>
    <p:extLst>
      <p:ext uri="{BB962C8B-B14F-4D97-AF65-F5344CB8AC3E}">
        <p14:creationId xmlns:p14="http://schemas.microsoft.com/office/powerpoint/2010/main" val="38887045"/>
      </p:ext>
    </p:extLst>
  </p:cSld>
  <p:clrMapOvr>
    <a:masterClrMapping/>
  </p:clrMapOvr>
  <p:transition xmlns:p14="http://schemas.microsoft.com/office/powerpoint/2010/mai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p:cNvGraphicFramePr>
            <a:graphicFrameLocks/>
          </p:cNvGraphicFramePr>
          <p:nvPr>
            <p:extLst>
              <p:ext uri="{D42A27DB-BD31-4B8C-83A1-F6EECF244321}">
                <p14:modId xmlns:p14="http://schemas.microsoft.com/office/powerpoint/2010/main" val="2165215298"/>
              </p:ext>
            </p:extLst>
          </p:nvPr>
        </p:nvGraphicFramePr>
        <p:xfrm>
          <a:off x="275069" y="3104844"/>
          <a:ext cx="6322193" cy="3424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838213339"/>
              </p:ext>
            </p:extLst>
          </p:nvPr>
        </p:nvGraphicFramePr>
        <p:xfrm>
          <a:off x="416188" y="1996792"/>
          <a:ext cx="4864100" cy="698500"/>
        </p:xfrm>
        <a:graphic>
          <a:graphicData uri="http://schemas.openxmlformats.org/drawingml/2006/table">
            <a:tbl>
              <a:tblPr/>
              <a:tblGrid>
                <a:gridCol w="1536700"/>
                <a:gridCol w="825500"/>
                <a:gridCol w="1155700"/>
                <a:gridCol w="1346200"/>
              </a:tblGrid>
              <a:tr h="1905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r" fontAlgn="b"/>
                      <a:endParaRPr lang="it-IT" sz="1000" b="1" i="0" u="none" strike="noStrike" dirty="0">
                        <a:solidFill>
                          <a:srgbClr val="000000"/>
                        </a:solidFill>
                        <a:effectLst/>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Arial"/>
                        </a:rPr>
                        <a:t>Ufficio clienti</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Arial"/>
                        </a:rPr>
                        <a:t>Ciclo idrico integrato</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Arial"/>
                        </a:rPr>
                        <a:t>Igiene ambientale</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1905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000" b="1" i="0" u="none" strike="noStrike">
                          <a:solidFill>
                            <a:srgbClr val="000000"/>
                          </a:solidFill>
                          <a:effectLst/>
                          <a:latin typeface="Arial"/>
                        </a:rPr>
                        <a:t>Domestica 2014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74,60%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67,10%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65,80%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1905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000" b="1" i="0" u="none" strike="noStrike">
                          <a:solidFill>
                            <a:srgbClr val="000000"/>
                          </a:solidFill>
                          <a:effectLst/>
                          <a:latin typeface="Arial"/>
                        </a:rPr>
                        <a:t>Non domestica 2014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58,30%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50,00%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dirty="0">
                          <a:solidFill>
                            <a:srgbClr val="000000"/>
                          </a:solidFill>
                          <a:effectLst/>
                          <a:latin typeface="Arial"/>
                        </a:rPr>
                        <a:t>53,10%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8" name="Rectangle 6"/>
          <p:cNvSpPr>
            <a:spLocks noChangeArrowheads="1"/>
          </p:cNvSpPr>
          <p:nvPr/>
        </p:nvSpPr>
        <p:spPr bwMode="auto">
          <a:xfrm>
            <a:off x="0" y="799048"/>
            <a:ext cx="6114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dirty="0">
                <a:latin typeface="Trebuchet MS" charset="0"/>
              </a:rPr>
              <a:t>Indagine clienti domestici e non domestici di Fano </a:t>
            </a:r>
            <a:r>
              <a:rPr lang="it-IT" sz="1600" dirty="0" smtClean="0">
                <a:latin typeface="Trebuchet MS" charset="0"/>
              </a:rPr>
              <a:t>– dati 2014</a:t>
            </a:r>
            <a:endParaRPr lang="it-IT" sz="1600" dirty="0">
              <a:latin typeface="Trebuchet MS" charset="0"/>
            </a:endParaRPr>
          </a:p>
        </p:txBody>
      </p:sp>
      <p:sp>
        <p:nvSpPr>
          <p:cNvPr id="9" name="Rettangolo 8"/>
          <p:cNvSpPr/>
          <p:nvPr/>
        </p:nvSpPr>
        <p:spPr>
          <a:xfrm>
            <a:off x="107950" y="1198493"/>
            <a:ext cx="8782050" cy="646331"/>
          </a:xfrm>
          <a:prstGeom prst="rect">
            <a:avLst/>
          </a:prstGeom>
        </p:spPr>
        <p:txBody>
          <a:bodyPr wrap="square">
            <a:spAutoFit/>
          </a:bodyPr>
          <a:lstStyle/>
          <a:p>
            <a:pPr defTabSz="457200" fontAlgn="auto">
              <a:spcBef>
                <a:spcPts val="0"/>
              </a:spcBef>
              <a:spcAft>
                <a:spcPts val="0"/>
              </a:spcAft>
            </a:pPr>
            <a:r>
              <a:rPr lang="it-IT" dirty="0" smtClean="0">
                <a:solidFill>
                  <a:prstClr val="black"/>
                </a:solidFill>
                <a:latin typeface="Trebuchet MS" charset="0"/>
                <a:ea typeface="+mn-ea"/>
              </a:rPr>
              <a:t>Grado di soddisfazione dei clienti ai servizi </a:t>
            </a:r>
            <a:r>
              <a:rPr lang="it-IT" dirty="0" err="1" smtClean="0">
                <a:solidFill>
                  <a:prstClr val="black"/>
                </a:solidFill>
                <a:latin typeface="Trebuchet MS" charset="0"/>
                <a:ea typeface="+mn-ea"/>
              </a:rPr>
              <a:t>Aset</a:t>
            </a:r>
            <a:r>
              <a:rPr lang="it-IT" dirty="0" smtClean="0">
                <a:solidFill>
                  <a:prstClr val="black"/>
                </a:solidFill>
                <a:latin typeface="Trebuchet MS" charset="0"/>
                <a:ea typeface="+mn-ea"/>
              </a:rPr>
              <a:t> </a:t>
            </a:r>
            <a:r>
              <a:rPr lang="it-IT" b="0" dirty="0" smtClean="0">
                <a:solidFill>
                  <a:prstClr val="black"/>
                </a:solidFill>
                <a:latin typeface="Trebuchet MS" charset="0"/>
                <a:ea typeface="+mn-ea"/>
              </a:rPr>
              <a:t>(percentuale di clienti con livello di soddisfazione pari o maggiore a 6)</a:t>
            </a:r>
            <a:endParaRPr lang="it-IT" b="0" dirty="0">
              <a:solidFill>
                <a:prstClr val="black"/>
              </a:solidFill>
              <a:latin typeface="Trebuchet MS" charset="0"/>
              <a:ea typeface="+mn-ea"/>
            </a:endParaRPr>
          </a:p>
        </p:txBody>
      </p:sp>
    </p:spTree>
    <p:extLst>
      <p:ext uri="{BB962C8B-B14F-4D97-AF65-F5344CB8AC3E}">
        <p14:creationId xmlns:p14="http://schemas.microsoft.com/office/powerpoint/2010/main" val="1911202758"/>
      </p:ext>
    </p:extLst>
  </p:cSld>
  <p:clrMapOvr>
    <a:masterClrMapping/>
  </p:clrMapOvr>
  <p:transition xmlns:p14="http://schemas.microsoft.com/office/powerpoint/2010/mai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17286" y="1762938"/>
            <a:ext cx="8418285" cy="3970318"/>
          </a:xfrm>
          <a:prstGeom prst="rect">
            <a:avLst/>
          </a:prstGeom>
          <a:noFill/>
        </p:spPr>
        <p:txBody>
          <a:bodyPr wrap="square" rtlCol="0">
            <a:spAutoFit/>
          </a:bodyPr>
          <a:lstStyle/>
          <a:p>
            <a:r>
              <a:rPr lang="it-IT" dirty="0" smtClean="0">
                <a:solidFill>
                  <a:srgbClr val="000000"/>
                </a:solidFill>
              </a:rPr>
              <a:t>Indice dei grafici di comparazione diacronica degli indicatori sintetici </a:t>
            </a:r>
            <a:r>
              <a:rPr lang="it-IT" dirty="0" err="1" smtClean="0">
                <a:solidFill>
                  <a:srgbClr val="000000"/>
                </a:solidFill>
              </a:rPr>
              <a:t>Aset</a:t>
            </a:r>
            <a:endParaRPr lang="it-IT" dirty="0" smtClean="0">
              <a:solidFill>
                <a:srgbClr val="000000"/>
              </a:solidFill>
            </a:endParaRPr>
          </a:p>
          <a:p>
            <a:endParaRPr lang="it-IT" b="0" dirty="0">
              <a:solidFill>
                <a:srgbClr val="000000"/>
              </a:solidFill>
            </a:endParaRPr>
          </a:p>
          <a:p>
            <a:endParaRPr lang="it-IT" b="0" dirty="0" smtClean="0">
              <a:solidFill>
                <a:srgbClr val="000000"/>
              </a:solidFill>
            </a:endParaRPr>
          </a:p>
          <a:p>
            <a:r>
              <a:rPr lang="it-IT" b="0" dirty="0" smtClean="0">
                <a:solidFill>
                  <a:srgbClr val="000000"/>
                </a:solidFill>
              </a:rPr>
              <a:t>Comparazione indicatori 2012-2014 dei tre servizi </a:t>
            </a:r>
            <a:r>
              <a:rPr lang="it-IT" b="0" dirty="0" err="1" smtClean="0">
                <a:solidFill>
                  <a:srgbClr val="000000"/>
                </a:solidFill>
              </a:rPr>
              <a:t>Aset</a:t>
            </a:r>
            <a:endParaRPr lang="it-IT" b="0" dirty="0">
              <a:solidFill>
                <a:srgbClr val="000000"/>
              </a:solidFill>
            </a:endParaRPr>
          </a:p>
          <a:p>
            <a:pPr marL="285750" indent="-285750">
              <a:buFontTx/>
              <a:buChar char="-"/>
            </a:pPr>
            <a:r>
              <a:rPr lang="it-IT" b="0" dirty="0" smtClean="0">
                <a:solidFill>
                  <a:srgbClr val="000000"/>
                </a:solidFill>
              </a:rPr>
              <a:t>Istogramma degli andamenti comparati delle valutazioni dei 3 </a:t>
            </a:r>
            <a:r>
              <a:rPr lang="it-IT" b="0" dirty="0">
                <a:solidFill>
                  <a:srgbClr val="000000"/>
                </a:solidFill>
              </a:rPr>
              <a:t>servizi, distinti per </a:t>
            </a:r>
            <a:r>
              <a:rPr lang="it-IT" b="0" dirty="0" smtClean="0">
                <a:solidFill>
                  <a:srgbClr val="000000"/>
                </a:solidFill>
              </a:rPr>
              <a:t>clienti domestici </a:t>
            </a:r>
            <a:r>
              <a:rPr lang="it-IT" b="0" dirty="0">
                <a:solidFill>
                  <a:srgbClr val="000000"/>
                </a:solidFill>
              </a:rPr>
              <a:t>e non domestici – </a:t>
            </a:r>
            <a:r>
              <a:rPr lang="it-IT" b="0" dirty="0" smtClean="0">
                <a:solidFill>
                  <a:srgbClr val="000000"/>
                </a:solidFill>
              </a:rPr>
              <a:t>valutazione media e percentuale </a:t>
            </a:r>
            <a:r>
              <a:rPr lang="it-IT" b="0" dirty="0">
                <a:solidFill>
                  <a:srgbClr val="000000"/>
                </a:solidFill>
              </a:rPr>
              <a:t>di clienti soddisfatti </a:t>
            </a:r>
            <a:r>
              <a:rPr lang="it-IT" b="0" dirty="0" smtClean="0">
                <a:solidFill>
                  <a:srgbClr val="000000"/>
                </a:solidFill>
              </a:rPr>
              <a:t>2012-14 </a:t>
            </a:r>
          </a:p>
          <a:p>
            <a:endParaRPr lang="it-IT" b="0" dirty="0">
              <a:solidFill>
                <a:srgbClr val="000000"/>
              </a:solidFill>
            </a:endParaRPr>
          </a:p>
          <a:p>
            <a:r>
              <a:rPr lang="it-IT" b="0" dirty="0">
                <a:solidFill>
                  <a:srgbClr val="000000"/>
                </a:solidFill>
              </a:rPr>
              <a:t>Serie storiche 2008-2014</a:t>
            </a:r>
          </a:p>
          <a:p>
            <a:pPr marL="285750" indent="-285750">
              <a:buFontTx/>
              <a:buChar char="-"/>
            </a:pPr>
            <a:r>
              <a:rPr lang="it-IT" b="0" dirty="0" smtClean="0">
                <a:solidFill>
                  <a:srgbClr val="000000"/>
                </a:solidFill>
              </a:rPr>
              <a:t>grafici </a:t>
            </a:r>
            <a:r>
              <a:rPr lang="it-IT" b="0" dirty="0">
                <a:solidFill>
                  <a:srgbClr val="000000"/>
                </a:solidFill>
              </a:rPr>
              <a:t>degli indicatori sintetici per servizio, distinti per domestici e non domestici – livello medio di soddisfazione</a:t>
            </a:r>
          </a:p>
          <a:p>
            <a:pPr marL="285750" indent="-285750">
              <a:buFontTx/>
              <a:buChar char="-"/>
            </a:pPr>
            <a:r>
              <a:rPr lang="it-IT" b="0" dirty="0" smtClean="0">
                <a:solidFill>
                  <a:srgbClr val="000000"/>
                </a:solidFill>
              </a:rPr>
              <a:t>grafici </a:t>
            </a:r>
            <a:r>
              <a:rPr lang="it-IT" b="0" dirty="0">
                <a:solidFill>
                  <a:srgbClr val="000000"/>
                </a:solidFill>
              </a:rPr>
              <a:t>degli Indicatori sintetici per servizio, distinti per domestici e non domestici – percentuale di clienti soddisfatti</a:t>
            </a:r>
          </a:p>
          <a:p>
            <a:endParaRPr lang="it-IT" b="0" dirty="0">
              <a:solidFill>
                <a:srgbClr val="000000"/>
              </a:solidFill>
            </a:endParaRPr>
          </a:p>
        </p:txBody>
      </p:sp>
    </p:spTree>
    <p:extLst>
      <p:ext uri="{BB962C8B-B14F-4D97-AF65-F5344CB8AC3E}">
        <p14:creationId xmlns:p14="http://schemas.microsoft.com/office/powerpoint/2010/main" val="130912631"/>
      </p:ext>
    </p:extLst>
  </p:cSld>
  <p:clrMapOvr>
    <a:masterClrMapping/>
  </p:clrMapOvr>
  <p:transition xmlns:p14="http://schemas.microsoft.com/office/powerpoint/2010/mai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59070" y="1258745"/>
            <a:ext cx="8782050" cy="369332"/>
          </a:xfrm>
          <a:prstGeom prst="rect">
            <a:avLst/>
          </a:prstGeom>
        </p:spPr>
        <p:txBody>
          <a:bodyPr wrap="square">
            <a:spAutoFit/>
          </a:bodyPr>
          <a:lstStyle/>
          <a:p>
            <a:r>
              <a:rPr lang="it-IT" b="1" dirty="0" smtClean="0">
                <a:solidFill>
                  <a:schemeClr val="bg2"/>
                </a:solidFill>
                <a:latin typeface="Trebuchet MS" charset="0"/>
              </a:rPr>
              <a:t>Valutazione media dei servizi </a:t>
            </a:r>
            <a:r>
              <a:rPr lang="it-IT" b="1" dirty="0" err="1" smtClean="0">
                <a:solidFill>
                  <a:schemeClr val="bg2"/>
                </a:solidFill>
                <a:latin typeface="Trebuchet MS" charset="0"/>
              </a:rPr>
              <a:t>Aset</a:t>
            </a:r>
            <a:r>
              <a:rPr lang="it-IT" b="1" dirty="0" smtClean="0">
                <a:solidFill>
                  <a:schemeClr val="bg2"/>
                </a:solidFill>
                <a:latin typeface="Trebuchet MS" charset="0"/>
              </a:rPr>
              <a:t> </a:t>
            </a:r>
            <a:endParaRPr lang="it-IT" dirty="0">
              <a:solidFill>
                <a:schemeClr val="bg2"/>
              </a:solidFill>
              <a:latin typeface="Trebuchet MS" charset="0"/>
            </a:endParaRPr>
          </a:p>
        </p:txBody>
      </p:sp>
      <p:graphicFrame>
        <p:nvGraphicFramePr>
          <p:cNvPr id="18" name="Grafico 17"/>
          <p:cNvGraphicFramePr>
            <a:graphicFrameLocks/>
          </p:cNvGraphicFramePr>
          <p:nvPr>
            <p:extLst>
              <p:ext uri="{D42A27DB-BD31-4B8C-83A1-F6EECF244321}">
                <p14:modId xmlns:p14="http://schemas.microsoft.com/office/powerpoint/2010/main" val="1490341364"/>
              </p:ext>
            </p:extLst>
          </p:nvPr>
        </p:nvGraphicFramePr>
        <p:xfrm>
          <a:off x="239790" y="3210691"/>
          <a:ext cx="6145796" cy="3406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ella 18"/>
          <p:cNvGraphicFramePr>
            <a:graphicFrameLocks noGrp="1"/>
          </p:cNvGraphicFramePr>
          <p:nvPr>
            <p:extLst>
              <p:ext uri="{D42A27DB-BD31-4B8C-83A1-F6EECF244321}">
                <p14:modId xmlns:p14="http://schemas.microsoft.com/office/powerpoint/2010/main" val="1918475423"/>
              </p:ext>
            </p:extLst>
          </p:nvPr>
        </p:nvGraphicFramePr>
        <p:xfrm>
          <a:off x="447150" y="2004551"/>
          <a:ext cx="4889500" cy="647700"/>
        </p:xfrm>
        <a:graphic>
          <a:graphicData uri="http://schemas.openxmlformats.org/drawingml/2006/table">
            <a:tbl>
              <a:tblPr/>
              <a:tblGrid>
                <a:gridCol w="1485900"/>
                <a:gridCol w="952500"/>
                <a:gridCol w="1193800"/>
                <a:gridCol w="1257300"/>
              </a:tblGrid>
              <a:tr h="1651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it-IT" sz="1000" b="0" i="0" u="none" strike="noStrike">
                        <a:solidFill>
                          <a:srgbClr val="000000"/>
                        </a:solidFill>
                        <a:effectLst/>
                        <a:latin typeface="Verdan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Verdana"/>
                        </a:rPr>
                        <a:t>Ufficio clienti</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Verdana"/>
                        </a:rPr>
                        <a:t>Ciclo idrico integrato</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dirty="0">
                          <a:solidFill>
                            <a:srgbClr val="000000"/>
                          </a:solidFill>
                          <a:effectLst/>
                          <a:latin typeface="Verdana"/>
                        </a:rPr>
                        <a:t>Igiene ambientale</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1651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000" b="1" i="0" u="none" strike="noStrike">
                          <a:solidFill>
                            <a:srgbClr val="000000"/>
                          </a:solidFill>
                          <a:effectLst/>
                          <a:latin typeface="Verdana"/>
                        </a:rPr>
                        <a:t>Domestica 2012</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Verdana"/>
                        </a:rPr>
                        <a:t>6,75</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Verdana"/>
                        </a:rPr>
                        <a:t>6,5</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Verdana"/>
                        </a:rPr>
                        <a:t>6,6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1651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000" b="1" i="0" u="none" strike="noStrike">
                          <a:solidFill>
                            <a:srgbClr val="000000"/>
                          </a:solidFill>
                          <a:effectLst/>
                          <a:latin typeface="Verdana"/>
                        </a:rPr>
                        <a:t>Domestica 2014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dirty="0">
                          <a:solidFill>
                            <a:srgbClr val="000000"/>
                          </a:solidFill>
                          <a:effectLst/>
                          <a:latin typeface="Verdana"/>
                        </a:rPr>
                        <a:t>6,21</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Verdana"/>
                        </a:rPr>
                        <a:t>6,06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dirty="0">
                          <a:solidFill>
                            <a:srgbClr val="000000"/>
                          </a:solidFill>
                          <a:effectLst/>
                          <a:latin typeface="Verdana"/>
                        </a:rPr>
                        <a:t>5,98</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20" name="Line 4"/>
          <p:cNvSpPr>
            <a:spLocks noChangeShapeType="1"/>
          </p:cNvSpPr>
          <p:nvPr/>
        </p:nvSpPr>
        <p:spPr bwMode="auto">
          <a:xfrm flipH="1">
            <a:off x="1016760" y="4915060"/>
            <a:ext cx="5087164" cy="2471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chemeClr val="bg2"/>
              </a:solidFill>
              <a:effectLst/>
              <a:uLnTx/>
              <a:uFillTx/>
            </a:endParaRPr>
          </a:p>
        </p:txBody>
      </p:sp>
      <p:sp>
        <p:nvSpPr>
          <p:cNvPr id="21" name="Text Box 5"/>
          <p:cNvSpPr txBox="1">
            <a:spLocks noChangeArrowheads="1"/>
          </p:cNvSpPr>
          <p:nvPr/>
        </p:nvSpPr>
        <p:spPr bwMode="auto">
          <a:xfrm>
            <a:off x="6357381" y="4791573"/>
            <a:ext cx="719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it-IT" sz="1000" b="0" i="0" u="none" strike="noStrike" kern="0" cap="none" spc="0" normalizeH="0" baseline="0" noProof="0" dirty="0">
                <a:ln>
                  <a:noFill/>
                </a:ln>
                <a:solidFill>
                  <a:srgbClr val="FF0000"/>
                </a:solidFill>
                <a:effectLst/>
                <a:uLnTx/>
                <a:uFillTx/>
                <a:latin typeface="Arial" charset="0"/>
                <a:ea typeface="ＭＳ Ｐゴシック" charset="0"/>
              </a:rPr>
              <a:t>Soglia critica</a:t>
            </a:r>
          </a:p>
        </p:txBody>
      </p:sp>
      <p:sp>
        <p:nvSpPr>
          <p:cNvPr id="24" name="CasellaDiTesto 23"/>
          <p:cNvSpPr txBox="1"/>
          <p:nvPr/>
        </p:nvSpPr>
        <p:spPr>
          <a:xfrm>
            <a:off x="59070" y="692696"/>
            <a:ext cx="5809074" cy="369332"/>
          </a:xfrm>
          <a:prstGeom prst="rect">
            <a:avLst/>
          </a:prstGeom>
          <a:noFill/>
        </p:spPr>
        <p:txBody>
          <a:bodyPr wrap="square" rtlCol="0">
            <a:spAutoFit/>
          </a:bodyPr>
          <a:lstStyle/>
          <a:p>
            <a:r>
              <a:rPr lang="it-IT" dirty="0" smtClean="0"/>
              <a:t>Comparazione utenza domestica  2012-2014</a:t>
            </a:r>
            <a:endParaRPr lang="it-IT" dirty="0"/>
          </a:p>
        </p:txBody>
      </p:sp>
      <p:sp>
        <p:nvSpPr>
          <p:cNvPr id="8" name="CasellaDiTesto 7"/>
          <p:cNvSpPr txBox="1"/>
          <p:nvPr/>
        </p:nvSpPr>
        <p:spPr>
          <a:xfrm>
            <a:off x="6156176" y="1353542"/>
            <a:ext cx="2571550" cy="923330"/>
          </a:xfrm>
          <a:prstGeom prst="rect">
            <a:avLst/>
          </a:prstGeom>
          <a:noFill/>
        </p:spPr>
        <p:txBody>
          <a:bodyPr wrap="none" rtlCol="0">
            <a:spAutoFit/>
          </a:bodyPr>
          <a:lstStyle/>
          <a:p>
            <a:r>
              <a:rPr lang="it-IT" b="1" dirty="0" smtClean="0">
                <a:solidFill>
                  <a:srgbClr val="000000"/>
                </a:solidFill>
              </a:rPr>
              <a:t>Utenza domestica</a:t>
            </a:r>
          </a:p>
          <a:p>
            <a:endParaRPr lang="it-IT" b="1" dirty="0" smtClean="0">
              <a:solidFill>
                <a:srgbClr val="000000"/>
              </a:solidFill>
            </a:endParaRPr>
          </a:p>
          <a:p>
            <a:r>
              <a:rPr lang="it-IT" b="1" dirty="0" smtClean="0">
                <a:solidFill>
                  <a:srgbClr val="000000"/>
                </a:solidFill>
              </a:rPr>
              <a:t>Peggiorano tutti gli indici</a:t>
            </a:r>
            <a:endParaRPr lang="it-IT" b="1" dirty="0">
              <a:solidFill>
                <a:srgbClr val="000000"/>
              </a:solidFill>
            </a:endParaRPr>
          </a:p>
        </p:txBody>
      </p:sp>
    </p:spTree>
    <p:extLst>
      <p:ext uri="{BB962C8B-B14F-4D97-AF65-F5344CB8AC3E}">
        <p14:creationId xmlns:p14="http://schemas.microsoft.com/office/powerpoint/2010/main" val="2115726050"/>
      </p:ext>
    </p:extLst>
  </p:cSld>
  <p:clrMapOvr>
    <a:masterClrMapping/>
  </p:clrMapOvr>
  <p:transition xmlns:p14="http://schemas.microsoft.com/office/powerpoint/2010/mai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59070" y="1270501"/>
            <a:ext cx="8782050" cy="646331"/>
          </a:xfrm>
          <a:prstGeom prst="rect">
            <a:avLst/>
          </a:prstGeom>
        </p:spPr>
        <p:txBody>
          <a:bodyPr wrap="square">
            <a:spAutoFit/>
          </a:bodyPr>
          <a:lstStyle/>
          <a:p>
            <a:r>
              <a:rPr lang="it-IT" b="1" dirty="0" smtClean="0">
                <a:solidFill>
                  <a:schemeClr val="bg2"/>
                </a:solidFill>
                <a:latin typeface="Trebuchet MS" charset="0"/>
              </a:rPr>
              <a:t>Grado di soddisfazione dei clienti ai servizi </a:t>
            </a:r>
            <a:r>
              <a:rPr lang="it-IT" b="1" dirty="0" err="1" smtClean="0">
                <a:solidFill>
                  <a:schemeClr val="bg2"/>
                </a:solidFill>
                <a:latin typeface="Trebuchet MS" charset="0"/>
              </a:rPr>
              <a:t>Aset</a:t>
            </a:r>
            <a:r>
              <a:rPr lang="it-IT" b="1" dirty="0" smtClean="0">
                <a:solidFill>
                  <a:schemeClr val="bg2"/>
                </a:solidFill>
                <a:latin typeface="Trebuchet MS" charset="0"/>
              </a:rPr>
              <a:t> </a:t>
            </a:r>
            <a:r>
              <a:rPr lang="it-IT" dirty="0" smtClean="0">
                <a:solidFill>
                  <a:schemeClr val="bg2"/>
                </a:solidFill>
                <a:latin typeface="Trebuchet MS" charset="0"/>
              </a:rPr>
              <a:t>(percentuale di clienti con livello di soddisfazione pari o maggiore a 6)</a:t>
            </a:r>
            <a:endParaRPr lang="it-IT" dirty="0">
              <a:solidFill>
                <a:schemeClr val="bg2"/>
              </a:solidFill>
              <a:latin typeface="Trebuchet MS" charset="0"/>
            </a:endParaRPr>
          </a:p>
        </p:txBody>
      </p:sp>
      <p:graphicFrame>
        <p:nvGraphicFramePr>
          <p:cNvPr id="8" name="Grafico 7"/>
          <p:cNvGraphicFramePr>
            <a:graphicFrameLocks/>
          </p:cNvGraphicFramePr>
          <p:nvPr>
            <p:extLst>
              <p:ext uri="{D42A27DB-BD31-4B8C-83A1-F6EECF244321}">
                <p14:modId xmlns:p14="http://schemas.microsoft.com/office/powerpoint/2010/main" val="81976746"/>
              </p:ext>
            </p:extLst>
          </p:nvPr>
        </p:nvGraphicFramePr>
        <p:xfrm>
          <a:off x="396006" y="3404743"/>
          <a:ext cx="5530945" cy="3104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1069420641"/>
              </p:ext>
            </p:extLst>
          </p:nvPr>
        </p:nvGraphicFramePr>
        <p:xfrm>
          <a:off x="396007" y="2233886"/>
          <a:ext cx="4889500" cy="647700"/>
        </p:xfrm>
        <a:graphic>
          <a:graphicData uri="http://schemas.openxmlformats.org/drawingml/2006/table">
            <a:tbl>
              <a:tblPr/>
              <a:tblGrid>
                <a:gridCol w="1447800"/>
                <a:gridCol w="1168400"/>
                <a:gridCol w="1320800"/>
                <a:gridCol w="952500"/>
              </a:tblGrid>
              <a:tr h="1651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it-IT" sz="1000" b="0" i="0" u="none" strike="noStrike">
                        <a:solidFill>
                          <a:srgbClr val="000000"/>
                        </a:solidFill>
                        <a:effectLst/>
                        <a:latin typeface="Verdana"/>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Arial"/>
                        </a:rPr>
                        <a:t>Ufficio clienti</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dirty="0">
                          <a:solidFill>
                            <a:srgbClr val="000000"/>
                          </a:solidFill>
                          <a:effectLst/>
                          <a:latin typeface="Arial"/>
                        </a:rPr>
                        <a:t>Ciclo idrico integrato</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Arial"/>
                        </a:rPr>
                        <a:t>Igiene ambientale</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1651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000" b="1" i="0" u="none" strike="noStrike">
                          <a:solidFill>
                            <a:srgbClr val="000000"/>
                          </a:solidFill>
                          <a:effectLst/>
                          <a:latin typeface="Arial"/>
                        </a:rPr>
                        <a:t>Domestica 2012</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72,60%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64,90%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66,60%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1651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000" b="1" i="0" u="none" strike="noStrike">
                          <a:solidFill>
                            <a:srgbClr val="000000"/>
                          </a:solidFill>
                          <a:effectLst/>
                          <a:latin typeface="Verdana"/>
                        </a:rPr>
                        <a:t>Domestico 2014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74,60%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Arial"/>
                        </a:rPr>
                        <a:t>67,10%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dirty="0">
                          <a:solidFill>
                            <a:srgbClr val="000000"/>
                          </a:solidFill>
                          <a:effectLst/>
                          <a:latin typeface="Arial"/>
                        </a:rPr>
                        <a:t>65,80%</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10" name="CasellaDiTesto 9"/>
          <p:cNvSpPr txBox="1"/>
          <p:nvPr/>
        </p:nvSpPr>
        <p:spPr>
          <a:xfrm>
            <a:off x="59070" y="692696"/>
            <a:ext cx="5809074" cy="369332"/>
          </a:xfrm>
          <a:prstGeom prst="rect">
            <a:avLst/>
          </a:prstGeom>
          <a:noFill/>
        </p:spPr>
        <p:txBody>
          <a:bodyPr wrap="square" rtlCol="0">
            <a:spAutoFit/>
          </a:bodyPr>
          <a:lstStyle/>
          <a:p>
            <a:r>
              <a:rPr lang="it-IT" dirty="0" smtClean="0"/>
              <a:t>Comparazione utenza domestica  2012-2014</a:t>
            </a:r>
            <a:endParaRPr lang="it-IT" dirty="0"/>
          </a:p>
        </p:txBody>
      </p:sp>
      <p:sp>
        <p:nvSpPr>
          <p:cNvPr id="6" name="CasellaDiTesto 5"/>
          <p:cNvSpPr txBox="1"/>
          <p:nvPr/>
        </p:nvSpPr>
        <p:spPr>
          <a:xfrm>
            <a:off x="5796136" y="2060848"/>
            <a:ext cx="3062745" cy="1477328"/>
          </a:xfrm>
          <a:prstGeom prst="rect">
            <a:avLst/>
          </a:prstGeom>
          <a:noFill/>
        </p:spPr>
        <p:txBody>
          <a:bodyPr wrap="none" rtlCol="0">
            <a:spAutoFit/>
          </a:bodyPr>
          <a:lstStyle/>
          <a:p>
            <a:r>
              <a:rPr lang="it-IT" b="1" dirty="0" smtClean="0">
                <a:solidFill>
                  <a:srgbClr val="000000"/>
                </a:solidFill>
              </a:rPr>
              <a:t>Utenza domestica</a:t>
            </a:r>
          </a:p>
          <a:p>
            <a:endParaRPr lang="it-IT" b="1" dirty="0" smtClean="0">
              <a:solidFill>
                <a:srgbClr val="000000"/>
              </a:solidFill>
            </a:endParaRPr>
          </a:p>
          <a:p>
            <a:r>
              <a:rPr lang="it-IT" b="1" dirty="0" smtClean="0">
                <a:solidFill>
                  <a:srgbClr val="000000"/>
                </a:solidFill>
              </a:rPr>
              <a:t>Migliora Ufficio clienti e Idrico</a:t>
            </a:r>
          </a:p>
          <a:p>
            <a:r>
              <a:rPr lang="it-IT" b="1" dirty="0" smtClean="0">
                <a:solidFill>
                  <a:srgbClr val="000000"/>
                </a:solidFill>
              </a:rPr>
              <a:t>Peggiora lievemente IA</a:t>
            </a:r>
          </a:p>
          <a:p>
            <a:endParaRPr lang="it-IT" b="1" dirty="0">
              <a:solidFill>
                <a:srgbClr val="000000"/>
              </a:solidFill>
            </a:endParaRPr>
          </a:p>
        </p:txBody>
      </p:sp>
    </p:spTree>
    <p:extLst>
      <p:ext uri="{BB962C8B-B14F-4D97-AF65-F5344CB8AC3E}">
        <p14:creationId xmlns:p14="http://schemas.microsoft.com/office/powerpoint/2010/main" val="212485534"/>
      </p:ext>
    </p:extLst>
  </p:cSld>
  <p:clrMapOvr>
    <a:masterClrMapping/>
  </p:clrMapOvr>
  <p:transition xmlns:p14="http://schemas.microsoft.com/office/powerpoint/2010/mai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59070" y="1258745"/>
            <a:ext cx="8782050" cy="369332"/>
          </a:xfrm>
          <a:prstGeom prst="rect">
            <a:avLst/>
          </a:prstGeom>
        </p:spPr>
        <p:txBody>
          <a:bodyPr wrap="square">
            <a:spAutoFit/>
          </a:bodyPr>
          <a:lstStyle/>
          <a:p>
            <a:r>
              <a:rPr lang="it-IT" b="1" dirty="0" smtClean="0">
                <a:solidFill>
                  <a:schemeClr val="bg2"/>
                </a:solidFill>
                <a:latin typeface="Trebuchet MS" charset="0"/>
              </a:rPr>
              <a:t>Valutazione media dei servizi </a:t>
            </a:r>
            <a:r>
              <a:rPr lang="it-IT" b="1" dirty="0" err="1" smtClean="0">
                <a:solidFill>
                  <a:schemeClr val="bg2"/>
                </a:solidFill>
                <a:latin typeface="Trebuchet MS" charset="0"/>
              </a:rPr>
              <a:t>Aset</a:t>
            </a:r>
            <a:r>
              <a:rPr lang="it-IT" b="1" dirty="0" smtClean="0">
                <a:solidFill>
                  <a:schemeClr val="bg2"/>
                </a:solidFill>
                <a:latin typeface="Trebuchet MS" charset="0"/>
              </a:rPr>
              <a:t> </a:t>
            </a:r>
            <a:endParaRPr lang="it-IT" dirty="0">
              <a:solidFill>
                <a:schemeClr val="bg2"/>
              </a:solidFill>
              <a:latin typeface="Trebuchet MS" charset="0"/>
            </a:endParaRPr>
          </a:p>
        </p:txBody>
      </p:sp>
      <p:sp>
        <p:nvSpPr>
          <p:cNvPr id="24" name="CasellaDiTesto 23"/>
          <p:cNvSpPr txBox="1"/>
          <p:nvPr/>
        </p:nvSpPr>
        <p:spPr>
          <a:xfrm>
            <a:off x="59070" y="692696"/>
            <a:ext cx="5809074" cy="369332"/>
          </a:xfrm>
          <a:prstGeom prst="rect">
            <a:avLst/>
          </a:prstGeom>
          <a:noFill/>
        </p:spPr>
        <p:txBody>
          <a:bodyPr wrap="square" rtlCol="0">
            <a:spAutoFit/>
          </a:bodyPr>
          <a:lstStyle/>
          <a:p>
            <a:r>
              <a:rPr lang="it-IT" dirty="0" smtClean="0"/>
              <a:t>Comparazione utenza non domestica  2012-2014</a:t>
            </a:r>
            <a:endParaRPr lang="it-IT" dirty="0"/>
          </a:p>
        </p:txBody>
      </p:sp>
      <p:graphicFrame>
        <p:nvGraphicFramePr>
          <p:cNvPr id="10" name="Grafico 9"/>
          <p:cNvGraphicFramePr>
            <a:graphicFrameLocks/>
          </p:cNvGraphicFramePr>
          <p:nvPr>
            <p:extLst>
              <p:ext uri="{D42A27DB-BD31-4B8C-83A1-F6EECF244321}">
                <p14:modId xmlns:p14="http://schemas.microsoft.com/office/powerpoint/2010/main" val="1857864673"/>
              </p:ext>
            </p:extLst>
          </p:nvPr>
        </p:nvGraphicFramePr>
        <p:xfrm>
          <a:off x="323479" y="3213710"/>
          <a:ext cx="5891170" cy="3203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2800987440"/>
              </p:ext>
            </p:extLst>
          </p:nvPr>
        </p:nvGraphicFramePr>
        <p:xfrm>
          <a:off x="323479" y="2217861"/>
          <a:ext cx="4889500" cy="635000"/>
        </p:xfrm>
        <a:graphic>
          <a:graphicData uri="http://schemas.openxmlformats.org/drawingml/2006/table">
            <a:tbl>
              <a:tblPr/>
              <a:tblGrid>
                <a:gridCol w="1485900"/>
                <a:gridCol w="952500"/>
                <a:gridCol w="1193800"/>
                <a:gridCol w="1257300"/>
              </a:tblGrid>
              <a:tr h="1651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it-IT" sz="1000" b="0" i="0" u="none" strike="noStrike">
                        <a:solidFill>
                          <a:srgbClr val="000000"/>
                        </a:solidFill>
                        <a:effectLst/>
                        <a:latin typeface="Verdana"/>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Verdana"/>
                        </a:rPr>
                        <a:t>Ufficio clienti</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Verdana"/>
                        </a:rPr>
                        <a:t>Ciclo idrico integrato</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1" i="0" u="none" strike="noStrike">
                          <a:solidFill>
                            <a:srgbClr val="000000"/>
                          </a:solidFill>
                          <a:effectLst/>
                          <a:latin typeface="Verdana"/>
                        </a:rPr>
                        <a:t>Igiene ambientale</a:t>
                      </a:r>
                    </a:p>
                  </a:txBody>
                  <a:tcPr marL="0" marR="0" marT="0" marB="0" anchor="b">
                    <a:lnL>
                      <a:noFill/>
                    </a:lnL>
                    <a:lnR>
                      <a:noFill/>
                    </a:lnR>
                    <a:lnT>
                      <a:noFill/>
                    </a:lnT>
                    <a:lnB>
                      <a:noFill/>
                    </a:lnB>
                    <a:lnTlToBr w="12700" cmpd="sng">
                      <a:noFill/>
                      <a:prstDash val="solid"/>
                    </a:lnTlToBr>
                    <a:lnBlToTr w="12700" cmpd="sng">
                      <a:noFill/>
                      <a:prstDash val="solid"/>
                    </a:lnBlToTr>
                    <a:noFill/>
                  </a:tcPr>
                </a:tc>
              </a:tr>
              <a:tr h="1651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000" b="1" i="0" u="none" strike="noStrike">
                          <a:solidFill>
                            <a:srgbClr val="000000"/>
                          </a:solidFill>
                          <a:effectLst/>
                          <a:latin typeface="Verdana"/>
                        </a:rPr>
                        <a:t>Non Domestica 2012</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Verdana"/>
                        </a:rPr>
                        <a:t>6,5</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Verdana"/>
                        </a:rPr>
                        <a:t>6,45</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Verdana"/>
                        </a:rPr>
                        <a:t>6</a:t>
                      </a:r>
                    </a:p>
                  </a:txBody>
                  <a:tcPr marL="0" marR="0" marT="0" marB="0" anchor="b">
                    <a:lnL>
                      <a:noFill/>
                    </a:lnL>
                    <a:lnR>
                      <a:noFill/>
                    </a:lnR>
                    <a:lnT>
                      <a:noFill/>
                    </a:lnT>
                    <a:lnB>
                      <a:noFill/>
                    </a:lnB>
                    <a:lnTlToBr w="12700" cmpd="sng">
                      <a:noFill/>
                      <a:prstDash val="solid"/>
                    </a:lnTlToBr>
                    <a:lnBlToTr w="12700" cmpd="sng">
                      <a:noFill/>
                      <a:prstDash val="solid"/>
                    </a:lnBlToTr>
                    <a:noFill/>
                  </a:tcPr>
                </a:tc>
              </a:tr>
              <a:tr h="1651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it-IT" sz="1000" b="1" i="0" u="none" strike="noStrike">
                          <a:solidFill>
                            <a:srgbClr val="000000"/>
                          </a:solidFill>
                          <a:effectLst/>
                          <a:latin typeface="Verdana"/>
                        </a:rPr>
                        <a:t>Non Domestica 2014</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Verdana"/>
                        </a:rPr>
                        <a:t>5,79</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a:solidFill>
                            <a:srgbClr val="000000"/>
                          </a:solidFill>
                          <a:effectLst/>
                          <a:latin typeface="Verdana"/>
                        </a:rPr>
                        <a:t>5,73</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000" b="0" i="0" u="none" strike="noStrike" dirty="0">
                          <a:solidFill>
                            <a:srgbClr val="000000"/>
                          </a:solidFill>
                          <a:effectLst/>
                          <a:latin typeface="Verdana"/>
                        </a:rPr>
                        <a:t>5,45</a:t>
                      </a:r>
                    </a:p>
                  </a:txBody>
                  <a:tcPr marL="0" marR="0" marT="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12" name="Line 4"/>
          <p:cNvSpPr>
            <a:spLocks noChangeShapeType="1"/>
          </p:cNvSpPr>
          <p:nvPr/>
        </p:nvSpPr>
        <p:spPr bwMode="auto">
          <a:xfrm flipH="1">
            <a:off x="1016760" y="4221088"/>
            <a:ext cx="5087164" cy="2471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chemeClr val="bg2"/>
              </a:solidFill>
              <a:effectLst/>
              <a:uLnTx/>
              <a:uFillTx/>
            </a:endParaRPr>
          </a:p>
        </p:txBody>
      </p:sp>
      <p:sp>
        <p:nvSpPr>
          <p:cNvPr id="13" name="Text Box 5"/>
          <p:cNvSpPr txBox="1">
            <a:spLocks noChangeArrowheads="1"/>
          </p:cNvSpPr>
          <p:nvPr/>
        </p:nvSpPr>
        <p:spPr bwMode="auto">
          <a:xfrm>
            <a:off x="6357381" y="4005064"/>
            <a:ext cx="719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it-IT" sz="1000" b="0" i="0" u="none" strike="noStrike" kern="0" cap="none" spc="0" normalizeH="0" baseline="0" noProof="0" dirty="0">
                <a:ln>
                  <a:noFill/>
                </a:ln>
                <a:solidFill>
                  <a:srgbClr val="FF0000"/>
                </a:solidFill>
                <a:effectLst/>
                <a:uLnTx/>
                <a:uFillTx/>
                <a:latin typeface="Arial" charset="0"/>
                <a:ea typeface="ＭＳ Ｐゴシック" charset="0"/>
              </a:rPr>
              <a:t>Soglia critica</a:t>
            </a:r>
          </a:p>
        </p:txBody>
      </p:sp>
      <p:sp>
        <p:nvSpPr>
          <p:cNvPr id="8" name="CasellaDiTesto 7"/>
          <p:cNvSpPr txBox="1"/>
          <p:nvPr/>
        </p:nvSpPr>
        <p:spPr>
          <a:xfrm>
            <a:off x="5937294" y="2054862"/>
            <a:ext cx="2571550" cy="923330"/>
          </a:xfrm>
          <a:prstGeom prst="rect">
            <a:avLst/>
          </a:prstGeom>
          <a:noFill/>
        </p:spPr>
        <p:txBody>
          <a:bodyPr wrap="none" rtlCol="0">
            <a:spAutoFit/>
          </a:bodyPr>
          <a:lstStyle/>
          <a:p>
            <a:r>
              <a:rPr lang="it-IT" b="1" dirty="0" smtClean="0">
                <a:solidFill>
                  <a:srgbClr val="000000"/>
                </a:solidFill>
              </a:rPr>
              <a:t>Utenza non domestica</a:t>
            </a:r>
          </a:p>
          <a:p>
            <a:endParaRPr lang="it-IT" b="1" dirty="0" smtClean="0">
              <a:solidFill>
                <a:srgbClr val="000000"/>
              </a:solidFill>
            </a:endParaRPr>
          </a:p>
          <a:p>
            <a:r>
              <a:rPr lang="it-IT" b="1" dirty="0" smtClean="0">
                <a:solidFill>
                  <a:srgbClr val="000000"/>
                </a:solidFill>
              </a:rPr>
              <a:t>Peggiorano tutti gli indici</a:t>
            </a:r>
            <a:endParaRPr lang="it-IT" b="1" dirty="0">
              <a:solidFill>
                <a:srgbClr val="000000"/>
              </a:solidFill>
            </a:endParaRPr>
          </a:p>
        </p:txBody>
      </p:sp>
    </p:spTree>
    <p:extLst>
      <p:ext uri="{BB962C8B-B14F-4D97-AF65-F5344CB8AC3E}">
        <p14:creationId xmlns:p14="http://schemas.microsoft.com/office/powerpoint/2010/main" val="2836201388"/>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57200" y="12954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dirty="0">
                <a:solidFill>
                  <a:schemeClr val="bg2"/>
                </a:solidFill>
                <a:effectLst>
                  <a:outerShdw blurRad="38100" dist="38100" dir="2700000" algn="tl">
                    <a:srgbClr val="DDDDDD"/>
                  </a:outerShdw>
                </a:effectLst>
                <a:latin typeface="Verdana" charset="0"/>
              </a:rPr>
              <a:t>Tipologia di raccolta per i clienti del </a:t>
            </a:r>
            <a:r>
              <a:rPr lang="it-IT" dirty="0" smtClean="0">
                <a:solidFill>
                  <a:schemeClr val="bg2"/>
                </a:solidFill>
                <a:effectLst>
                  <a:outerShdw blurRad="38100" dist="38100" dir="2700000" algn="tl">
                    <a:srgbClr val="DDDDDD"/>
                  </a:outerShdw>
                </a:effectLst>
                <a:latin typeface="Verdana" charset="0"/>
              </a:rPr>
              <a:t>campione </a:t>
            </a:r>
            <a:endParaRPr lang="it-IT" dirty="0">
              <a:solidFill>
                <a:schemeClr val="bg2"/>
              </a:solidFill>
              <a:effectLst>
                <a:outerShdw blurRad="38100" dist="38100" dir="2700000" algn="tl">
                  <a:srgbClr val="DDDDDD"/>
                </a:outerShdw>
              </a:effectLst>
              <a:latin typeface="Verdana" charset="0"/>
            </a:endParaRPr>
          </a:p>
        </p:txBody>
      </p:sp>
      <p:sp>
        <p:nvSpPr>
          <p:cNvPr id="80899" name="Rectangle 3"/>
          <p:cNvSpPr>
            <a:spLocks noChangeArrowheads="1"/>
          </p:cNvSpPr>
          <p:nvPr/>
        </p:nvSpPr>
        <p:spPr bwMode="auto">
          <a:xfrm>
            <a:off x="304800" y="762000"/>
            <a:ext cx="702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e non domestici di Fano</a:t>
            </a:r>
          </a:p>
        </p:txBody>
      </p:sp>
      <p:sp>
        <p:nvSpPr>
          <p:cNvPr id="80900" name="Rectangle 4"/>
          <p:cNvSpPr>
            <a:spLocks noChangeArrowheads="1"/>
          </p:cNvSpPr>
          <p:nvPr/>
        </p:nvSpPr>
        <p:spPr bwMode="auto">
          <a:xfrm>
            <a:off x="304800" y="2682875"/>
            <a:ext cx="2286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400">
                <a:solidFill>
                  <a:schemeClr val="bg2"/>
                </a:solidFill>
                <a:effectLst>
                  <a:outerShdw blurRad="38100" dist="38100" dir="2700000" algn="tl">
                    <a:srgbClr val="DDDDDD"/>
                  </a:outerShdw>
                </a:effectLst>
                <a:latin typeface="Verdana" charset="0"/>
              </a:rPr>
              <a:t>Per le utenze domestiche </a:t>
            </a:r>
          </a:p>
        </p:txBody>
      </p:sp>
      <p:sp>
        <p:nvSpPr>
          <p:cNvPr id="80901" name="Rectangle 5"/>
          <p:cNvSpPr>
            <a:spLocks noChangeArrowheads="1"/>
          </p:cNvSpPr>
          <p:nvPr/>
        </p:nvSpPr>
        <p:spPr bwMode="auto">
          <a:xfrm>
            <a:off x="228600" y="4267200"/>
            <a:ext cx="2286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400">
                <a:solidFill>
                  <a:schemeClr val="bg2"/>
                </a:solidFill>
                <a:effectLst>
                  <a:outerShdw blurRad="38100" dist="38100" dir="2700000" algn="tl">
                    <a:srgbClr val="DDDDDD"/>
                  </a:outerShdw>
                </a:effectLst>
                <a:latin typeface="Verdana" charset="0"/>
              </a:rPr>
              <a:t>Per le utenze non domestiche </a:t>
            </a:r>
          </a:p>
        </p:txBody>
      </p:sp>
      <p:sp>
        <p:nvSpPr>
          <p:cNvPr id="80903" name="Rectangle 7"/>
          <p:cNvSpPr>
            <a:spLocks noChangeArrowheads="1"/>
          </p:cNvSpPr>
          <p:nvPr/>
        </p:nvSpPr>
        <p:spPr bwMode="auto">
          <a:xfrm>
            <a:off x="3124200" y="266700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400" b="0" dirty="0" smtClean="0">
                <a:solidFill>
                  <a:schemeClr val="bg2"/>
                </a:solidFill>
                <a:effectLst>
                  <a:outerShdw blurRad="38100" dist="38100" dir="2700000" algn="tl">
                    <a:srgbClr val="DDDDDD"/>
                  </a:outerShdw>
                </a:effectLst>
                <a:latin typeface="Verdana" charset="0"/>
              </a:rPr>
              <a:t>2,2% </a:t>
            </a:r>
            <a:r>
              <a:rPr lang="it-IT" sz="1400" b="0" dirty="0">
                <a:solidFill>
                  <a:schemeClr val="bg2"/>
                </a:solidFill>
                <a:effectLst>
                  <a:outerShdw blurRad="38100" dist="38100" dir="2700000" algn="tl">
                    <a:srgbClr val="DDDDDD"/>
                  </a:outerShdw>
                </a:effectLst>
                <a:latin typeface="Verdana" charset="0"/>
              </a:rPr>
              <a:t>con cassonetti</a:t>
            </a:r>
          </a:p>
        </p:txBody>
      </p:sp>
      <p:sp>
        <p:nvSpPr>
          <p:cNvPr id="80904" name="Rectangle 8"/>
          <p:cNvSpPr>
            <a:spLocks noChangeArrowheads="1"/>
          </p:cNvSpPr>
          <p:nvPr/>
        </p:nvSpPr>
        <p:spPr bwMode="auto">
          <a:xfrm>
            <a:off x="5562600" y="2743200"/>
            <a:ext cx="1862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400" b="0" dirty="0" smtClean="0">
                <a:solidFill>
                  <a:schemeClr val="bg2"/>
                </a:solidFill>
                <a:effectLst>
                  <a:outerShdw blurRad="38100" dist="38100" dir="2700000" algn="tl">
                    <a:srgbClr val="DDDDDD"/>
                  </a:outerShdw>
                </a:effectLst>
                <a:latin typeface="Verdana" charset="0"/>
              </a:rPr>
              <a:t>20,9% </a:t>
            </a:r>
            <a:r>
              <a:rPr lang="it-IT" sz="1400" b="0" dirty="0">
                <a:solidFill>
                  <a:schemeClr val="bg2"/>
                </a:solidFill>
                <a:effectLst>
                  <a:outerShdw blurRad="38100" dist="38100" dir="2700000" algn="tl">
                    <a:srgbClr val="DDDDDD"/>
                  </a:outerShdw>
                </a:effectLst>
                <a:latin typeface="Verdana" charset="0"/>
              </a:rPr>
              <a:t>a domicilio</a:t>
            </a:r>
          </a:p>
        </p:txBody>
      </p:sp>
      <p:sp>
        <p:nvSpPr>
          <p:cNvPr id="80914" name="AutoShape 18"/>
          <p:cNvSpPr>
            <a:spLocks noChangeArrowheads="1"/>
          </p:cNvSpPr>
          <p:nvPr/>
        </p:nvSpPr>
        <p:spPr bwMode="auto">
          <a:xfrm>
            <a:off x="4495800" y="2438400"/>
            <a:ext cx="838200" cy="8382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80915" name="Rectangle 19"/>
          <p:cNvSpPr>
            <a:spLocks noChangeArrowheads="1"/>
          </p:cNvSpPr>
          <p:nvPr/>
        </p:nvSpPr>
        <p:spPr bwMode="auto">
          <a:xfrm>
            <a:off x="4114800" y="1905000"/>
            <a:ext cx="1862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400" dirty="0" smtClean="0">
                <a:solidFill>
                  <a:schemeClr val="bg2"/>
                </a:solidFill>
                <a:effectLst>
                  <a:outerShdw blurRad="38100" dist="38100" dir="2700000" algn="tl">
                    <a:srgbClr val="DDDDDD"/>
                  </a:outerShdw>
                </a:effectLst>
                <a:latin typeface="Verdana" charset="0"/>
              </a:rPr>
              <a:t>76,9%</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nelle due modalità</a:t>
            </a:r>
          </a:p>
        </p:txBody>
      </p:sp>
      <p:sp>
        <p:nvSpPr>
          <p:cNvPr id="80916" name="Rectangle 20"/>
          <p:cNvSpPr>
            <a:spLocks noChangeArrowheads="1"/>
          </p:cNvSpPr>
          <p:nvPr/>
        </p:nvSpPr>
        <p:spPr bwMode="auto">
          <a:xfrm>
            <a:off x="2971800" y="4343400"/>
            <a:ext cx="13382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400" b="0" dirty="0" smtClean="0">
                <a:solidFill>
                  <a:schemeClr val="bg2"/>
                </a:solidFill>
                <a:effectLst>
                  <a:outerShdw blurRad="38100" dist="38100" dir="2700000" algn="tl">
                    <a:srgbClr val="DDDDDD"/>
                  </a:outerShdw>
                </a:effectLst>
                <a:latin typeface="Verdana" charset="0"/>
              </a:rPr>
              <a:t>8,5% </a:t>
            </a:r>
            <a:r>
              <a:rPr lang="it-IT" sz="1400" b="0" dirty="0">
                <a:solidFill>
                  <a:schemeClr val="bg2"/>
                </a:solidFill>
                <a:effectLst>
                  <a:outerShdw blurRad="38100" dist="38100" dir="2700000" algn="tl">
                    <a:srgbClr val="DDDDDD"/>
                  </a:outerShdw>
                </a:effectLst>
                <a:latin typeface="Verdana" charset="0"/>
              </a:rPr>
              <a:t>con cassonetti</a:t>
            </a:r>
          </a:p>
        </p:txBody>
      </p:sp>
      <p:sp>
        <p:nvSpPr>
          <p:cNvPr id="80917" name="Rectangle 21"/>
          <p:cNvSpPr>
            <a:spLocks noChangeArrowheads="1"/>
          </p:cNvSpPr>
          <p:nvPr/>
        </p:nvSpPr>
        <p:spPr bwMode="auto">
          <a:xfrm>
            <a:off x="5529263" y="4419600"/>
            <a:ext cx="1862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400" b="0" dirty="0" smtClean="0">
                <a:solidFill>
                  <a:schemeClr val="bg2"/>
                </a:solidFill>
                <a:effectLst>
                  <a:outerShdw blurRad="38100" dist="38100" dir="2700000" algn="tl">
                    <a:srgbClr val="DDDDDD"/>
                  </a:outerShdw>
                </a:effectLst>
                <a:latin typeface="Verdana" charset="0"/>
              </a:rPr>
              <a:t>34% </a:t>
            </a:r>
            <a:r>
              <a:rPr lang="it-IT" sz="1400" b="0" dirty="0">
                <a:solidFill>
                  <a:schemeClr val="bg2"/>
                </a:solidFill>
                <a:effectLst>
                  <a:outerShdw blurRad="38100" dist="38100" dir="2700000" algn="tl">
                    <a:srgbClr val="DDDDDD"/>
                  </a:outerShdw>
                </a:effectLst>
                <a:latin typeface="Verdana" charset="0"/>
              </a:rPr>
              <a:t>a domicilio</a:t>
            </a:r>
          </a:p>
        </p:txBody>
      </p:sp>
      <p:sp>
        <p:nvSpPr>
          <p:cNvPr id="80918" name="AutoShape 22"/>
          <p:cNvSpPr>
            <a:spLocks noChangeArrowheads="1"/>
          </p:cNvSpPr>
          <p:nvPr/>
        </p:nvSpPr>
        <p:spPr bwMode="auto">
          <a:xfrm>
            <a:off x="4462463" y="4114800"/>
            <a:ext cx="838200" cy="8382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80919" name="Rectangle 23"/>
          <p:cNvSpPr>
            <a:spLocks noChangeArrowheads="1"/>
          </p:cNvSpPr>
          <p:nvPr/>
        </p:nvSpPr>
        <p:spPr bwMode="auto">
          <a:xfrm>
            <a:off x="4081463" y="3581400"/>
            <a:ext cx="1862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1400" dirty="0" smtClean="0">
                <a:solidFill>
                  <a:schemeClr val="bg2"/>
                </a:solidFill>
                <a:effectLst>
                  <a:outerShdw blurRad="38100" dist="38100" dir="2700000" algn="tl">
                    <a:srgbClr val="DDDDDD"/>
                  </a:outerShdw>
                </a:effectLst>
                <a:latin typeface="Verdana" charset="0"/>
              </a:rPr>
              <a:t>57,4%</a:t>
            </a: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nelle due modalità</a:t>
            </a:r>
          </a:p>
        </p:txBody>
      </p:sp>
    </p:spTree>
    <p:extLst>
      <p:ext uri="{BB962C8B-B14F-4D97-AF65-F5344CB8AC3E}">
        <p14:creationId xmlns:p14="http://schemas.microsoft.com/office/powerpoint/2010/main" val="2448166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59070" y="1270501"/>
            <a:ext cx="8782050" cy="646331"/>
          </a:xfrm>
          <a:prstGeom prst="rect">
            <a:avLst/>
          </a:prstGeom>
        </p:spPr>
        <p:txBody>
          <a:bodyPr wrap="square">
            <a:spAutoFit/>
          </a:bodyPr>
          <a:lstStyle/>
          <a:p>
            <a:r>
              <a:rPr lang="it-IT" b="1" dirty="0" smtClean="0">
                <a:solidFill>
                  <a:schemeClr val="bg2"/>
                </a:solidFill>
                <a:latin typeface="Trebuchet MS" charset="0"/>
              </a:rPr>
              <a:t>Grado di soddisfazione dei clienti ai servizi </a:t>
            </a:r>
            <a:r>
              <a:rPr lang="it-IT" b="1" dirty="0" err="1" smtClean="0">
                <a:solidFill>
                  <a:schemeClr val="bg2"/>
                </a:solidFill>
                <a:latin typeface="Trebuchet MS" charset="0"/>
              </a:rPr>
              <a:t>Aset</a:t>
            </a:r>
            <a:r>
              <a:rPr lang="it-IT" b="1" dirty="0" smtClean="0">
                <a:solidFill>
                  <a:schemeClr val="bg2"/>
                </a:solidFill>
                <a:latin typeface="Trebuchet MS" charset="0"/>
              </a:rPr>
              <a:t> </a:t>
            </a:r>
            <a:r>
              <a:rPr lang="it-IT" dirty="0" smtClean="0">
                <a:solidFill>
                  <a:schemeClr val="bg2"/>
                </a:solidFill>
                <a:latin typeface="Trebuchet MS" charset="0"/>
              </a:rPr>
              <a:t>(percentuale di clienti con livello di soddisfazione pari o maggiore a 6)</a:t>
            </a:r>
            <a:endParaRPr lang="it-IT" dirty="0">
              <a:solidFill>
                <a:schemeClr val="bg2"/>
              </a:solidFill>
              <a:latin typeface="Trebuchet MS" charset="0"/>
            </a:endParaRPr>
          </a:p>
        </p:txBody>
      </p:sp>
      <p:sp>
        <p:nvSpPr>
          <p:cNvPr id="10" name="CasellaDiTesto 9"/>
          <p:cNvSpPr txBox="1"/>
          <p:nvPr/>
        </p:nvSpPr>
        <p:spPr>
          <a:xfrm>
            <a:off x="59070" y="692696"/>
            <a:ext cx="5809074" cy="369332"/>
          </a:xfrm>
          <a:prstGeom prst="rect">
            <a:avLst/>
          </a:prstGeom>
          <a:noFill/>
        </p:spPr>
        <p:txBody>
          <a:bodyPr wrap="square" rtlCol="0">
            <a:spAutoFit/>
          </a:bodyPr>
          <a:lstStyle/>
          <a:p>
            <a:r>
              <a:rPr lang="it-IT" dirty="0" smtClean="0"/>
              <a:t>Comparazione utenza non domestica  2012-2014</a:t>
            </a:r>
            <a:endParaRPr lang="it-IT" dirty="0"/>
          </a:p>
        </p:txBody>
      </p:sp>
      <p:graphicFrame>
        <p:nvGraphicFramePr>
          <p:cNvPr id="11" name="Tabella 10"/>
          <p:cNvGraphicFramePr>
            <a:graphicFrameLocks noGrp="1"/>
          </p:cNvGraphicFramePr>
          <p:nvPr>
            <p:extLst>
              <p:ext uri="{D42A27DB-BD31-4B8C-83A1-F6EECF244321}">
                <p14:modId xmlns:p14="http://schemas.microsoft.com/office/powerpoint/2010/main" val="740939887"/>
              </p:ext>
            </p:extLst>
          </p:nvPr>
        </p:nvGraphicFramePr>
        <p:xfrm>
          <a:off x="611560" y="2204864"/>
          <a:ext cx="5054600" cy="495300"/>
        </p:xfrm>
        <a:graphic>
          <a:graphicData uri="http://schemas.openxmlformats.org/drawingml/2006/table">
            <a:tbl>
              <a:tblPr/>
              <a:tblGrid>
                <a:gridCol w="1320800"/>
                <a:gridCol w="952500"/>
                <a:gridCol w="1308100"/>
                <a:gridCol w="1473200"/>
              </a:tblGrid>
              <a:tr h="165100">
                <a:tc>
                  <a:txBody>
                    <a:bodyPr/>
                    <a:lstStyle/>
                    <a:p>
                      <a:pPr algn="l" fontAlgn="b"/>
                      <a:endParaRPr lang="it-IT" sz="10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ctr" fontAlgn="b"/>
                      <a:r>
                        <a:rPr lang="it-IT" sz="1000" b="1" i="0" u="none" strike="noStrike">
                          <a:solidFill>
                            <a:srgbClr val="000000"/>
                          </a:solidFill>
                          <a:effectLst/>
                          <a:latin typeface="Arial"/>
                        </a:rPr>
                        <a:t>Ufficio clienti</a:t>
                      </a:r>
                    </a:p>
                  </a:txBody>
                  <a:tcPr marL="0" marR="0" marT="0" marB="0" anchor="b">
                    <a:lnL>
                      <a:noFill/>
                    </a:lnL>
                    <a:lnR>
                      <a:noFill/>
                    </a:lnR>
                    <a:lnT>
                      <a:noFill/>
                    </a:lnT>
                    <a:lnB>
                      <a:noFill/>
                    </a:lnB>
                  </a:tcPr>
                </a:tc>
                <a:tc>
                  <a:txBody>
                    <a:bodyPr/>
                    <a:lstStyle/>
                    <a:p>
                      <a:pPr algn="ctr" fontAlgn="b"/>
                      <a:r>
                        <a:rPr lang="it-IT" sz="1000" b="1" i="0" u="none" strike="noStrike">
                          <a:solidFill>
                            <a:srgbClr val="000000"/>
                          </a:solidFill>
                          <a:effectLst/>
                          <a:latin typeface="Arial"/>
                        </a:rPr>
                        <a:t>Ciclo idrico integrato</a:t>
                      </a:r>
                    </a:p>
                  </a:txBody>
                  <a:tcPr marL="0" marR="0" marT="0" marB="0" anchor="b">
                    <a:lnL>
                      <a:noFill/>
                    </a:lnL>
                    <a:lnR>
                      <a:noFill/>
                    </a:lnR>
                    <a:lnT>
                      <a:noFill/>
                    </a:lnT>
                    <a:lnB>
                      <a:noFill/>
                    </a:lnB>
                  </a:tcPr>
                </a:tc>
                <a:tc>
                  <a:txBody>
                    <a:bodyPr/>
                    <a:lstStyle/>
                    <a:p>
                      <a:pPr algn="ctr" fontAlgn="b"/>
                      <a:r>
                        <a:rPr lang="it-IT" sz="1000" b="1" i="0" u="none" strike="noStrike">
                          <a:solidFill>
                            <a:srgbClr val="000000"/>
                          </a:solidFill>
                          <a:effectLst/>
                          <a:latin typeface="Arial"/>
                        </a:rPr>
                        <a:t>Igiene ambientale</a:t>
                      </a:r>
                    </a:p>
                  </a:txBody>
                  <a:tcPr marL="0" marR="0" marT="0" marB="0" anchor="b">
                    <a:lnL>
                      <a:noFill/>
                    </a:lnL>
                    <a:lnR>
                      <a:noFill/>
                    </a:lnR>
                    <a:lnT>
                      <a:noFill/>
                    </a:lnT>
                    <a:lnB>
                      <a:noFill/>
                    </a:lnB>
                  </a:tcPr>
                </a:tc>
              </a:tr>
              <a:tr h="165100">
                <a:tc>
                  <a:txBody>
                    <a:bodyPr/>
                    <a:lstStyle/>
                    <a:p>
                      <a:pPr algn="l" fontAlgn="b"/>
                      <a:r>
                        <a:rPr lang="it-IT" sz="1000" b="1" i="0" u="none" strike="noStrike">
                          <a:solidFill>
                            <a:srgbClr val="000000"/>
                          </a:solidFill>
                          <a:effectLst/>
                          <a:latin typeface="Arial"/>
                        </a:rPr>
                        <a:t>Non domestica 2012</a:t>
                      </a:r>
                    </a:p>
                  </a:txBody>
                  <a:tcPr marL="0" marR="0" marT="0" marB="0" anchor="b">
                    <a:lnL>
                      <a:noFill/>
                    </a:lnL>
                    <a:lnR>
                      <a:noFill/>
                    </a:lnR>
                    <a:lnT>
                      <a:noFill/>
                    </a:lnT>
                    <a:lnB>
                      <a:noFill/>
                    </a:lnB>
                  </a:tcPr>
                </a:tc>
                <a:tc>
                  <a:txBody>
                    <a:bodyPr/>
                    <a:lstStyle/>
                    <a:p>
                      <a:pPr algn="ctr" fontAlgn="b"/>
                      <a:r>
                        <a:rPr lang="it-IT" sz="1000" b="0" i="0" u="none" strike="noStrike">
                          <a:solidFill>
                            <a:srgbClr val="000000"/>
                          </a:solidFill>
                          <a:effectLst/>
                          <a:latin typeface="Arial"/>
                        </a:rPr>
                        <a:t>63,30%</a:t>
                      </a:r>
                    </a:p>
                  </a:txBody>
                  <a:tcPr marL="0" marR="0" marT="0" marB="0" anchor="b">
                    <a:lnL>
                      <a:noFill/>
                    </a:lnL>
                    <a:lnR>
                      <a:noFill/>
                    </a:lnR>
                    <a:lnT>
                      <a:noFill/>
                    </a:lnT>
                    <a:lnB>
                      <a:noFill/>
                    </a:lnB>
                  </a:tcPr>
                </a:tc>
                <a:tc>
                  <a:txBody>
                    <a:bodyPr/>
                    <a:lstStyle/>
                    <a:p>
                      <a:pPr algn="ctr" fontAlgn="b"/>
                      <a:r>
                        <a:rPr lang="it-IT" sz="1000" b="0" i="0" u="none" strike="noStrike">
                          <a:solidFill>
                            <a:srgbClr val="000000"/>
                          </a:solidFill>
                          <a:effectLst/>
                          <a:latin typeface="Arial"/>
                        </a:rPr>
                        <a:t>71,70%</a:t>
                      </a:r>
                    </a:p>
                  </a:txBody>
                  <a:tcPr marL="0" marR="0" marT="0" marB="0" anchor="b">
                    <a:lnL>
                      <a:noFill/>
                    </a:lnL>
                    <a:lnR>
                      <a:noFill/>
                    </a:lnR>
                    <a:lnT>
                      <a:noFill/>
                    </a:lnT>
                    <a:lnB>
                      <a:noFill/>
                    </a:lnB>
                  </a:tcPr>
                </a:tc>
                <a:tc>
                  <a:txBody>
                    <a:bodyPr/>
                    <a:lstStyle/>
                    <a:p>
                      <a:pPr algn="ctr" fontAlgn="b"/>
                      <a:r>
                        <a:rPr lang="it-IT" sz="1000" b="0" i="0" u="none" strike="noStrike">
                          <a:solidFill>
                            <a:srgbClr val="000000"/>
                          </a:solidFill>
                          <a:effectLst/>
                          <a:latin typeface="Arial"/>
                        </a:rPr>
                        <a:t>58,30%</a:t>
                      </a:r>
                    </a:p>
                  </a:txBody>
                  <a:tcPr marL="0" marR="0" marT="0" marB="0" anchor="b">
                    <a:lnL>
                      <a:noFill/>
                    </a:lnL>
                    <a:lnR>
                      <a:noFill/>
                    </a:lnR>
                    <a:lnT>
                      <a:noFill/>
                    </a:lnT>
                    <a:lnB>
                      <a:noFill/>
                    </a:lnB>
                  </a:tcPr>
                </a:tc>
              </a:tr>
              <a:tr h="165100">
                <a:tc>
                  <a:txBody>
                    <a:bodyPr/>
                    <a:lstStyle/>
                    <a:p>
                      <a:pPr algn="l" fontAlgn="b"/>
                      <a:r>
                        <a:rPr lang="it-IT" sz="1000" b="1" i="0" u="none" strike="noStrike">
                          <a:solidFill>
                            <a:srgbClr val="000000"/>
                          </a:solidFill>
                          <a:effectLst/>
                          <a:latin typeface="Arial"/>
                        </a:rPr>
                        <a:t>Non domestica 2014</a:t>
                      </a:r>
                    </a:p>
                  </a:txBody>
                  <a:tcPr marL="0" marR="0" marT="0" marB="0" anchor="b">
                    <a:lnL>
                      <a:noFill/>
                    </a:lnL>
                    <a:lnR>
                      <a:noFill/>
                    </a:lnR>
                    <a:lnT>
                      <a:noFill/>
                    </a:lnT>
                    <a:lnB>
                      <a:noFill/>
                    </a:lnB>
                  </a:tcPr>
                </a:tc>
                <a:tc>
                  <a:txBody>
                    <a:bodyPr/>
                    <a:lstStyle/>
                    <a:p>
                      <a:pPr algn="ctr" fontAlgn="b"/>
                      <a:r>
                        <a:rPr lang="it-IT" sz="1000" b="0" i="0" u="none" strike="noStrike">
                          <a:solidFill>
                            <a:srgbClr val="000000"/>
                          </a:solidFill>
                          <a:effectLst/>
                          <a:latin typeface="Arial"/>
                        </a:rPr>
                        <a:t>58,30%</a:t>
                      </a:r>
                    </a:p>
                  </a:txBody>
                  <a:tcPr marL="0" marR="0" marT="0" marB="0" anchor="b">
                    <a:lnL>
                      <a:noFill/>
                    </a:lnL>
                    <a:lnR>
                      <a:noFill/>
                    </a:lnR>
                    <a:lnT>
                      <a:noFill/>
                    </a:lnT>
                    <a:lnB>
                      <a:noFill/>
                    </a:lnB>
                  </a:tcPr>
                </a:tc>
                <a:tc>
                  <a:txBody>
                    <a:bodyPr/>
                    <a:lstStyle/>
                    <a:p>
                      <a:pPr algn="ctr" fontAlgn="b"/>
                      <a:r>
                        <a:rPr lang="it-IT" sz="1000" b="0" i="0" u="none" strike="noStrike">
                          <a:solidFill>
                            <a:srgbClr val="000000"/>
                          </a:solidFill>
                          <a:effectLst/>
                          <a:latin typeface="Arial"/>
                        </a:rPr>
                        <a:t>50,00%</a:t>
                      </a:r>
                    </a:p>
                  </a:txBody>
                  <a:tcPr marL="0" marR="0" marT="0" marB="0" anchor="b">
                    <a:lnL>
                      <a:noFill/>
                    </a:lnL>
                    <a:lnR>
                      <a:noFill/>
                    </a:lnR>
                    <a:lnT>
                      <a:noFill/>
                    </a:lnT>
                    <a:lnB>
                      <a:noFill/>
                    </a:lnB>
                  </a:tcPr>
                </a:tc>
                <a:tc>
                  <a:txBody>
                    <a:bodyPr/>
                    <a:lstStyle/>
                    <a:p>
                      <a:pPr algn="ctr" fontAlgn="b"/>
                      <a:r>
                        <a:rPr lang="it-IT" sz="1000" b="0" i="0" u="none" strike="noStrike" dirty="0">
                          <a:solidFill>
                            <a:srgbClr val="000000"/>
                          </a:solidFill>
                          <a:effectLst/>
                          <a:latin typeface="Arial"/>
                        </a:rPr>
                        <a:t>53,10%</a:t>
                      </a:r>
                    </a:p>
                  </a:txBody>
                  <a:tcPr marL="0" marR="0" marT="0" marB="0" anchor="b">
                    <a:lnL>
                      <a:noFill/>
                    </a:lnL>
                    <a:lnR>
                      <a:noFill/>
                    </a:lnR>
                    <a:lnT>
                      <a:noFill/>
                    </a:lnT>
                    <a:lnB>
                      <a:noFill/>
                    </a:lnB>
                  </a:tcPr>
                </a:tc>
              </a:tr>
            </a:tbl>
          </a:graphicData>
        </a:graphic>
      </p:graphicFrame>
      <p:graphicFrame>
        <p:nvGraphicFramePr>
          <p:cNvPr id="13" name="Grafico 12"/>
          <p:cNvGraphicFramePr>
            <a:graphicFrameLocks/>
          </p:cNvGraphicFramePr>
          <p:nvPr>
            <p:extLst>
              <p:ext uri="{D42A27DB-BD31-4B8C-83A1-F6EECF244321}">
                <p14:modId xmlns:p14="http://schemas.microsoft.com/office/powerpoint/2010/main" val="1532761003"/>
              </p:ext>
            </p:extLst>
          </p:nvPr>
        </p:nvGraphicFramePr>
        <p:xfrm>
          <a:off x="329545" y="3305060"/>
          <a:ext cx="6785596" cy="3096319"/>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p:cNvSpPr txBox="1"/>
          <p:nvPr/>
        </p:nvSpPr>
        <p:spPr>
          <a:xfrm>
            <a:off x="6248922" y="2433662"/>
            <a:ext cx="2571550" cy="923330"/>
          </a:xfrm>
          <a:prstGeom prst="rect">
            <a:avLst/>
          </a:prstGeom>
          <a:noFill/>
        </p:spPr>
        <p:txBody>
          <a:bodyPr wrap="none" rtlCol="0">
            <a:spAutoFit/>
          </a:bodyPr>
          <a:lstStyle/>
          <a:p>
            <a:r>
              <a:rPr lang="it-IT" b="1" dirty="0" smtClean="0">
                <a:solidFill>
                  <a:srgbClr val="000000"/>
                </a:solidFill>
              </a:rPr>
              <a:t>Utenza non domestica</a:t>
            </a:r>
          </a:p>
          <a:p>
            <a:endParaRPr lang="it-IT" b="1" dirty="0" smtClean="0">
              <a:solidFill>
                <a:srgbClr val="000000"/>
              </a:solidFill>
            </a:endParaRPr>
          </a:p>
          <a:p>
            <a:r>
              <a:rPr lang="it-IT" b="1" dirty="0" smtClean="0">
                <a:solidFill>
                  <a:srgbClr val="000000"/>
                </a:solidFill>
              </a:rPr>
              <a:t>Peggiorano tutti gli indici</a:t>
            </a:r>
            <a:endParaRPr lang="it-IT" b="1" dirty="0">
              <a:solidFill>
                <a:srgbClr val="000000"/>
              </a:solidFill>
            </a:endParaRPr>
          </a:p>
        </p:txBody>
      </p:sp>
    </p:spTree>
    <p:extLst>
      <p:ext uri="{BB962C8B-B14F-4D97-AF65-F5344CB8AC3E}">
        <p14:creationId xmlns:p14="http://schemas.microsoft.com/office/powerpoint/2010/main" val="99133907"/>
      </p:ext>
    </p:extLst>
  </p:cSld>
  <p:clrMapOvr>
    <a:masterClrMapping/>
  </p:clrMapOvr>
  <p:transition xmlns:p14="http://schemas.microsoft.com/office/powerpoint/2010/mai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9070" y="692696"/>
            <a:ext cx="7249234" cy="369332"/>
          </a:xfrm>
          <a:prstGeom prst="rect">
            <a:avLst/>
          </a:prstGeom>
          <a:noFill/>
        </p:spPr>
        <p:txBody>
          <a:bodyPr wrap="square" rtlCol="0">
            <a:spAutoFit/>
          </a:bodyPr>
          <a:lstStyle/>
          <a:p>
            <a:r>
              <a:rPr lang="it-IT" dirty="0"/>
              <a:t>indici sintetici </a:t>
            </a:r>
            <a:r>
              <a:rPr lang="it-IT" dirty="0" smtClean="0"/>
              <a:t>servizio IA – Comparazione 2008-2014</a:t>
            </a:r>
            <a:endParaRPr lang="it-IT" dirty="0"/>
          </a:p>
        </p:txBody>
      </p:sp>
      <p:sp>
        <p:nvSpPr>
          <p:cNvPr id="6" name="CasellaDiTesto 5"/>
          <p:cNvSpPr txBox="1"/>
          <p:nvPr/>
        </p:nvSpPr>
        <p:spPr>
          <a:xfrm>
            <a:off x="251520" y="1412776"/>
            <a:ext cx="5946347" cy="369332"/>
          </a:xfrm>
          <a:prstGeom prst="rect">
            <a:avLst/>
          </a:prstGeom>
          <a:noFill/>
        </p:spPr>
        <p:txBody>
          <a:bodyPr wrap="none" rtlCol="0">
            <a:spAutoFit/>
          </a:bodyPr>
          <a:lstStyle/>
          <a:p>
            <a:r>
              <a:rPr lang="it-IT" b="0" dirty="0" smtClean="0">
                <a:solidFill>
                  <a:srgbClr val="000000"/>
                </a:solidFill>
              </a:rPr>
              <a:t>L’indice sintetico IA peggiora progressivamente dal 2008</a:t>
            </a:r>
            <a:endParaRPr lang="it-IT" b="0" dirty="0">
              <a:solidFill>
                <a:srgbClr val="000000"/>
              </a:solidFill>
            </a:endParaRPr>
          </a:p>
        </p:txBody>
      </p:sp>
      <p:sp>
        <p:nvSpPr>
          <p:cNvPr id="7" name="CasellaDiTesto 6"/>
          <p:cNvSpPr txBox="1"/>
          <p:nvPr/>
        </p:nvSpPr>
        <p:spPr>
          <a:xfrm>
            <a:off x="279400" y="6350000"/>
            <a:ext cx="5563996" cy="369332"/>
          </a:xfrm>
          <a:prstGeom prst="rect">
            <a:avLst/>
          </a:prstGeom>
          <a:noFill/>
        </p:spPr>
        <p:txBody>
          <a:bodyPr wrap="none" rtlCol="0">
            <a:spAutoFit/>
          </a:bodyPr>
          <a:lstStyle/>
          <a:p>
            <a:r>
              <a:rPr lang="it-IT" b="0" i="1" dirty="0" smtClean="0">
                <a:solidFill>
                  <a:srgbClr val="000000"/>
                </a:solidFill>
              </a:rPr>
              <a:t>Si ricorda che l’indice è mutato nelle quattro edizioni</a:t>
            </a:r>
            <a:endParaRPr lang="it-IT" b="0" i="1" dirty="0">
              <a:solidFill>
                <a:srgbClr val="000000"/>
              </a:solidFill>
            </a:endParaRPr>
          </a:p>
        </p:txBody>
      </p:sp>
      <p:graphicFrame>
        <p:nvGraphicFramePr>
          <p:cNvPr id="10" name="Grafico 9"/>
          <p:cNvGraphicFramePr>
            <a:graphicFrameLocks/>
          </p:cNvGraphicFramePr>
          <p:nvPr>
            <p:extLst>
              <p:ext uri="{D42A27DB-BD31-4B8C-83A1-F6EECF244321}">
                <p14:modId xmlns:p14="http://schemas.microsoft.com/office/powerpoint/2010/main" val="3754603002"/>
              </p:ext>
            </p:extLst>
          </p:nvPr>
        </p:nvGraphicFramePr>
        <p:xfrm>
          <a:off x="539552" y="1916832"/>
          <a:ext cx="7476045" cy="4174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1835198"/>
      </p:ext>
    </p:extLst>
  </p:cSld>
  <p:clrMapOvr>
    <a:masterClrMapping/>
  </p:clrMapOvr>
  <p:transition xmlns:p14="http://schemas.microsoft.com/office/powerpoint/2010/mai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9070" y="692696"/>
            <a:ext cx="7249234" cy="369332"/>
          </a:xfrm>
          <a:prstGeom prst="rect">
            <a:avLst/>
          </a:prstGeom>
          <a:noFill/>
        </p:spPr>
        <p:txBody>
          <a:bodyPr wrap="square" rtlCol="0">
            <a:spAutoFit/>
          </a:bodyPr>
          <a:lstStyle/>
          <a:p>
            <a:r>
              <a:rPr lang="it-IT" dirty="0"/>
              <a:t>indici sintetici </a:t>
            </a:r>
            <a:r>
              <a:rPr lang="it-IT" dirty="0" smtClean="0"/>
              <a:t>servizio IA – Comparazione 2008-2014</a:t>
            </a:r>
            <a:endParaRPr lang="it-IT" dirty="0"/>
          </a:p>
        </p:txBody>
      </p:sp>
      <p:sp>
        <p:nvSpPr>
          <p:cNvPr id="6" name="CasellaDiTesto 5"/>
          <p:cNvSpPr txBox="1"/>
          <p:nvPr/>
        </p:nvSpPr>
        <p:spPr>
          <a:xfrm>
            <a:off x="279400" y="6350000"/>
            <a:ext cx="5563996" cy="369332"/>
          </a:xfrm>
          <a:prstGeom prst="rect">
            <a:avLst/>
          </a:prstGeom>
          <a:noFill/>
        </p:spPr>
        <p:txBody>
          <a:bodyPr wrap="none" rtlCol="0">
            <a:spAutoFit/>
          </a:bodyPr>
          <a:lstStyle/>
          <a:p>
            <a:r>
              <a:rPr lang="it-IT" b="0" i="1" dirty="0" smtClean="0">
                <a:solidFill>
                  <a:srgbClr val="000000"/>
                </a:solidFill>
              </a:rPr>
              <a:t>Si ricorda che l’indice è mutato nelle quattro edizioni</a:t>
            </a:r>
            <a:endParaRPr lang="it-IT" b="0" i="1" dirty="0">
              <a:solidFill>
                <a:srgbClr val="000000"/>
              </a:solidFill>
            </a:endParaRPr>
          </a:p>
        </p:txBody>
      </p:sp>
      <p:graphicFrame>
        <p:nvGraphicFramePr>
          <p:cNvPr id="9" name="Grafico 8"/>
          <p:cNvGraphicFramePr>
            <a:graphicFrameLocks/>
          </p:cNvGraphicFramePr>
          <p:nvPr>
            <p:extLst>
              <p:ext uri="{D42A27DB-BD31-4B8C-83A1-F6EECF244321}">
                <p14:modId xmlns:p14="http://schemas.microsoft.com/office/powerpoint/2010/main" val="3772466896"/>
              </p:ext>
            </p:extLst>
          </p:nvPr>
        </p:nvGraphicFramePr>
        <p:xfrm>
          <a:off x="251520" y="2060848"/>
          <a:ext cx="7779225" cy="4267690"/>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p:cNvSpPr txBox="1"/>
          <p:nvPr/>
        </p:nvSpPr>
        <p:spPr>
          <a:xfrm>
            <a:off x="121641" y="1260048"/>
            <a:ext cx="9128792" cy="584776"/>
          </a:xfrm>
          <a:prstGeom prst="rect">
            <a:avLst/>
          </a:prstGeom>
          <a:noFill/>
        </p:spPr>
        <p:txBody>
          <a:bodyPr wrap="square" rtlCol="0">
            <a:spAutoFit/>
          </a:bodyPr>
          <a:lstStyle/>
          <a:p>
            <a:r>
              <a:rPr lang="it-IT" sz="1600" b="0" dirty="0" smtClean="0">
                <a:solidFill>
                  <a:srgbClr val="000000"/>
                </a:solidFill>
              </a:rPr>
              <a:t>L’indice sintetico IA peggiora progressivamente dal 2008 per i domestici, anche se la flessione tra 2012 e 2014 è lieve</a:t>
            </a:r>
            <a:r>
              <a:rPr lang="it-IT" sz="1600" dirty="0" smtClean="0">
                <a:solidFill>
                  <a:srgbClr val="000000"/>
                </a:solidFill>
              </a:rPr>
              <a:t>. </a:t>
            </a:r>
            <a:r>
              <a:rPr lang="it-IT" sz="1600" b="0" dirty="0" smtClean="0">
                <a:solidFill>
                  <a:srgbClr val="000000"/>
                </a:solidFill>
              </a:rPr>
              <a:t>Per i non domestici declina sempre con </a:t>
            </a:r>
            <a:r>
              <a:rPr lang="it-IT" sz="1600" dirty="0" smtClean="0">
                <a:solidFill>
                  <a:srgbClr val="000000"/>
                </a:solidFill>
              </a:rPr>
              <a:t>un’</a:t>
            </a:r>
            <a:r>
              <a:rPr lang="it-IT" sz="1600" b="0" dirty="0" smtClean="0">
                <a:solidFill>
                  <a:srgbClr val="000000"/>
                </a:solidFill>
              </a:rPr>
              <a:t>eccezione tra 2010-2012.</a:t>
            </a:r>
            <a:endParaRPr lang="it-IT" sz="1600" b="0" dirty="0">
              <a:solidFill>
                <a:srgbClr val="000000"/>
              </a:solidFill>
            </a:endParaRPr>
          </a:p>
        </p:txBody>
      </p:sp>
    </p:spTree>
    <p:extLst>
      <p:ext uri="{BB962C8B-B14F-4D97-AF65-F5344CB8AC3E}">
        <p14:creationId xmlns:p14="http://schemas.microsoft.com/office/powerpoint/2010/main" val="438623407"/>
      </p:ext>
    </p:extLst>
  </p:cSld>
  <p:clrMapOvr>
    <a:masterClrMapping/>
  </p:clrMapOvr>
  <p:transition xmlns:p14="http://schemas.microsoft.com/office/powerpoint/2010/mai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9070" y="692696"/>
            <a:ext cx="7249234" cy="369332"/>
          </a:xfrm>
          <a:prstGeom prst="rect">
            <a:avLst/>
          </a:prstGeom>
          <a:noFill/>
        </p:spPr>
        <p:txBody>
          <a:bodyPr wrap="square" rtlCol="0">
            <a:spAutoFit/>
          </a:bodyPr>
          <a:lstStyle/>
          <a:p>
            <a:r>
              <a:rPr lang="it-IT" dirty="0"/>
              <a:t>indici sintetici </a:t>
            </a:r>
            <a:r>
              <a:rPr lang="it-IT" dirty="0" smtClean="0"/>
              <a:t>servizio ciclo idrico – Comparazione 2008-2014</a:t>
            </a:r>
            <a:endParaRPr lang="it-IT" dirty="0"/>
          </a:p>
        </p:txBody>
      </p:sp>
      <p:sp>
        <p:nvSpPr>
          <p:cNvPr id="7" name="CasellaDiTesto 6"/>
          <p:cNvSpPr txBox="1"/>
          <p:nvPr/>
        </p:nvSpPr>
        <p:spPr>
          <a:xfrm>
            <a:off x="323528" y="6381328"/>
            <a:ext cx="4794066" cy="369332"/>
          </a:xfrm>
          <a:prstGeom prst="rect">
            <a:avLst/>
          </a:prstGeom>
          <a:noFill/>
        </p:spPr>
        <p:txBody>
          <a:bodyPr wrap="none" rtlCol="0">
            <a:spAutoFit/>
          </a:bodyPr>
          <a:lstStyle/>
          <a:p>
            <a:r>
              <a:rPr lang="it-IT" b="0" i="1" dirty="0" smtClean="0">
                <a:solidFill>
                  <a:srgbClr val="000000"/>
                </a:solidFill>
              </a:rPr>
              <a:t>Indice rimasto invariato nelle quattro edizioni</a:t>
            </a:r>
            <a:endParaRPr lang="it-IT" b="0" i="1" dirty="0">
              <a:solidFill>
                <a:srgbClr val="000000"/>
              </a:solidFill>
            </a:endParaRPr>
          </a:p>
        </p:txBody>
      </p:sp>
      <p:sp>
        <p:nvSpPr>
          <p:cNvPr id="8" name="CasellaDiTesto 7"/>
          <p:cNvSpPr txBox="1"/>
          <p:nvPr/>
        </p:nvSpPr>
        <p:spPr>
          <a:xfrm>
            <a:off x="389829" y="1340768"/>
            <a:ext cx="5766347" cy="369332"/>
          </a:xfrm>
          <a:prstGeom prst="rect">
            <a:avLst/>
          </a:prstGeom>
          <a:noFill/>
        </p:spPr>
        <p:txBody>
          <a:bodyPr wrap="none" rtlCol="0">
            <a:spAutoFit/>
          </a:bodyPr>
          <a:lstStyle/>
          <a:p>
            <a:r>
              <a:rPr lang="it-IT" b="0" dirty="0" smtClean="0">
                <a:solidFill>
                  <a:srgbClr val="000000"/>
                </a:solidFill>
              </a:rPr>
              <a:t>Le valutazioni del servizio mostrano un peggioramento </a:t>
            </a:r>
            <a:endParaRPr lang="it-IT" b="0" dirty="0">
              <a:solidFill>
                <a:srgbClr val="000000"/>
              </a:solidFill>
            </a:endParaRPr>
          </a:p>
        </p:txBody>
      </p:sp>
      <p:graphicFrame>
        <p:nvGraphicFramePr>
          <p:cNvPr id="11" name="Grafico 10"/>
          <p:cNvGraphicFramePr>
            <a:graphicFrameLocks/>
          </p:cNvGraphicFramePr>
          <p:nvPr>
            <p:extLst>
              <p:ext uri="{D42A27DB-BD31-4B8C-83A1-F6EECF244321}">
                <p14:modId xmlns:p14="http://schemas.microsoft.com/office/powerpoint/2010/main" val="3092542751"/>
              </p:ext>
            </p:extLst>
          </p:nvPr>
        </p:nvGraphicFramePr>
        <p:xfrm>
          <a:off x="467544" y="1700808"/>
          <a:ext cx="7619611" cy="4593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2761385"/>
      </p:ext>
    </p:extLst>
  </p:cSld>
  <p:clrMapOvr>
    <a:masterClrMapping/>
  </p:clrMapOvr>
  <p:transition xmlns:p14="http://schemas.microsoft.com/office/powerpoint/2010/mai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9070" y="692696"/>
            <a:ext cx="7249234" cy="369332"/>
          </a:xfrm>
          <a:prstGeom prst="rect">
            <a:avLst/>
          </a:prstGeom>
          <a:noFill/>
        </p:spPr>
        <p:txBody>
          <a:bodyPr wrap="square" rtlCol="0">
            <a:spAutoFit/>
          </a:bodyPr>
          <a:lstStyle/>
          <a:p>
            <a:r>
              <a:rPr lang="it-IT" dirty="0"/>
              <a:t>indici sintetici </a:t>
            </a:r>
            <a:r>
              <a:rPr lang="it-IT" dirty="0" smtClean="0"/>
              <a:t>servizio ciclo idrico – Comparazione 2008-2014</a:t>
            </a:r>
            <a:endParaRPr lang="it-IT" dirty="0"/>
          </a:p>
        </p:txBody>
      </p:sp>
      <p:sp>
        <p:nvSpPr>
          <p:cNvPr id="7" name="CasellaDiTesto 6"/>
          <p:cNvSpPr txBox="1"/>
          <p:nvPr/>
        </p:nvSpPr>
        <p:spPr>
          <a:xfrm>
            <a:off x="323528" y="6381328"/>
            <a:ext cx="4794066" cy="369332"/>
          </a:xfrm>
          <a:prstGeom prst="rect">
            <a:avLst/>
          </a:prstGeom>
          <a:noFill/>
        </p:spPr>
        <p:txBody>
          <a:bodyPr wrap="none" rtlCol="0">
            <a:spAutoFit/>
          </a:bodyPr>
          <a:lstStyle/>
          <a:p>
            <a:r>
              <a:rPr lang="it-IT" b="0" i="1" dirty="0" smtClean="0">
                <a:solidFill>
                  <a:srgbClr val="000000"/>
                </a:solidFill>
              </a:rPr>
              <a:t>Indice rimasto invariato nelle quattro edizioni</a:t>
            </a:r>
            <a:endParaRPr lang="it-IT" b="0" i="1" dirty="0">
              <a:solidFill>
                <a:srgbClr val="000000"/>
              </a:solidFill>
            </a:endParaRPr>
          </a:p>
        </p:txBody>
      </p:sp>
      <p:graphicFrame>
        <p:nvGraphicFramePr>
          <p:cNvPr id="10" name="Grafico 9"/>
          <p:cNvGraphicFramePr>
            <a:graphicFrameLocks/>
          </p:cNvGraphicFramePr>
          <p:nvPr>
            <p:extLst>
              <p:ext uri="{D42A27DB-BD31-4B8C-83A1-F6EECF244321}">
                <p14:modId xmlns:p14="http://schemas.microsoft.com/office/powerpoint/2010/main" val="2116440222"/>
              </p:ext>
            </p:extLst>
          </p:nvPr>
        </p:nvGraphicFramePr>
        <p:xfrm>
          <a:off x="251520" y="1628800"/>
          <a:ext cx="8142525" cy="4724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3881505"/>
      </p:ext>
    </p:extLst>
  </p:cSld>
  <p:clrMapOvr>
    <a:masterClrMapping/>
  </p:clrMapOvr>
  <p:transition xmlns:p14="http://schemas.microsoft.com/office/powerpoint/2010/mai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9070" y="692696"/>
            <a:ext cx="7249234" cy="369332"/>
          </a:xfrm>
          <a:prstGeom prst="rect">
            <a:avLst/>
          </a:prstGeom>
          <a:noFill/>
        </p:spPr>
        <p:txBody>
          <a:bodyPr wrap="square" rtlCol="0">
            <a:spAutoFit/>
          </a:bodyPr>
          <a:lstStyle/>
          <a:p>
            <a:r>
              <a:rPr lang="it-IT" dirty="0"/>
              <a:t>indici sintetici </a:t>
            </a:r>
            <a:r>
              <a:rPr lang="it-IT" dirty="0" smtClean="0"/>
              <a:t>Uffici – Comparazione 2008-2014</a:t>
            </a:r>
            <a:endParaRPr lang="it-IT" dirty="0"/>
          </a:p>
        </p:txBody>
      </p:sp>
      <p:sp>
        <p:nvSpPr>
          <p:cNvPr id="8" name="CasellaDiTesto 7"/>
          <p:cNvSpPr txBox="1"/>
          <p:nvPr/>
        </p:nvSpPr>
        <p:spPr>
          <a:xfrm>
            <a:off x="323528" y="1412776"/>
            <a:ext cx="6917692" cy="369332"/>
          </a:xfrm>
          <a:prstGeom prst="rect">
            <a:avLst/>
          </a:prstGeom>
          <a:noFill/>
        </p:spPr>
        <p:txBody>
          <a:bodyPr wrap="none" rtlCol="0">
            <a:spAutoFit/>
          </a:bodyPr>
          <a:lstStyle/>
          <a:p>
            <a:r>
              <a:rPr lang="it-IT" b="0" dirty="0" smtClean="0">
                <a:solidFill>
                  <a:srgbClr val="000000"/>
                </a:solidFill>
              </a:rPr>
              <a:t>La valutazione degli uffici subisce una flessione negativa nel 2014</a:t>
            </a:r>
            <a:endParaRPr lang="it-IT" b="0" dirty="0">
              <a:solidFill>
                <a:srgbClr val="000000"/>
              </a:solidFill>
            </a:endParaRPr>
          </a:p>
        </p:txBody>
      </p:sp>
      <p:graphicFrame>
        <p:nvGraphicFramePr>
          <p:cNvPr id="10" name="Grafico 9"/>
          <p:cNvGraphicFramePr>
            <a:graphicFrameLocks/>
          </p:cNvGraphicFramePr>
          <p:nvPr>
            <p:extLst>
              <p:ext uri="{D42A27DB-BD31-4B8C-83A1-F6EECF244321}">
                <p14:modId xmlns:p14="http://schemas.microsoft.com/office/powerpoint/2010/main" val="1413336082"/>
              </p:ext>
            </p:extLst>
          </p:nvPr>
        </p:nvGraphicFramePr>
        <p:xfrm>
          <a:off x="611560" y="1988840"/>
          <a:ext cx="7769016" cy="44630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5746661"/>
      </p:ext>
    </p:extLst>
  </p:cSld>
  <p:clrMapOvr>
    <a:masterClrMapping/>
  </p:clrMapOvr>
  <p:transition xmlns:p14="http://schemas.microsoft.com/office/powerpoint/2010/mai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9070" y="692696"/>
            <a:ext cx="7249234" cy="369332"/>
          </a:xfrm>
          <a:prstGeom prst="rect">
            <a:avLst/>
          </a:prstGeom>
          <a:noFill/>
        </p:spPr>
        <p:txBody>
          <a:bodyPr wrap="square" rtlCol="0">
            <a:spAutoFit/>
          </a:bodyPr>
          <a:lstStyle/>
          <a:p>
            <a:r>
              <a:rPr lang="it-IT" dirty="0"/>
              <a:t>indici sintetici </a:t>
            </a:r>
            <a:r>
              <a:rPr lang="it-IT" dirty="0" smtClean="0"/>
              <a:t>Uffici – Comparazione 2008-2014</a:t>
            </a:r>
            <a:endParaRPr lang="it-IT" dirty="0"/>
          </a:p>
        </p:txBody>
      </p:sp>
      <p:graphicFrame>
        <p:nvGraphicFramePr>
          <p:cNvPr id="7" name="Grafico 6"/>
          <p:cNvGraphicFramePr>
            <a:graphicFrameLocks/>
          </p:cNvGraphicFramePr>
          <p:nvPr>
            <p:extLst>
              <p:ext uri="{D42A27DB-BD31-4B8C-83A1-F6EECF244321}">
                <p14:modId xmlns:p14="http://schemas.microsoft.com/office/powerpoint/2010/main" val="1708191721"/>
              </p:ext>
            </p:extLst>
          </p:nvPr>
        </p:nvGraphicFramePr>
        <p:xfrm>
          <a:off x="323528" y="1772816"/>
          <a:ext cx="7993122" cy="4967264"/>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llaDiTesto 3"/>
          <p:cNvSpPr txBox="1"/>
          <p:nvPr/>
        </p:nvSpPr>
        <p:spPr>
          <a:xfrm>
            <a:off x="179512" y="1126485"/>
            <a:ext cx="8998910" cy="646331"/>
          </a:xfrm>
          <a:prstGeom prst="rect">
            <a:avLst/>
          </a:prstGeom>
          <a:noFill/>
        </p:spPr>
        <p:txBody>
          <a:bodyPr wrap="square" rtlCol="0">
            <a:spAutoFit/>
          </a:bodyPr>
          <a:lstStyle/>
          <a:p>
            <a:r>
              <a:rPr lang="it-IT" b="0" dirty="0" smtClean="0">
                <a:solidFill>
                  <a:srgbClr val="000000"/>
                </a:solidFill>
              </a:rPr>
              <a:t>Il grado di soddisfazione ha trend decrescente con picchi nel 2010; si rileva una ripresa per i soli domestici nel 2014.</a:t>
            </a:r>
            <a:endParaRPr lang="it-IT" b="0" dirty="0">
              <a:solidFill>
                <a:srgbClr val="000000"/>
              </a:solidFill>
            </a:endParaRPr>
          </a:p>
        </p:txBody>
      </p:sp>
    </p:spTree>
    <p:extLst>
      <p:ext uri="{BB962C8B-B14F-4D97-AF65-F5344CB8AC3E}">
        <p14:creationId xmlns:p14="http://schemas.microsoft.com/office/powerpoint/2010/main" val="1603521755"/>
      </p:ext>
    </p:extLst>
  </p:cSld>
  <p:clrMapOvr>
    <a:masterClrMapping/>
  </p:clrMapOvr>
  <p:transition xmlns:p14="http://schemas.microsoft.com/office/powerpoint/2010/mai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ChangeArrowheads="1"/>
          </p:cNvSpPr>
          <p:nvPr/>
        </p:nvSpPr>
        <p:spPr bwMode="auto">
          <a:xfrm>
            <a:off x="467544" y="1700808"/>
            <a:ext cx="737037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2400" dirty="0" smtClean="0">
                <a:solidFill>
                  <a:srgbClr val="0B20B0"/>
                </a:solidFill>
                <a:latin typeface="Trebuchet MS" charset="0"/>
              </a:rPr>
              <a:t>Terza parte</a:t>
            </a:r>
            <a:endParaRPr lang="it-IT" sz="2400" dirty="0">
              <a:solidFill>
                <a:srgbClr val="0B20B0"/>
              </a:solidFill>
              <a:latin typeface="Trebuchet MS" charset="0"/>
            </a:endParaRPr>
          </a:p>
          <a:p>
            <a:endParaRPr lang="it-IT" sz="2400" dirty="0">
              <a:solidFill>
                <a:srgbClr val="0B20B0"/>
              </a:solidFill>
              <a:latin typeface="Trebuchet MS" charset="0"/>
            </a:endParaRPr>
          </a:p>
          <a:p>
            <a:r>
              <a:rPr lang="it-IT" sz="3000" dirty="0">
                <a:solidFill>
                  <a:srgbClr val="0B20B0"/>
                </a:solidFill>
                <a:latin typeface="Trebuchet MS" charset="0"/>
              </a:rPr>
              <a:t>Indagine sui comuni </a:t>
            </a:r>
            <a:r>
              <a:rPr lang="it-IT" sz="3000" dirty="0" smtClean="0">
                <a:solidFill>
                  <a:srgbClr val="0B20B0"/>
                </a:solidFill>
                <a:latin typeface="Trebuchet MS" charset="0"/>
              </a:rPr>
              <a:t>soci</a:t>
            </a:r>
          </a:p>
          <a:p>
            <a:endParaRPr lang="it-IT" sz="3000" dirty="0">
              <a:solidFill>
                <a:srgbClr val="0B20B0"/>
              </a:solidFill>
              <a:latin typeface="Trebuchet MS" charset="0"/>
            </a:endParaRPr>
          </a:p>
          <a:p>
            <a:endParaRPr lang="it-IT" sz="3000" dirty="0" smtClean="0">
              <a:solidFill>
                <a:srgbClr val="0B20B0"/>
              </a:solidFill>
              <a:latin typeface="Trebuchet MS" charset="0"/>
            </a:endParaRPr>
          </a:p>
          <a:p>
            <a:r>
              <a:rPr lang="it-IT" sz="3000" dirty="0" smtClean="0">
                <a:solidFill>
                  <a:srgbClr val="0B20B0"/>
                </a:solidFill>
                <a:latin typeface="Trebuchet MS" charset="0"/>
              </a:rPr>
              <a:t>Questionario agli uffici tecnici comunali</a:t>
            </a:r>
          </a:p>
          <a:p>
            <a:r>
              <a:rPr lang="it-IT" sz="3000" dirty="0" smtClean="0">
                <a:solidFill>
                  <a:srgbClr val="0B20B0"/>
                </a:solidFill>
                <a:latin typeface="Trebuchet MS" charset="0"/>
              </a:rPr>
              <a:t>Focus con rappresentanti dei Comuni</a:t>
            </a:r>
            <a:endParaRPr lang="it-IT" sz="2400" dirty="0">
              <a:solidFill>
                <a:srgbClr val="0B20B0"/>
              </a:solidFill>
              <a:latin typeface="Trebuchet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107504" y="1340768"/>
            <a:ext cx="8352928" cy="4054956"/>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000" dirty="0">
                <a:solidFill>
                  <a:schemeClr val="tx2"/>
                </a:solidFill>
                <a:effectLst>
                  <a:outerShdw blurRad="38100" dist="38100" dir="2700000" algn="tl">
                    <a:srgbClr val="DDDDDD"/>
                  </a:outerShdw>
                </a:effectLst>
                <a:latin typeface="Verdana"/>
                <a:cs typeface="Verdana"/>
              </a:rPr>
              <a:t>Metodologia: l</a:t>
            </a:r>
            <a:r>
              <a:rPr lang="ja-JP" altLang="it-IT" sz="2000" dirty="0">
                <a:solidFill>
                  <a:schemeClr val="tx2"/>
                </a:solidFill>
                <a:effectLst>
                  <a:outerShdw blurRad="38100" dist="38100" dir="2700000" algn="tl">
                    <a:srgbClr val="DDDDDD"/>
                  </a:outerShdw>
                </a:effectLst>
                <a:latin typeface="Verdana"/>
                <a:cs typeface="Verdana"/>
              </a:rPr>
              <a:t>’</a:t>
            </a:r>
            <a:r>
              <a:rPr lang="it-IT" sz="2000" dirty="0">
                <a:solidFill>
                  <a:schemeClr val="tx2"/>
                </a:solidFill>
                <a:effectLst>
                  <a:outerShdw blurRad="38100" dist="38100" dir="2700000" algn="tl">
                    <a:srgbClr val="DDDDDD"/>
                  </a:outerShdw>
                </a:effectLst>
                <a:latin typeface="Verdana"/>
                <a:cs typeface="Verdana"/>
              </a:rPr>
              <a:t>indagine su </a:t>
            </a:r>
            <a:r>
              <a:rPr lang="it-IT" sz="2000" dirty="0" smtClean="0">
                <a:solidFill>
                  <a:schemeClr val="tx2"/>
                </a:solidFill>
                <a:effectLst>
                  <a:outerShdw blurRad="38100" dist="38100" dir="2700000" algn="tl">
                    <a:srgbClr val="DDDDDD"/>
                  </a:outerShdw>
                </a:effectLst>
                <a:latin typeface="Verdana"/>
                <a:cs typeface="Verdana"/>
              </a:rPr>
              <a:t>questionario</a:t>
            </a:r>
          </a:p>
          <a:p>
            <a:pPr>
              <a:spcBef>
                <a:spcPct val="50000"/>
              </a:spcBef>
            </a:pPr>
            <a:endParaRPr lang="it-IT" sz="1200" dirty="0">
              <a:solidFill>
                <a:schemeClr val="tx2"/>
              </a:solidFill>
              <a:latin typeface="Verdana"/>
              <a:cs typeface="Verdana"/>
            </a:endParaRPr>
          </a:p>
          <a:p>
            <a:pPr>
              <a:spcBef>
                <a:spcPct val="50000"/>
              </a:spcBef>
            </a:pPr>
            <a:r>
              <a:rPr lang="it-IT" sz="1600" b="0" dirty="0" smtClean="0">
                <a:solidFill>
                  <a:schemeClr val="tx2"/>
                </a:solidFill>
                <a:latin typeface="Verdana"/>
                <a:cs typeface="Verdana"/>
              </a:rPr>
              <a:t>Ai 18 </a:t>
            </a:r>
            <a:r>
              <a:rPr lang="it-IT" sz="1600" b="0" dirty="0">
                <a:solidFill>
                  <a:schemeClr val="tx2"/>
                </a:solidFill>
                <a:latin typeface="Verdana"/>
                <a:cs typeface="Verdana"/>
              </a:rPr>
              <a:t>comuni soci </a:t>
            </a:r>
            <a:r>
              <a:rPr lang="it-IT" sz="1600" b="0" dirty="0" smtClean="0">
                <a:solidFill>
                  <a:schemeClr val="tx2"/>
                </a:solidFill>
                <a:latin typeface="Verdana"/>
                <a:cs typeface="Verdana"/>
              </a:rPr>
              <a:t>è </a:t>
            </a:r>
            <a:r>
              <a:rPr lang="it-IT" sz="1600" b="0" dirty="0">
                <a:solidFill>
                  <a:schemeClr val="tx2"/>
                </a:solidFill>
                <a:latin typeface="Verdana"/>
                <a:cs typeface="Verdana"/>
              </a:rPr>
              <a:t>stato inviato un </a:t>
            </a:r>
            <a:r>
              <a:rPr lang="it-IT" sz="1600" dirty="0">
                <a:solidFill>
                  <a:schemeClr val="tx2"/>
                </a:solidFill>
                <a:latin typeface="Verdana"/>
                <a:cs typeface="Verdana"/>
              </a:rPr>
              <a:t>questionario</a:t>
            </a:r>
            <a:r>
              <a:rPr lang="it-IT" sz="1600" b="0" dirty="0">
                <a:solidFill>
                  <a:schemeClr val="tx2"/>
                </a:solidFill>
                <a:latin typeface="Verdana"/>
                <a:cs typeface="Verdana"/>
              </a:rPr>
              <a:t> che richiedeva un giudizio sintetico sui servizi </a:t>
            </a:r>
            <a:r>
              <a:rPr lang="it-IT" sz="1600" b="0" dirty="0" err="1">
                <a:solidFill>
                  <a:schemeClr val="tx2"/>
                </a:solidFill>
                <a:latin typeface="Verdana"/>
                <a:cs typeface="Verdana"/>
              </a:rPr>
              <a:t>dell</a:t>
            </a:r>
            <a:r>
              <a:rPr lang="ja-JP" altLang="it-IT" sz="1600" b="0" dirty="0">
                <a:solidFill>
                  <a:schemeClr val="tx2"/>
                </a:solidFill>
                <a:latin typeface="Verdana"/>
                <a:cs typeface="Verdana"/>
              </a:rPr>
              <a:t>’</a:t>
            </a:r>
            <a:r>
              <a:rPr lang="it-IT" sz="1600" b="0" dirty="0">
                <a:solidFill>
                  <a:schemeClr val="tx2"/>
                </a:solidFill>
                <a:latin typeface="Verdana"/>
                <a:cs typeface="Verdana"/>
              </a:rPr>
              <a:t>igiene ambientale e una valutazione complessiva di tutti gli altri servizi erogati da </a:t>
            </a:r>
            <a:r>
              <a:rPr lang="it-IT" sz="1600" b="0" dirty="0" err="1">
                <a:solidFill>
                  <a:schemeClr val="tx2"/>
                </a:solidFill>
                <a:latin typeface="Verdana"/>
                <a:cs typeface="Verdana"/>
              </a:rPr>
              <a:t>Aset</a:t>
            </a:r>
            <a:r>
              <a:rPr lang="it-IT" sz="1600" b="0" dirty="0">
                <a:solidFill>
                  <a:schemeClr val="tx2"/>
                </a:solidFill>
                <a:latin typeface="Verdana"/>
                <a:cs typeface="Verdana"/>
              </a:rPr>
              <a:t> </a:t>
            </a:r>
            <a:r>
              <a:rPr lang="it-IT" sz="1600" b="0" dirty="0" err="1">
                <a:solidFill>
                  <a:schemeClr val="tx2"/>
                </a:solidFill>
                <a:latin typeface="Verdana"/>
                <a:cs typeface="Verdana"/>
              </a:rPr>
              <a:t>SpA</a:t>
            </a:r>
            <a:r>
              <a:rPr lang="it-IT" sz="1600" b="0" dirty="0">
                <a:solidFill>
                  <a:schemeClr val="tx2"/>
                </a:solidFill>
                <a:latin typeface="Verdana"/>
                <a:cs typeface="Verdana"/>
              </a:rPr>
              <a:t> nel </a:t>
            </a:r>
            <a:r>
              <a:rPr lang="it-IT" sz="1600" b="0" dirty="0" smtClean="0">
                <a:solidFill>
                  <a:schemeClr val="tx2"/>
                </a:solidFill>
                <a:latin typeface="Verdana"/>
                <a:cs typeface="Verdana"/>
              </a:rPr>
              <a:t>loro territorio (scala 1-10).</a:t>
            </a:r>
            <a:endParaRPr lang="it-IT" sz="1600" b="0" dirty="0">
              <a:solidFill>
                <a:schemeClr val="tx2"/>
              </a:solidFill>
              <a:latin typeface="Verdana"/>
              <a:cs typeface="Verdana"/>
            </a:endParaRPr>
          </a:p>
          <a:p>
            <a:pPr>
              <a:spcBef>
                <a:spcPct val="50000"/>
              </a:spcBef>
            </a:pPr>
            <a:r>
              <a:rPr lang="it-IT" sz="1600" b="0" dirty="0" smtClean="0">
                <a:solidFill>
                  <a:schemeClr val="tx2"/>
                </a:solidFill>
                <a:latin typeface="Verdana"/>
                <a:cs typeface="Verdana"/>
              </a:rPr>
              <a:t>I Comuni coinvolti sono: Montemaggiore al Metauro, Cartoceto, Fano, San Costanzo, Pergola, Isola del Piano, Saltara, Sant’Ippolito, Fossombrone, Mondavio, Monte Porzio, Serrungarina, Montefelcino, Unione </a:t>
            </a:r>
            <a:r>
              <a:rPr lang="it-IT" sz="1600" b="0" dirty="0" err="1" smtClean="0">
                <a:solidFill>
                  <a:schemeClr val="tx2"/>
                </a:solidFill>
                <a:latin typeface="Verdana"/>
                <a:cs typeface="Verdana"/>
              </a:rPr>
              <a:t>Roveresca</a:t>
            </a:r>
            <a:r>
              <a:rPr lang="it-IT" sz="1600" b="0" dirty="0" smtClean="0">
                <a:solidFill>
                  <a:schemeClr val="tx2"/>
                </a:solidFill>
                <a:latin typeface="Verdana"/>
                <a:cs typeface="Verdana"/>
              </a:rPr>
              <a:t> (Barchi, Orciano di Pesaro, San Giorgio di Pesaro, Piagge), Mondolfo.</a:t>
            </a:r>
          </a:p>
          <a:p>
            <a:pPr>
              <a:spcBef>
                <a:spcPct val="50000"/>
              </a:spcBef>
            </a:pPr>
            <a:r>
              <a:rPr lang="it-IT" sz="1600" b="0" dirty="0">
                <a:solidFill>
                  <a:schemeClr val="tx2"/>
                </a:solidFill>
                <a:latin typeface="Verdana"/>
                <a:cs typeface="Verdana"/>
              </a:rPr>
              <a:t>I questionari sono stati </a:t>
            </a:r>
            <a:r>
              <a:rPr lang="it-IT" sz="1600" b="0" dirty="0" err="1">
                <a:solidFill>
                  <a:schemeClr val="tx2"/>
                </a:solidFill>
                <a:latin typeface="Verdana"/>
                <a:cs typeface="Verdana"/>
              </a:rPr>
              <a:t>autocompilati</a:t>
            </a:r>
            <a:r>
              <a:rPr lang="it-IT" sz="1600" b="0" dirty="0">
                <a:solidFill>
                  <a:schemeClr val="tx2"/>
                </a:solidFill>
                <a:latin typeface="Verdana"/>
                <a:cs typeface="Verdana"/>
              </a:rPr>
              <a:t> dai referenti degli uffici tecnici </a:t>
            </a:r>
            <a:r>
              <a:rPr lang="it-IT" sz="1600" b="0" dirty="0" smtClean="0">
                <a:solidFill>
                  <a:schemeClr val="tx2"/>
                </a:solidFill>
                <a:latin typeface="Verdana"/>
                <a:cs typeface="Verdana"/>
              </a:rPr>
              <a:t>dei seguenti </a:t>
            </a:r>
            <a:r>
              <a:rPr lang="it-IT" sz="1600" dirty="0" smtClean="0">
                <a:solidFill>
                  <a:schemeClr val="tx2"/>
                </a:solidFill>
                <a:latin typeface="Verdana"/>
                <a:cs typeface="Verdana"/>
              </a:rPr>
              <a:t>10 comuni </a:t>
            </a:r>
            <a:r>
              <a:rPr lang="it-IT" sz="1600" b="0" dirty="0">
                <a:solidFill>
                  <a:schemeClr val="tx2"/>
                </a:solidFill>
                <a:latin typeface="Verdana"/>
                <a:cs typeface="Verdana"/>
              </a:rPr>
              <a:t>nel mese di aprile-maggio </a:t>
            </a:r>
            <a:r>
              <a:rPr lang="it-IT" sz="1600" b="0" dirty="0" smtClean="0">
                <a:solidFill>
                  <a:schemeClr val="tx2"/>
                </a:solidFill>
                <a:latin typeface="Verdana"/>
                <a:cs typeface="Verdana"/>
              </a:rPr>
              <a:t>2015: Fano</a:t>
            </a:r>
            <a:r>
              <a:rPr lang="it-IT" sz="1600" b="0" dirty="0">
                <a:solidFill>
                  <a:schemeClr val="tx2"/>
                </a:solidFill>
                <a:latin typeface="Verdana"/>
                <a:cs typeface="Verdana"/>
              </a:rPr>
              <a:t>, San </a:t>
            </a:r>
            <a:r>
              <a:rPr lang="it-IT" sz="1600" b="0" dirty="0" smtClean="0">
                <a:solidFill>
                  <a:schemeClr val="tx2"/>
                </a:solidFill>
                <a:latin typeface="Verdana"/>
                <a:cs typeface="Verdana"/>
              </a:rPr>
              <a:t>Costanzo, </a:t>
            </a:r>
            <a:r>
              <a:rPr lang="it-IT" sz="1600" b="0" dirty="0">
                <a:solidFill>
                  <a:schemeClr val="tx2"/>
                </a:solidFill>
                <a:latin typeface="Verdana"/>
                <a:cs typeface="Verdana"/>
              </a:rPr>
              <a:t>Isola del </a:t>
            </a:r>
            <a:r>
              <a:rPr lang="it-IT" sz="1600" b="0" dirty="0" smtClean="0">
                <a:solidFill>
                  <a:schemeClr val="tx2"/>
                </a:solidFill>
                <a:latin typeface="Verdana"/>
                <a:cs typeface="Verdana"/>
              </a:rPr>
              <a:t>Piano, </a:t>
            </a:r>
            <a:r>
              <a:rPr lang="it-IT" sz="1600" b="0" dirty="0">
                <a:solidFill>
                  <a:schemeClr val="tx2"/>
                </a:solidFill>
                <a:latin typeface="Verdana"/>
                <a:cs typeface="Verdana"/>
              </a:rPr>
              <a:t>Sant’Ippolito, Fossombrone, Mondavio, Monte Porzio, </a:t>
            </a:r>
            <a:r>
              <a:rPr lang="it-IT" sz="1600" b="0" dirty="0" smtClean="0">
                <a:solidFill>
                  <a:schemeClr val="tx2"/>
                </a:solidFill>
                <a:latin typeface="Verdana"/>
                <a:cs typeface="Verdana"/>
              </a:rPr>
              <a:t>Serrungarina, Piagge, Mondolfo.</a:t>
            </a:r>
          </a:p>
          <a:p>
            <a:pPr>
              <a:spcBef>
                <a:spcPct val="50000"/>
              </a:spcBef>
            </a:pPr>
            <a:endParaRPr lang="it-IT" sz="1300" b="0" dirty="0">
              <a:solidFill>
                <a:schemeClr val="tx2"/>
              </a:solidFill>
              <a:latin typeface="Verdana"/>
              <a:cs typeface="Verdana"/>
            </a:endParaRPr>
          </a:p>
        </p:txBody>
      </p:sp>
      <p:sp>
        <p:nvSpPr>
          <p:cNvPr id="310275" name="Rectangle 3"/>
          <p:cNvSpPr>
            <a:spLocks noChangeArrowheads="1"/>
          </p:cNvSpPr>
          <p:nvPr/>
        </p:nvSpPr>
        <p:spPr bwMode="auto">
          <a:xfrm>
            <a:off x="336550" y="762000"/>
            <a:ext cx="220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latin typeface="Trebuchet MS" charset="0"/>
              </a:rPr>
              <a:t>Indagine Comuni Soci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79512" y="1285999"/>
            <a:ext cx="84312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1900" b="0" dirty="0">
                <a:solidFill>
                  <a:schemeClr val="tx2"/>
                </a:solidFill>
                <a:latin typeface="Verdana" charset="0"/>
                <a:cs typeface="Times New Roman" charset="0"/>
              </a:rPr>
              <a:t>Complessivamente i comuni soci di </a:t>
            </a:r>
            <a:r>
              <a:rPr lang="it-IT" sz="1900" b="0" dirty="0" err="1">
                <a:solidFill>
                  <a:schemeClr val="tx2"/>
                </a:solidFill>
                <a:latin typeface="Verdana" charset="0"/>
                <a:cs typeface="Times New Roman" charset="0"/>
              </a:rPr>
              <a:t>Aset</a:t>
            </a:r>
            <a:r>
              <a:rPr lang="it-IT" sz="1900" b="0" dirty="0">
                <a:solidFill>
                  <a:schemeClr val="tx2"/>
                </a:solidFill>
                <a:latin typeface="Verdana" charset="0"/>
                <a:cs typeface="Times New Roman" charset="0"/>
              </a:rPr>
              <a:t> Spa continuano ad essere molto soddisfatti dei servizi di igiene ambientale:</a:t>
            </a:r>
          </a:p>
        </p:txBody>
      </p:sp>
      <p:sp>
        <p:nvSpPr>
          <p:cNvPr id="173059" name="Text Box 3"/>
          <p:cNvSpPr txBox="1">
            <a:spLocks noChangeArrowheads="1"/>
          </p:cNvSpPr>
          <p:nvPr/>
        </p:nvSpPr>
        <p:spPr bwMode="auto">
          <a:xfrm>
            <a:off x="3358208" y="2132856"/>
            <a:ext cx="4313238" cy="1384995"/>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a:solidFill>
                  <a:srgbClr val="FF0000"/>
                </a:solidFill>
                <a:effectLst>
                  <a:outerShdw blurRad="38100" dist="38100" dir="2700000" algn="tl">
                    <a:srgbClr val="DDDDDD"/>
                  </a:outerShdw>
                </a:effectLst>
                <a:latin typeface="Verdana" charset="0"/>
                <a:cs typeface="Times New Roman" charset="0"/>
              </a:rPr>
              <a:t>Valutazione </a:t>
            </a:r>
            <a:r>
              <a:rPr lang="it-IT" sz="2400" dirty="0" smtClean="0">
                <a:solidFill>
                  <a:srgbClr val="FF0000"/>
                </a:solidFill>
                <a:effectLst>
                  <a:outerShdw blurRad="38100" dist="38100" dir="2700000" algn="tl">
                    <a:srgbClr val="DDDDDD"/>
                  </a:outerShdw>
                </a:effectLst>
                <a:latin typeface="Verdana" charset="0"/>
                <a:cs typeface="Times New Roman" charset="0"/>
              </a:rPr>
              <a:t>media 7,7 </a:t>
            </a:r>
            <a:endParaRPr lang="it-IT" sz="2400" dirty="0">
              <a:solidFill>
                <a:srgbClr val="FF0000"/>
              </a:solidFill>
              <a:effectLst>
                <a:outerShdw blurRad="38100" dist="38100" dir="2700000" algn="tl">
                  <a:srgbClr val="DDDDDD"/>
                </a:outerShdw>
              </a:effectLst>
              <a:latin typeface="Verdana" charset="0"/>
              <a:cs typeface="Times New Roman" charset="0"/>
            </a:endParaRPr>
          </a:p>
          <a:p>
            <a:pP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(8 nel 2012, 7,8 nel 2010</a:t>
            </a:r>
          </a:p>
          <a:p>
            <a:pP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7,7 </a:t>
            </a:r>
            <a:r>
              <a:rPr lang="it-IT" sz="2000" dirty="0">
                <a:solidFill>
                  <a:schemeClr val="bg2"/>
                </a:solidFill>
                <a:effectLst>
                  <a:outerShdw blurRad="38100" dist="38100" dir="2700000" algn="tl">
                    <a:srgbClr val="DDDDDD"/>
                  </a:outerShdw>
                </a:effectLst>
                <a:latin typeface="Verdana" charset="0"/>
                <a:cs typeface="Times New Roman" charset="0"/>
              </a:rPr>
              <a:t>nel 2008 e nel 2006) </a:t>
            </a:r>
          </a:p>
        </p:txBody>
      </p:sp>
      <p:sp>
        <p:nvSpPr>
          <p:cNvPr id="312324" name="Text Box 4"/>
          <p:cNvSpPr txBox="1">
            <a:spLocks noChangeArrowheads="1"/>
          </p:cNvSpPr>
          <p:nvPr/>
        </p:nvSpPr>
        <p:spPr bwMode="auto">
          <a:xfrm>
            <a:off x="251520" y="3703965"/>
            <a:ext cx="8431213"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1700" dirty="0" smtClean="0">
                <a:solidFill>
                  <a:srgbClr val="000000"/>
                </a:solidFill>
                <a:latin typeface="Verdana" charset="0"/>
                <a:cs typeface="Times New Roman" charset="0"/>
              </a:rPr>
              <a:t>Si rileva una flessione media rispetto al 2012 che riporta ai livelli delle prime due edizioni, così come calano tutte le valutazioni dei singoli aspetti dell’IA</a:t>
            </a:r>
            <a:endParaRPr lang="it-IT" sz="1700" dirty="0">
              <a:solidFill>
                <a:srgbClr val="000000"/>
              </a:solidFill>
              <a:latin typeface="Verdana" charset="0"/>
              <a:cs typeface="Times New Roman" charset="0"/>
            </a:endParaRPr>
          </a:p>
        </p:txBody>
      </p:sp>
      <p:grpSp>
        <p:nvGrpSpPr>
          <p:cNvPr id="312325" name="Group 5"/>
          <p:cNvGrpSpPr>
            <a:grpSpLocks noChangeAspect="1"/>
          </p:cNvGrpSpPr>
          <p:nvPr/>
        </p:nvGrpSpPr>
        <p:grpSpPr bwMode="auto">
          <a:xfrm>
            <a:off x="539552" y="2519065"/>
            <a:ext cx="623887" cy="612775"/>
            <a:chOff x="1114" y="1888"/>
            <a:chExt cx="315" cy="309"/>
          </a:xfrm>
        </p:grpSpPr>
        <p:sp>
          <p:nvSpPr>
            <p:cNvPr id="312326" name="Oval 6"/>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12327" name="Oval 7"/>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12328" name="AutoShape 8"/>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wrap="none" anchor="ctr"/>
            <a:lstStyle/>
            <a:p>
              <a:endParaRPr lang="it-IT" b="0"/>
            </a:p>
          </p:txBody>
        </p:sp>
        <p:sp>
          <p:nvSpPr>
            <p:cNvPr id="312329" name="Line 9"/>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312330"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
        <p:nvSpPr>
          <p:cNvPr id="2" name="CasellaDiTesto 1"/>
          <p:cNvSpPr txBox="1"/>
          <p:nvPr/>
        </p:nvSpPr>
        <p:spPr>
          <a:xfrm>
            <a:off x="179512" y="4964975"/>
            <a:ext cx="8892480" cy="923330"/>
          </a:xfrm>
          <a:prstGeom prst="rect">
            <a:avLst/>
          </a:prstGeom>
          <a:noFill/>
        </p:spPr>
        <p:txBody>
          <a:bodyPr wrap="square" rtlCol="0">
            <a:spAutoFit/>
          </a:bodyPr>
          <a:lstStyle/>
          <a:p>
            <a:pPr marL="285750" indent="-285750">
              <a:buFontTx/>
              <a:buChar char="-"/>
            </a:pPr>
            <a:r>
              <a:rPr lang="it-IT" b="0" dirty="0" smtClean="0">
                <a:solidFill>
                  <a:schemeClr val="bg2"/>
                </a:solidFill>
              </a:rPr>
              <a:t>Gli aspetti </a:t>
            </a:r>
            <a:r>
              <a:rPr lang="it-IT" dirty="0" smtClean="0">
                <a:solidFill>
                  <a:schemeClr val="bg2"/>
                </a:solidFill>
              </a:rPr>
              <a:t>meno apprezzati </a:t>
            </a:r>
            <a:r>
              <a:rPr lang="it-IT" b="0" dirty="0" smtClean="0">
                <a:solidFill>
                  <a:schemeClr val="bg2"/>
                </a:solidFill>
              </a:rPr>
              <a:t>sono lo </a:t>
            </a:r>
            <a:r>
              <a:rPr lang="it-IT" dirty="0" smtClean="0">
                <a:solidFill>
                  <a:schemeClr val="bg2"/>
                </a:solidFill>
              </a:rPr>
              <a:t>spazzamento (7,5, ma in ripresa) e le attività di sensibilizzazione (7,4 in calo )</a:t>
            </a:r>
          </a:p>
          <a:p>
            <a:pPr marL="285750" indent="-285750">
              <a:buFontTx/>
              <a:buChar char="-"/>
            </a:pPr>
            <a:r>
              <a:rPr lang="it-IT" dirty="0" smtClean="0">
                <a:solidFill>
                  <a:schemeClr val="bg2"/>
                </a:solidFill>
              </a:rPr>
              <a:t>Il servizio più apprezzato sono gli uffici tecnici commerciali di </a:t>
            </a:r>
            <a:r>
              <a:rPr lang="it-IT" dirty="0" err="1" smtClean="0">
                <a:solidFill>
                  <a:schemeClr val="bg2"/>
                </a:solidFill>
              </a:rPr>
              <a:t>Aset</a:t>
            </a:r>
            <a:r>
              <a:rPr lang="it-IT" dirty="0" smtClean="0">
                <a:solidFill>
                  <a:schemeClr val="bg2"/>
                </a:solidFill>
              </a:rPr>
              <a:t> per IA (8)</a:t>
            </a:r>
            <a:endParaRPr lang="it-IT" dirty="0">
              <a:solidFill>
                <a:schemeClr val="bg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Text Box 6"/>
          <p:cNvSpPr txBox="1">
            <a:spLocks noChangeArrowheads="1"/>
          </p:cNvSpPr>
          <p:nvPr/>
        </p:nvSpPr>
        <p:spPr bwMode="auto">
          <a:xfrm>
            <a:off x="107504" y="1143001"/>
            <a:ext cx="9036496" cy="646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it-IT" dirty="0">
                <a:solidFill>
                  <a:srgbClr val="6565FF"/>
                </a:solidFill>
                <a:effectLst>
                  <a:outerShdw blurRad="38100" dist="38100" dir="2700000" algn="tl">
                    <a:srgbClr val="DDDDDD"/>
                  </a:outerShdw>
                </a:effectLst>
                <a:latin typeface="Verdana" charset="0"/>
                <a:cs typeface="Times New Roman" charset="0"/>
              </a:rPr>
              <a:t>Quanto sono soddisfatti i clienti DOMESTICI della </a:t>
            </a:r>
            <a:r>
              <a:rPr lang="it-IT" dirty="0" smtClean="0">
                <a:solidFill>
                  <a:srgbClr val="6565FF"/>
                </a:solidFill>
                <a:effectLst>
                  <a:outerShdw blurRad="38100" dist="38100" dir="2700000" algn="tl">
                    <a:srgbClr val="DDDDDD"/>
                  </a:outerShdw>
                </a:effectLst>
                <a:latin typeface="Verdana" charset="0"/>
                <a:cs typeface="Times New Roman" charset="0"/>
              </a:rPr>
              <a:t>RD con cassonetti? </a:t>
            </a:r>
            <a:endParaRPr lang="it-IT" sz="1400" dirty="0">
              <a:solidFill>
                <a:srgbClr val="6565FF"/>
              </a:solidFill>
              <a:effectLst>
                <a:outerShdw blurRad="38100" dist="38100" dir="2700000" algn="tl">
                  <a:srgbClr val="DDDDDD"/>
                </a:outerShdw>
              </a:effectLst>
              <a:latin typeface="Verdana" charset="0"/>
              <a:cs typeface="Times New Roman" charset="0"/>
            </a:endParaRPr>
          </a:p>
        </p:txBody>
      </p:sp>
      <p:sp>
        <p:nvSpPr>
          <p:cNvPr id="114704" name="AutoShape 16"/>
          <p:cNvSpPr>
            <a:spLocks noChangeArrowheads="1"/>
          </p:cNvSpPr>
          <p:nvPr/>
        </p:nvSpPr>
        <p:spPr bwMode="auto">
          <a:xfrm>
            <a:off x="1979712" y="2661543"/>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14710" name="Text Box 22"/>
          <p:cNvSpPr txBox="1">
            <a:spLocks noChangeArrowheads="1"/>
          </p:cNvSpPr>
          <p:nvPr/>
        </p:nvSpPr>
        <p:spPr bwMode="auto">
          <a:xfrm>
            <a:off x="1187624" y="2661543"/>
            <a:ext cx="86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6/7</a:t>
            </a:r>
            <a:endParaRPr lang="it-IT" dirty="0">
              <a:solidFill>
                <a:schemeClr val="bg2"/>
              </a:solidFill>
              <a:effectLst>
                <a:outerShdw blurRad="38100" dist="38100" dir="2700000" algn="tl">
                  <a:srgbClr val="DDDDDD"/>
                </a:outerShdw>
              </a:effectLst>
              <a:latin typeface="Verdana" charset="0"/>
            </a:endParaRPr>
          </a:p>
        </p:txBody>
      </p:sp>
      <p:sp>
        <p:nvSpPr>
          <p:cNvPr id="114711" name="Rectangle 23"/>
          <p:cNvSpPr>
            <a:spLocks noChangeArrowheads="1"/>
          </p:cNvSpPr>
          <p:nvPr/>
        </p:nvSpPr>
        <p:spPr bwMode="auto">
          <a:xfrm>
            <a:off x="325562" y="5139769"/>
            <a:ext cx="827888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63538" indent="-363538">
              <a:buClr>
                <a:srgbClr val="FF0000"/>
              </a:buClr>
              <a:buFont typeface="Wingdings" charset="0"/>
              <a:buChar char="Ø"/>
            </a:pPr>
            <a:r>
              <a:rPr lang="it-IT" sz="1400" dirty="0" smtClean="0">
                <a:solidFill>
                  <a:schemeClr val="bg2"/>
                </a:solidFill>
                <a:effectLst>
                  <a:outerShdw blurRad="38100" dist="38100" dir="2700000" algn="tl">
                    <a:srgbClr val="DDDDDD"/>
                  </a:outerShdw>
                </a:effectLst>
                <a:latin typeface="Verdana" charset="0"/>
              </a:rPr>
              <a:t>La </a:t>
            </a:r>
            <a:r>
              <a:rPr lang="it-IT" sz="1400" dirty="0">
                <a:solidFill>
                  <a:schemeClr val="bg2"/>
                </a:solidFill>
                <a:effectLst>
                  <a:outerShdw blurRad="38100" dist="38100" dir="2700000" algn="tl">
                    <a:srgbClr val="DDDDDD"/>
                  </a:outerShdw>
                </a:effectLst>
                <a:latin typeface="Verdana" charset="0"/>
              </a:rPr>
              <a:t>valutazione nel complesso è </a:t>
            </a:r>
            <a:r>
              <a:rPr lang="it-IT" sz="1400" dirty="0" smtClean="0">
                <a:solidFill>
                  <a:schemeClr val="bg2"/>
                </a:solidFill>
                <a:effectLst>
                  <a:outerShdw blurRad="38100" dist="38100" dir="2700000" algn="tl">
                    <a:srgbClr val="DDDDDD"/>
                  </a:outerShdw>
                </a:effectLst>
                <a:latin typeface="Verdana" charset="0"/>
              </a:rPr>
              <a:t>6,73 con l’79,7% dei clienti soddisfatti, in lieve calo rispetto al 2012 (nel 2012 l</a:t>
            </a:r>
            <a:r>
              <a:rPr lang="ja-JP" altLang="it-IT" sz="1400" dirty="0">
                <a:solidFill>
                  <a:schemeClr val="bg2"/>
                </a:solidFill>
                <a:effectLst>
                  <a:outerShdw blurRad="38100" dist="38100" dir="2700000" algn="tl">
                    <a:srgbClr val="DDDDDD"/>
                  </a:outerShdw>
                </a:effectLst>
                <a:latin typeface="Arial"/>
              </a:rPr>
              <a:t>’</a:t>
            </a:r>
            <a:r>
              <a:rPr lang="it-IT" sz="1400" dirty="0" smtClean="0">
                <a:solidFill>
                  <a:schemeClr val="bg2"/>
                </a:solidFill>
                <a:effectLst>
                  <a:outerShdw blurRad="38100" dist="38100" dir="2700000" algn="tl">
                    <a:srgbClr val="DDDDDD"/>
                  </a:outerShdw>
                </a:effectLst>
                <a:latin typeface="Verdana" charset="0"/>
              </a:rPr>
              <a:t>81,4% </a:t>
            </a:r>
            <a:r>
              <a:rPr lang="it-IT" sz="1400" b="0" dirty="0">
                <a:solidFill>
                  <a:schemeClr val="bg2"/>
                </a:solidFill>
                <a:effectLst>
                  <a:outerShdw blurRad="38100" dist="38100" dir="2700000" algn="tl">
                    <a:srgbClr val="DDDDDD"/>
                  </a:outerShdw>
                </a:effectLst>
                <a:latin typeface="Verdana" charset="0"/>
              </a:rPr>
              <a:t>dei clienti domestici </a:t>
            </a:r>
            <a:r>
              <a:rPr lang="it-IT" sz="1400" b="0" dirty="0" smtClean="0">
                <a:solidFill>
                  <a:schemeClr val="bg2"/>
                </a:solidFill>
                <a:effectLst>
                  <a:outerShdw blurRad="38100" dist="38100" dir="2700000" algn="tl">
                    <a:srgbClr val="DDDDDD"/>
                  </a:outerShdw>
                </a:effectLst>
                <a:latin typeface="Verdana" charset="0"/>
              </a:rPr>
              <a:t>erano soddisfatti </a:t>
            </a:r>
            <a:r>
              <a:rPr lang="it-IT" sz="1400" b="0" dirty="0">
                <a:solidFill>
                  <a:schemeClr val="bg2"/>
                </a:solidFill>
                <a:effectLst>
                  <a:outerShdw blurRad="38100" dist="38100" dir="2700000" algn="tl">
                    <a:srgbClr val="DDDDDD"/>
                  </a:outerShdw>
                </a:effectLst>
                <a:latin typeface="Verdana" charset="0"/>
              </a:rPr>
              <a:t>e la votazione media </a:t>
            </a:r>
            <a:r>
              <a:rPr lang="it-IT" sz="1400" b="0" dirty="0" smtClean="0">
                <a:solidFill>
                  <a:schemeClr val="bg2"/>
                </a:solidFill>
                <a:effectLst>
                  <a:outerShdw blurRad="38100" dist="38100" dir="2700000" algn="tl">
                    <a:srgbClr val="DDDDDD"/>
                  </a:outerShdw>
                </a:effectLst>
                <a:latin typeface="Verdana" charset="0"/>
              </a:rPr>
              <a:t>era 6,99</a:t>
            </a:r>
            <a:r>
              <a:rPr lang="it-IT" sz="1400" dirty="0" smtClean="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a:t>
            </a:r>
          </a:p>
          <a:p>
            <a:pPr marL="363538" indent="-363538">
              <a:buClr>
                <a:srgbClr val="FF0000"/>
              </a:buClr>
              <a:buFont typeface="Wingdings" charset="0"/>
              <a:buChar char="Ø"/>
            </a:pPr>
            <a:endParaRPr lang="it-IT" sz="1400" b="0" dirty="0">
              <a:solidFill>
                <a:schemeClr val="bg2"/>
              </a:solidFill>
              <a:effectLst>
                <a:outerShdw blurRad="38100" dist="38100" dir="2700000" algn="tl">
                  <a:srgbClr val="DDDDDD"/>
                </a:outerShdw>
              </a:effectLst>
              <a:latin typeface="Verdana" charset="0"/>
            </a:endParaRPr>
          </a:p>
          <a:p>
            <a:pPr>
              <a:buClr>
                <a:srgbClr val="FF0000"/>
              </a:buClr>
            </a:pPr>
            <a:endParaRPr lang="it-IT" sz="1400" b="0" dirty="0">
              <a:solidFill>
                <a:schemeClr val="bg2"/>
              </a:solidFill>
              <a:effectLst>
                <a:outerShdw blurRad="38100" dist="38100" dir="2700000" algn="tl">
                  <a:srgbClr val="DDDDDD"/>
                </a:outerShdw>
              </a:effectLst>
              <a:latin typeface="Verdana" charset="0"/>
            </a:endParaRPr>
          </a:p>
        </p:txBody>
      </p:sp>
      <p:sp>
        <p:nvSpPr>
          <p:cNvPr id="114715" name="Rectangle 27"/>
          <p:cNvSpPr>
            <a:spLocks noChangeArrowheads="1"/>
          </p:cNvSpPr>
          <p:nvPr/>
        </p:nvSpPr>
        <p:spPr bwMode="auto">
          <a:xfrm>
            <a:off x="1979712" y="4149080"/>
            <a:ext cx="60395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 typeface="Wingdings" charset="0"/>
              <a:buNone/>
            </a:pPr>
            <a:r>
              <a:rPr lang="it-IT" dirty="0" smtClean="0">
                <a:solidFill>
                  <a:schemeClr val="accent1"/>
                </a:solidFill>
                <a:effectLst>
                  <a:outerShdw blurRad="38100" dist="38100" dir="2700000" algn="tl">
                    <a:srgbClr val="DDDDDD"/>
                  </a:outerShdw>
                </a:effectLst>
              </a:rPr>
              <a:t>Nessun aspetto </a:t>
            </a:r>
            <a:r>
              <a:rPr lang="it-IT" dirty="0">
                <a:solidFill>
                  <a:schemeClr val="accent1"/>
                </a:solidFill>
                <a:effectLst>
                  <a:outerShdw blurRad="38100" dist="38100" dir="2700000" algn="tl">
                    <a:srgbClr val="DDDDDD"/>
                  </a:outerShdw>
                </a:effectLst>
              </a:rPr>
              <a:t>della RD </a:t>
            </a:r>
            <a:r>
              <a:rPr lang="it-IT" dirty="0" smtClean="0">
                <a:solidFill>
                  <a:schemeClr val="accent1"/>
                </a:solidFill>
                <a:effectLst>
                  <a:outerShdw blurRad="38100" dist="38100" dir="2700000" algn="tl">
                    <a:srgbClr val="DDDDDD"/>
                  </a:outerShdw>
                </a:effectLst>
              </a:rPr>
              <a:t>costituisce una criticità, con l’eccezione dell’aspetto dei cassonetti</a:t>
            </a:r>
            <a:endParaRPr lang="it-IT" dirty="0">
              <a:solidFill>
                <a:schemeClr val="accent1"/>
              </a:solidFill>
              <a:effectLst>
                <a:outerShdw blurRad="38100" dist="38100" dir="2700000" algn="tl">
                  <a:srgbClr val="DDDDDD"/>
                </a:outerShdw>
              </a:effectLst>
            </a:endParaRPr>
          </a:p>
        </p:txBody>
      </p:sp>
      <p:sp>
        <p:nvSpPr>
          <p:cNvPr id="114718" name="AutoShape 30"/>
          <p:cNvSpPr>
            <a:spLocks noChangeArrowheads="1"/>
          </p:cNvSpPr>
          <p:nvPr/>
        </p:nvSpPr>
        <p:spPr bwMode="auto">
          <a:xfrm>
            <a:off x="1979712" y="3335267"/>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14724" name="Text Box 36"/>
          <p:cNvSpPr txBox="1">
            <a:spLocks noChangeArrowheads="1"/>
          </p:cNvSpPr>
          <p:nvPr/>
        </p:nvSpPr>
        <p:spPr bwMode="auto">
          <a:xfrm>
            <a:off x="2627784" y="2492896"/>
            <a:ext cx="54117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None/>
            </a:pPr>
            <a:endParaRPr lang="it-IT"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Frequenza </a:t>
            </a:r>
            <a:r>
              <a:rPr lang="it-IT" sz="1400" b="0" dirty="0">
                <a:solidFill>
                  <a:schemeClr val="bg2"/>
                </a:solidFill>
                <a:effectLst>
                  <a:outerShdw blurRad="38100" dist="38100" dir="2700000" algn="tl">
                    <a:srgbClr val="DDDDDD"/>
                  </a:outerShdw>
                </a:effectLst>
                <a:latin typeface="Verdana" charset="0"/>
              </a:rPr>
              <a:t>raccolta </a:t>
            </a:r>
            <a:r>
              <a:rPr lang="it-IT" sz="1400" b="0" dirty="0" smtClean="0">
                <a:solidFill>
                  <a:schemeClr val="bg2"/>
                </a:solidFill>
                <a:effectLst>
                  <a:outerShdw blurRad="38100" dist="38100" dir="2700000" algn="tl">
                    <a:srgbClr val="DDDDDD"/>
                  </a:outerShdw>
                </a:effectLst>
                <a:latin typeface="Verdana" charset="0"/>
              </a:rPr>
              <a:t>	6,49      (72,4% </a:t>
            </a:r>
            <a:r>
              <a:rPr lang="it-IT" sz="1400" b="0" dirty="0" err="1">
                <a:solidFill>
                  <a:schemeClr val="bg2"/>
                </a:solidFill>
                <a:effectLst>
                  <a:outerShdw blurRad="38100" dist="38100" dir="2700000" algn="tl">
                    <a:srgbClr val="DDDDDD"/>
                  </a:outerShdw>
                </a:effectLst>
                <a:latin typeface="Verdana" charset="0"/>
              </a:rPr>
              <a:t>sodd</a:t>
            </a:r>
            <a:r>
              <a:rPr lang="it-IT" sz="1400" b="0" dirty="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a:t>
            </a:r>
          </a:p>
        </p:txBody>
      </p:sp>
      <p:sp>
        <p:nvSpPr>
          <p:cNvPr id="114728" name="Text Box 40"/>
          <p:cNvSpPr txBox="1">
            <a:spLocks noChangeArrowheads="1"/>
          </p:cNvSpPr>
          <p:nvPr/>
        </p:nvSpPr>
        <p:spPr bwMode="auto">
          <a:xfrm>
            <a:off x="2627784" y="2996952"/>
            <a:ext cx="53355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Char char="o"/>
            </a:pPr>
            <a:r>
              <a:rPr lang="en-US" sz="1400" b="0" dirty="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Numero cassonetti:        </a:t>
            </a:r>
            <a:r>
              <a:rPr lang="it-IT" sz="1400" b="0" dirty="0" smtClean="0">
                <a:solidFill>
                  <a:schemeClr val="bg2"/>
                </a:solidFill>
                <a:effectLst>
                  <a:outerShdw blurRad="38100" dist="38100" dir="2700000" algn="tl">
                    <a:srgbClr val="DDDDDD"/>
                  </a:outerShdw>
                </a:effectLst>
                <a:latin typeface="Verdana" charset="0"/>
              </a:rPr>
              <a:t>     6,38     </a:t>
            </a:r>
            <a:r>
              <a:rPr lang="en-US" sz="1400" b="0" dirty="0" smtClean="0">
                <a:solidFill>
                  <a:schemeClr val="bg2"/>
                </a:solidFill>
                <a:effectLst>
                  <a:outerShdw blurRad="38100" dist="38100" dir="2700000" algn="tl">
                    <a:srgbClr val="DDDDDD"/>
                  </a:outerShdw>
                </a:effectLst>
                <a:latin typeface="Verdana" charset="0"/>
              </a:rPr>
              <a:t>(65,9% </a:t>
            </a:r>
            <a:r>
              <a:rPr lang="en-US" sz="1400" b="0" dirty="0" err="1" smtClean="0">
                <a:solidFill>
                  <a:schemeClr val="bg2"/>
                </a:solidFill>
                <a:effectLst>
                  <a:outerShdw blurRad="38100" dist="38100" dir="2700000" algn="tl">
                    <a:srgbClr val="DDDDDD"/>
                  </a:outerShdw>
                </a:effectLst>
                <a:latin typeface="Verdana" charset="0"/>
              </a:rPr>
              <a:t>soddi</a:t>
            </a:r>
            <a:r>
              <a:rPr lang="en-US" sz="1400" b="0" dirty="0">
                <a:solidFill>
                  <a:schemeClr val="bg2"/>
                </a:solidFill>
                <a:effectLst>
                  <a:outerShdw blurRad="38100" dist="38100" dir="2700000" algn="tl">
                    <a:srgbClr val="DDDDDD"/>
                  </a:outerShdw>
                </a:effectLst>
                <a:latin typeface="Verdana" charset="0"/>
              </a:rPr>
              <a:t>.</a:t>
            </a:r>
            <a:r>
              <a:rPr lang="en-US" sz="1400" b="0" dirty="0" smtClean="0">
                <a:solidFill>
                  <a:schemeClr val="bg2"/>
                </a:solidFill>
                <a:effectLst>
                  <a:outerShdw blurRad="38100" dist="38100" dir="2700000" algn="tl">
                    <a:srgbClr val="DDDDDD"/>
                  </a:outerShdw>
                </a:effectLst>
                <a:latin typeface="Verdana" charset="0"/>
              </a:rPr>
              <a:t>)</a:t>
            </a:r>
          </a:p>
          <a:p>
            <a:pPr fontAlgn="b">
              <a:buFont typeface="Monotype Sorts" charset="0"/>
              <a:buChar char="o"/>
            </a:pPr>
            <a:endParaRPr lang="en-US" sz="1400" b="0" dirty="0" smtClean="0">
              <a:solidFill>
                <a:schemeClr val="bg2"/>
              </a:solidFill>
              <a:effectLst>
                <a:outerShdw blurRad="38100" dist="38100" dir="2700000" algn="tl">
                  <a:srgbClr val="DDDDDD"/>
                </a:outerShdw>
              </a:effectLst>
              <a:latin typeface="Verdana" charset="0"/>
            </a:endParaRPr>
          </a:p>
          <a:p>
            <a:pPr fontAlgn="b"/>
            <a:endParaRPr lang="en-US" sz="1400" b="0" dirty="0">
              <a:solidFill>
                <a:schemeClr val="bg2"/>
              </a:solidFill>
              <a:effectLst>
                <a:outerShdw blurRad="38100" dist="38100" dir="2700000" algn="tl">
                  <a:srgbClr val="DDDDDD"/>
                </a:outerShdw>
              </a:effectLst>
              <a:latin typeface="Verdana" charset="0"/>
            </a:endParaRPr>
          </a:p>
          <a:p>
            <a:pPr fontAlgn="b">
              <a:buFont typeface="Monotype Sorts" charset="0"/>
              <a:buChar char="o"/>
            </a:pPr>
            <a:r>
              <a:rPr lang="en-US"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Aspetto cassonetti       	5,76      (59,5% </a:t>
            </a:r>
            <a:r>
              <a:rPr lang="it-IT" sz="1400" b="0" dirty="0" err="1">
                <a:solidFill>
                  <a:schemeClr val="bg2"/>
                </a:solidFill>
                <a:effectLst>
                  <a:outerShdw blurRad="38100" dist="38100" dir="2700000" algn="tl">
                    <a:srgbClr val="DDDDDD"/>
                  </a:outerShdw>
                </a:effectLst>
                <a:latin typeface="Verdana" charset="0"/>
              </a:rPr>
              <a:t>sodd</a:t>
            </a:r>
            <a:r>
              <a:rPr lang="it-IT" sz="1400" b="0" dirty="0">
                <a:solidFill>
                  <a:schemeClr val="bg2"/>
                </a:solidFill>
                <a:effectLst>
                  <a:outerShdw blurRad="38100" dist="38100" dir="2700000" algn="tl">
                    <a:srgbClr val="DDDDDD"/>
                  </a:outerShdw>
                </a:effectLst>
                <a:latin typeface="Verdana" charset="0"/>
              </a:rPr>
              <a:t>.) </a:t>
            </a:r>
          </a:p>
        </p:txBody>
      </p:sp>
      <p:sp>
        <p:nvSpPr>
          <p:cNvPr id="114729" name="AutoShape 41"/>
          <p:cNvSpPr>
            <a:spLocks noChangeArrowheads="1"/>
          </p:cNvSpPr>
          <p:nvPr/>
        </p:nvSpPr>
        <p:spPr bwMode="auto">
          <a:xfrm>
            <a:off x="8100392" y="3501008"/>
            <a:ext cx="514350" cy="847725"/>
          </a:xfrm>
          <a:prstGeom prst="curvedLeftArrow">
            <a:avLst>
              <a:gd name="adj1" fmla="val 32963"/>
              <a:gd name="adj2" fmla="val 6592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114735" name="Group 47"/>
          <p:cNvGrpSpPr>
            <a:grpSpLocks noChangeAspect="1"/>
          </p:cNvGrpSpPr>
          <p:nvPr/>
        </p:nvGrpSpPr>
        <p:grpSpPr bwMode="auto">
          <a:xfrm>
            <a:off x="539552" y="2096521"/>
            <a:ext cx="381000" cy="374650"/>
            <a:chOff x="1114" y="1888"/>
            <a:chExt cx="315" cy="309"/>
          </a:xfrm>
        </p:grpSpPr>
        <p:sp>
          <p:nvSpPr>
            <p:cNvPr id="114736" name="Oval 48"/>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14737" name="Oval 49"/>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14738" name="AutoShape 50"/>
            <p:cNvSpPr>
              <a:spLocks noChangeAspect="1" noChangeArrowheads="1"/>
            </p:cNvSpPr>
            <p:nvPr/>
          </p:nvSpPr>
          <p:spPr bwMode="auto">
            <a:xfrm rot="10800000">
              <a:off x="1114" y="2012"/>
              <a:ext cx="315" cy="18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14739" name="Line 51"/>
            <p:cNvSpPr>
              <a:spLocks noChangeAspect="1" noChangeShapeType="1"/>
            </p:cNvSpPr>
            <p:nvPr/>
          </p:nvSpPr>
          <p:spPr bwMode="auto">
            <a:xfrm>
              <a:off x="1277" y="2023"/>
              <a:ext cx="0" cy="6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grpSp>
      <p:sp>
        <p:nvSpPr>
          <p:cNvPr id="114750" name="Rectangle 62"/>
          <p:cNvSpPr>
            <a:spLocks noChangeArrowheads="1"/>
          </p:cNvSpPr>
          <p:nvPr/>
        </p:nvSpPr>
        <p:spPr bwMode="auto">
          <a:xfrm>
            <a:off x="304800" y="762000"/>
            <a:ext cx="545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600">
                <a:latin typeface="Trebuchet MS" charset="0"/>
              </a:rPr>
              <a:t>IGIENE AMBIENTALE - Indagine clienti domestici di Fano</a:t>
            </a:r>
          </a:p>
        </p:txBody>
      </p:sp>
      <p:sp>
        <p:nvSpPr>
          <p:cNvPr id="114762" name="Text Box 74"/>
          <p:cNvSpPr txBox="1">
            <a:spLocks noChangeArrowheads="1"/>
          </p:cNvSpPr>
          <p:nvPr/>
        </p:nvSpPr>
        <p:spPr bwMode="auto">
          <a:xfrm>
            <a:off x="2627784" y="1754813"/>
            <a:ext cx="54117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
              <a:buFont typeface="Monotype Sorts" charset="0"/>
              <a:buChar char="o"/>
            </a:pPr>
            <a:r>
              <a:rPr lang="it-IT" sz="1400" b="0" dirty="0">
                <a:solidFill>
                  <a:schemeClr val="bg2"/>
                </a:solidFill>
                <a:effectLst>
                  <a:outerShdw blurRad="38100" dist="38100" dir="2700000" algn="tl">
                    <a:srgbClr val="DDDDDD"/>
                  </a:outerShdw>
                </a:effectLst>
                <a:latin typeface="Verdana" charset="0"/>
              </a:rPr>
              <a:t> Informazioni sui cassonetti  </a:t>
            </a:r>
            <a:r>
              <a:rPr lang="it-IT" sz="1400" b="0" dirty="0" smtClean="0">
                <a:solidFill>
                  <a:schemeClr val="bg2"/>
                </a:solidFill>
                <a:effectLst>
                  <a:outerShdw blurRad="38100" dist="38100" dir="2700000" algn="tl">
                    <a:srgbClr val="DDDDDD"/>
                  </a:outerShdw>
                </a:effectLst>
                <a:latin typeface="Verdana" charset="0"/>
              </a:rPr>
              <a:t>7,29      (84,1% </a:t>
            </a:r>
            <a:r>
              <a:rPr lang="it-IT" sz="1400" b="0" dirty="0" err="1">
                <a:solidFill>
                  <a:schemeClr val="bg2"/>
                </a:solidFill>
                <a:effectLst>
                  <a:outerShdw blurRad="38100" dist="38100" dir="2700000" algn="tl">
                    <a:srgbClr val="DDDDDD"/>
                  </a:outerShdw>
                </a:effectLst>
                <a:latin typeface="Verdana" charset="0"/>
              </a:rPr>
              <a:t>sodd</a:t>
            </a:r>
            <a:r>
              <a:rPr lang="it-IT" sz="1400" b="0" dirty="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Silenziosità </a:t>
            </a:r>
            <a:r>
              <a:rPr lang="it-IT" sz="1400" b="0" dirty="0">
                <a:solidFill>
                  <a:schemeClr val="bg2"/>
                </a:solidFill>
                <a:effectLst>
                  <a:outerShdw blurRad="38100" dist="38100" dir="2700000" algn="tl">
                    <a:srgbClr val="DDDDDD"/>
                  </a:outerShdw>
                </a:effectLst>
                <a:latin typeface="Verdana" charset="0"/>
              </a:rPr>
              <a:t>raccolta     	</a:t>
            </a:r>
            <a:r>
              <a:rPr lang="it-IT" sz="1400" b="0" dirty="0" smtClean="0">
                <a:solidFill>
                  <a:schemeClr val="bg2"/>
                </a:solidFill>
                <a:effectLst>
                  <a:outerShdw blurRad="38100" dist="38100" dir="2700000" algn="tl">
                    <a:srgbClr val="DDDDDD"/>
                  </a:outerShdw>
                </a:effectLst>
                <a:latin typeface="Verdana" charset="0"/>
              </a:rPr>
              <a:t>7</a:t>
            </a:r>
            <a:r>
              <a:rPr lang="it-IT" sz="1400" b="0" dirty="0">
                <a:solidFill>
                  <a:schemeClr val="bg2"/>
                </a:solidFill>
                <a:effectLst>
                  <a:outerShdw blurRad="38100" dist="38100" dir="2700000" algn="tl">
                    <a:srgbClr val="DDDDDD"/>
                  </a:outerShdw>
                </a:effectLst>
                <a:latin typeface="Verdana" charset="0"/>
              </a:rPr>
              <a:t>,04     (79,8% </a:t>
            </a:r>
            <a:r>
              <a:rPr lang="it-IT" sz="1400" b="0" dirty="0" err="1">
                <a:solidFill>
                  <a:schemeClr val="bg2"/>
                </a:solidFill>
                <a:effectLst>
                  <a:outerShdw blurRad="38100" dist="38100" dir="2700000" algn="tl">
                    <a:srgbClr val="DDDDDD"/>
                  </a:outerShdw>
                </a:effectLst>
                <a:latin typeface="Verdana" charset="0"/>
              </a:rPr>
              <a:t>sodd</a:t>
            </a:r>
            <a:r>
              <a:rPr lang="it-IT" sz="1400" b="0" dirty="0" smtClean="0">
                <a:solidFill>
                  <a:schemeClr val="bg2"/>
                </a:solidFill>
                <a:effectLst>
                  <a:outerShdw blurRad="38100" dist="38100" dir="2700000" algn="tl">
                    <a:srgbClr val="DDDDDD"/>
                  </a:outerShdw>
                </a:effectLst>
                <a:latin typeface="Verdana" charset="0"/>
              </a:rPr>
              <a:t>.)</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Dislocazione </a:t>
            </a:r>
            <a:r>
              <a:rPr lang="it-IT" sz="1400" b="0" dirty="0">
                <a:solidFill>
                  <a:schemeClr val="bg2"/>
                </a:solidFill>
                <a:effectLst>
                  <a:outerShdw blurRad="38100" dist="38100" dir="2700000" algn="tl">
                    <a:srgbClr val="DDDDDD"/>
                  </a:outerShdw>
                </a:effectLst>
                <a:latin typeface="Verdana" charset="0"/>
              </a:rPr>
              <a:t>cassonetti 	7,02     (79,2% </a:t>
            </a:r>
            <a:r>
              <a:rPr lang="it-IT" sz="1400" b="0" dirty="0" err="1">
                <a:solidFill>
                  <a:schemeClr val="bg2"/>
                </a:solidFill>
                <a:effectLst>
                  <a:outerShdw blurRad="38100" dist="38100" dir="2700000" algn="tl">
                    <a:srgbClr val="DDDDDD"/>
                  </a:outerShdw>
                </a:effectLst>
                <a:latin typeface="Verdana" charset="0"/>
              </a:rPr>
              <a:t>sodd</a:t>
            </a:r>
            <a:r>
              <a:rPr lang="it-IT" sz="1400" b="0" dirty="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a:t>
            </a:r>
          </a:p>
          <a:p>
            <a:pPr fontAlgn="b">
              <a:buFont typeface="Monotype Sorts" charset="0"/>
              <a:buChar char="o"/>
            </a:pPr>
            <a:r>
              <a:rPr lang="it-IT" sz="1400" b="0" dirty="0" smtClean="0">
                <a:solidFill>
                  <a:schemeClr val="bg2"/>
                </a:solidFill>
                <a:effectLst>
                  <a:outerShdw blurRad="38100" dist="38100" dir="2700000" algn="tl">
                    <a:srgbClr val="DDDDDD"/>
                  </a:outerShdw>
                </a:effectLst>
                <a:latin typeface="Verdana" charset="0"/>
              </a:rPr>
              <a:t> </a:t>
            </a:r>
            <a:r>
              <a:rPr lang="it-IT" sz="1400" b="0" dirty="0">
                <a:solidFill>
                  <a:schemeClr val="bg2"/>
                </a:solidFill>
                <a:effectLst>
                  <a:outerShdw blurRad="38100" dist="38100" dir="2700000" algn="tl">
                    <a:srgbClr val="DDDDDD"/>
                  </a:outerShdw>
                </a:effectLst>
                <a:latin typeface="Verdana" charset="0"/>
              </a:rPr>
              <a:t>Informazione sulla RD  	</a:t>
            </a:r>
            <a:r>
              <a:rPr lang="it-IT" sz="1400" b="0" dirty="0" smtClean="0">
                <a:solidFill>
                  <a:schemeClr val="bg2"/>
                </a:solidFill>
                <a:effectLst>
                  <a:outerShdw blurRad="38100" dist="38100" dir="2700000" algn="tl">
                    <a:srgbClr val="DDDDDD"/>
                  </a:outerShdw>
                </a:effectLst>
                <a:latin typeface="Verdana" charset="0"/>
              </a:rPr>
              <a:t>7,00      (82,8% </a:t>
            </a:r>
            <a:r>
              <a:rPr lang="it-IT" sz="1400" b="0" dirty="0" err="1">
                <a:solidFill>
                  <a:schemeClr val="bg2"/>
                </a:solidFill>
                <a:effectLst>
                  <a:outerShdw blurRad="38100" dist="38100" dir="2700000" algn="tl">
                    <a:srgbClr val="DDDDDD"/>
                  </a:outerShdw>
                </a:effectLst>
                <a:latin typeface="Verdana" charset="0"/>
              </a:rPr>
              <a:t>sodd</a:t>
            </a:r>
            <a:r>
              <a:rPr lang="it-IT" sz="1400" b="0" dirty="0">
                <a:solidFill>
                  <a:schemeClr val="bg2"/>
                </a:solidFill>
                <a:effectLst>
                  <a:outerShdw blurRad="38100" dist="38100" dir="2700000" algn="tl">
                    <a:srgbClr val="DDDDDD"/>
                  </a:outerShdw>
                </a:effectLst>
                <a:latin typeface="Verdana" charset="0"/>
              </a:rPr>
              <a:t>.</a:t>
            </a:r>
            <a:r>
              <a:rPr lang="it-IT" sz="1400" b="0" dirty="0" smtClean="0">
                <a:solidFill>
                  <a:schemeClr val="bg2"/>
                </a:solidFill>
                <a:effectLst>
                  <a:outerShdw blurRad="38100" dist="38100" dir="2700000" algn="tl">
                    <a:srgbClr val="DDDDDD"/>
                  </a:outerShdw>
                </a:effectLst>
                <a:latin typeface="Verdana" charset="0"/>
              </a:rPr>
              <a:t>)</a:t>
            </a:r>
          </a:p>
        </p:txBody>
      </p:sp>
      <p:sp>
        <p:nvSpPr>
          <p:cNvPr id="19" name="Text Box 22"/>
          <p:cNvSpPr txBox="1">
            <a:spLocks noChangeArrowheads="1"/>
          </p:cNvSpPr>
          <p:nvPr/>
        </p:nvSpPr>
        <p:spPr bwMode="auto">
          <a:xfrm>
            <a:off x="1188120" y="3356992"/>
            <a:ext cx="86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5/6 </a:t>
            </a:r>
            <a:endParaRPr lang="it-IT" dirty="0">
              <a:solidFill>
                <a:schemeClr val="bg2"/>
              </a:solidFill>
              <a:effectLst>
                <a:outerShdw blurRad="38100" dist="38100" dir="2700000" algn="tl">
                  <a:srgbClr val="DDDDDD"/>
                </a:outerShdw>
              </a:effectLst>
              <a:latin typeface="Verdana" charset="0"/>
            </a:endParaRPr>
          </a:p>
        </p:txBody>
      </p:sp>
      <p:sp>
        <p:nvSpPr>
          <p:cNvPr id="20" name="AutoShape 16"/>
          <p:cNvSpPr>
            <a:spLocks noChangeArrowheads="1"/>
          </p:cNvSpPr>
          <p:nvPr/>
        </p:nvSpPr>
        <p:spPr bwMode="auto">
          <a:xfrm>
            <a:off x="1979712" y="1844824"/>
            <a:ext cx="644525" cy="479425"/>
          </a:xfrm>
          <a:prstGeom prst="rightArrow">
            <a:avLst>
              <a:gd name="adj1" fmla="val 50000"/>
              <a:gd name="adj2" fmla="val 33609"/>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 name="Text Box 22"/>
          <p:cNvSpPr txBox="1">
            <a:spLocks noChangeArrowheads="1"/>
          </p:cNvSpPr>
          <p:nvPr/>
        </p:nvSpPr>
        <p:spPr bwMode="auto">
          <a:xfrm>
            <a:off x="1259632" y="1844824"/>
            <a:ext cx="86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dirty="0" smtClean="0">
                <a:solidFill>
                  <a:schemeClr val="bg2"/>
                </a:solidFill>
                <a:effectLst>
                  <a:outerShdw blurRad="38100" dist="38100" dir="2700000" algn="tl">
                    <a:srgbClr val="DDDDDD"/>
                  </a:outerShdw>
                </a:effectLst>
                <a:latin typeface="Verdana" charset="0"/>
              </a:rPr>
              <a:t>7 +</a:t>
            </a:r>
            <a:endParaRPr lang="it-IT" dirty="0">
              <a:solidFill>
                <a:schemeClr val="bg2"/>
              </a:solidFill>
              <a:effectLst>
                <a:outerShdw blurRad="38100" dist="38100" dir="2700000" algn="tl">
                  <a:srgbClr val="DDDDDD"/>
                </a:outerShdw>
              </a:effectLst>
              <a:latin typeface="Verdana" charset="0"/>
            </a:endParaRPr>
          </a:p>
        </p:txBody>
      </p:sp>
    </p:spTree>
    <p:extLst>
      <p:ext uri="{BB962C8B-B14F-4D97-AF65-F5344CB8AC3E}">
        <p14:creationId xmlns:p14="http://schemas.microsoft.com/office/powerpoint/2010/main" val="482621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533400" y="1341438"/>
            <a:ext cx="8070850" cy="64135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a:solidFill>
                  <a:schemeClr val="tx2"/>
                </a:solidFill>
                <a:latin typeface="Verdana" charset="0"/>
                <a:cs typeface="Times New Roman" charset="0"/>
              </a:rPr>
              <a:t>La valutazione del servizio di </a:t>
            </a:r>
            <a:r>
              <a:rPr lang="it-IT" dirty="0">
                <a:solidFill>
                  <a:srgbClr val="FF0000"/>
                </a:solidFill>
                <a:effectLst>
                  <a:outerShdw blurRad="38100" dist="38100" dir="2700000" algn="tl">
                    <a:srgbClr val="DDDDDD"/>
                  </a:outerShdw>
                </a:effectLst>
                <a:latin typeface="Verdana" charset="0"/>
                <a:cs typeface="Times New Roman" charset="0"/>
              </a:rPr>
              <a:t>Raccolta Solidi Urbani</a:t>
            </a:r>
            <a:r>
              <a:rPr lang="it-IT" dirty="0">
                <a:solidFill>
                  <a:schemeClr val="tx2"/>
                </a:solidFill>
                <a:latin typeface="Verdana" charset="0"/>
                <a:cs typeface="Times New Roman" charset="0"/>
              </a:rPr>
              <a:t> è </a:t>
            </a:r>
            <a:r>
              <a:rPr lang="it-IT" dirty="0" smtClean="0">
                <a:solidFill>
                  <a:schemeClr val="tx2"/>
                </a:solidFill>
                <a:latin typeface="Verdana" charset="0"/>
                <a:cs typeface="Times New Roman" charset="0"/>
              </a:rPr>
              <a:t>in calo rispetto ai </a:t>
            </a:r>
            <a:r>
              <a:rPr lang="it-IT" dirty="0">
                <a:solidFill>
                  <a:schemeClr val="tx2"/>
                </a:solidFill>
                <a:latin typeface="Verdana" charset="0"/>
                <a:cs typeface="Times New Roman" charset="0"/>
              </a:rPr>
              <a:t>valori </a:t>
            </a:r>
            <a:r>
              <a:rPr lang="it-IT" dirty="0" smtClean="0">
                <a:solidFill>
                  <a:schemeClr val="tx2"/>
                </a:solidFill>
                <a:latin typeface="Verdana" charset="0"/>
                <a:cs typeface="Times New Roman" charset="0"/>
              </a:rPr>
              <a:t>precedenti</a:t>
            </a:r>
            <a:endParaRPr lang="it-IT" dirty="0">
              <a:solidFill>
                <a:schemeClr val="tx2"/>
              </a:solidFill>
              <a:latin typeface="Verdana" charset="0"/>
              <a:cs typeface="Times New Roman" charset="0"/>
            </a:endParaRPr>
          </a:p>
        </p:txBody>
      </p:sp>
      <p:sp>
        <p:nvSpPr>
          <p:cNvPr id="179203" name="Text Box 3"/>
          <p:cNvSpPr txBox="1">
            <a:spLocks noChangeArrowheads="1"/>
          </p:cNvSpPr>
          <p:nvPr/>
        </p:nvSpPr>
        <p:spPr bwMode="auto">
          <a:xfrm>
            <a:off x="1905000" y="2292548"/>
            <a:ext cx="3200400" cy="200054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a:solidFill>
                  <a:srgbClr val="FF0000"/>
                </a:solidFill>
                <a:effectLst>
                  <a:outerShdw blurRad="38100" dist="38100" dir="2700000" algn="tl">
                    <a:srgbClr val="DDDDDD"/>
                  </a:outerShdw>
                </a:effectLst>
                <a:latin typeface="Verdana" charset="0"/>
                <a:cs typeface="Times New Roman" charset="0"/>
              </a:rPr>
              <a:t>Voto </a:t>
            </a:r>
            <a:r>
              <a:rPr lang="it-IT" sz="2400" dirty="0" smtClean="0">
                <a:solidFill>
                  <a:srgbClr val="FF0000"/>
                </a:solidFill>
                <a:effectLst>
                  <a:outerShdw blurRad="38100" dist="38100" dir="2700000" algn="tl">
                    <a:srgbClr val="DDDDDD"/>
                  </a:outerShdw>
                </a:effectLst>
                <a:latin typeface="Verdana" charset="0"/>
                <a:cs typeface="Times New Roman" charset="0"/>
              </a:rPr>
              <a:t>medio 7,6 </a:t>
            </a:r>
          </a:p>
          <a:p>
            <a:pP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(7,9 nel 2012 e nel 2010</a:t>
            </a:r>
          </a:p>
          <a:p>
            <a:pP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8,3 </a:t>
            </a:r>
            <a:r>
              <a:rPr lang="it-IT" sz="2000" dirty="0">
                <a:solidFill>
                  <a:schemeClr val="bg2"/>
                </a:solidFill>
                <a:effectLst>
                  <a:outerShdw blurRad="38100" dist="38100" dir="2700000" algn="tl">
                    <a:srgbClr val="DDDDDD"/>
                  </a:outerShdw>
                </a:effectLst>
                <a:latin typeface="Verdana" charset="0"/>
                <a:cs typeface="Times New Roman" charset="0"/>
              </a:rPr>
              <a:t>nel 2008 e 7,9 nel 2006)</a:t>
            </a:r>
            <a:endParaRPr lang="it-IT" sz="2400" b="0" dirty="0">
              <a:solidFill>
                <a:srgbClr val="FF0000"/>
              </a:solidFill>
              <a:latin typeface="Verdana" charset="0"/>
              <a:cs typeface="Times New Roman" charset="0"/>
            </a:endParaRPr>
          </a:p>
        </p:txBody>
      </p:sp>
      <p:grpSp>
        <p:nvGrpSpPr>
          <p:cNvPr id="316422" name="Group 6"/>
          <p:cNvGrpSpPr>
            <a:grpSpLocks noChangeAspect="1"/>
          </p:cNvGrpSpPr>
          <p:nvPr/>
        </p:nvGrpSpPr>
        <p:grpSpPr bwMode="auto">
          <a:xfrm>
            <a:off x="838200" y="2444948"/>
            <a:ext cx="636588" cy="623888"/>
            <a:chOff x="1114" y="1888"/>
            <a:chExt cx="315" cy="309"/>
          </a:xfrm>
        </p:grpSpPr>
        <p:sp>
          <p:nvSpPr>
            <p:cNvPr id="316423" name="Oval 7"/>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16424" name="Oval 8"/>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16425" name="AutoShape 9"/>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316426" name="Line 10"/>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11" name="Group 5"/>
          <p:cNvGrpSpPr>
            <a:grpSpLocks noChangeAspect="1"/>
          </p:cNvGrpSpPr>
          <p:nvPr/>
        </p:nvGrpSpPr>
        <p:grpSpPr bwMode="auto">
          <a:xfrm>
            <a:off x="498971" y="4997227"/>
            <a:ext cx="631825" cy="619125"/>
            <a:chOff x="1114" y="1888"/>
            <a:chExt cx="315" cy="309"/>
          </a:xfrm>
        </p:grpSpPr>
        <p:sp>
          <p:nvSpPr>
            <p:cNvPr id="12" name="Oval 6"/>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13" name="Oval 7"/>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14" name="AutoShape 8"/>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15" name="Line 9"/>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6" name="Text Box 21"/>
          <p:cNvSpPr txBox="1">
            <a:spLocks noChangeArrowheads="1"/>
          </p:cNvSpPr>
          <p:nvPr/>
        </p:nvSpPr>
        <p:spPr bwMode="auto">
          <a:xfrm>
            <a:off x="4067944" y="4869160"/>
            <a:ext cx="4248472" cy="1384995"/>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it-IT" sz="2400" dirty="0">
                <a:solidFill>
                  <a:srgbClr val="FF0000"/>
                </a:solidFill>
                <a:effectLst>
                  <a:outerShdw blurRad="38100" dist="38100" dir="2700000" algn="tl">
                    <a:srgbClr val="DDDDDD"/>
                  </a:outerShdw>
                </a:effectLst>
                <a:latin typeface="Verdana" charset="0"/>
                <a:cs typeface="Times New Roman" charset="0"/>
              </a:rPr>
              <a:t> </a:t>
            </a:r>
            <a:r>
              <a:rPr lang="it-IT" sz="2400" dirty="0" smtClean="0">
                <a:solidFill>
                  <a:srgbClr val="FF0000"/>
                </a:solidFill>
                <a:effectLst>
                  <a:outerShdw blurRad="38100" dist="38100" dir="2700000" algn="tl">
                    <a:srgbClr val="DDDDDD"/>
                  </a:outerShdw>
                </a:effectLst>
                <a:latin typeface="Verdana" charset="0"/>
                <a:cs typeface="Times New Roman" charset="0"/>
              </a:rPr>
              <a:t>Discarica 7,9</a:t>
            </a:r>
          </a:p>
          <a:p>
            <a:pPr algn="ct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(8 nel 2012 e 2010</a:t>
            </a:r>
          </a:p>
          <a:p>
            <a:pPr algn="ct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8,7 </a:t>
            </a:r>
            <a:r>
              <a:rPr lang="it-IT" sz="2000" dirty="0">
                <a:solidFill>
                  <a:schemeClr val="bg2"/>
                </a:solidFill>
                <a:effectLst>
                  <a:outerShdw blurRad="38100" dist="38100" dir="2700000" algn="tl">
                    <a:srgbClr val="DDDDDD"/>
                  </a:outerShdw>
                </a:effectLst>
                <a:latin typeface="Verdana" charset="0"/>
                <a:cs typeface="Times New Roman" charset="0"/>
              </a:rPr>
              <a:t>nel 2008 e 8 nel 2006)</a:t>
            </a:r>
            <a:endParaRPr lang="it-IT" sz="2400" dirty="0">
              <a:solidFill>
                <a:srgbClr val="FF0000"/>
              </a:solidFill>
              <a:effectLst>
                <a:outerShdw blurRad="38100" dist="38100" dir="2700000" algn="tl">
                  <a:srgbClr val="DDDDDD"/>
                </a:outerShdw>
              </a:effectLst>
              <a:latin typeface="Verdana" charset="0"/>
              <a:cs typeface="Times New Roman" charset="0"/>
            </a:endParaRPr>
          </a:p>
        </p:txBody>
      </p:sp>
      <p:sp>
        <p:nvSpPr>
          <p:cNvPr id="17" name="Rectangle 25"/>
          <p:cNvSpPr>
            <a:spLocks noChangeArrowheads="1"/>
          </p:cNvSpPr>
          <p:nvPr/>
        </p:nvSpPr>
        <p:spPr bwMode="auto">
          <a:xfrm>
            <a:off x="422771" y="4432077"/>
            <a:ext cx="5615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dirty="0" smtClean="0">
                <a:solidFill>
                  <a:schemeClr val="bg2"/>
                </a:solidFill>
                <a:latin typeface="Verdana" charset="0"/>
              </a:rPr>
              <a:t>In lieve calo anche </a:t>
            </a:r>
            <a:r>
              <a:rPr lang="it-IT" dirty="0">
                <a:solidFill>
                  <a:schemeClr val="bg2"/>
                </a:solidFill>
                <a:latin typeface="Verdana" charset="0"/>
              </a:rPr>
              <a:t>la soddisfazione </a:t>
            </a:r>
            <a:r>
              <a:rPr lang="it-IT" dirty="0" smtClean="0">
                <a:solidFill>
                  <a:schemeClr val="bg2"/>
                </a:solidFill>
                <a:latin typeface="Verdana" charset="0"/>
              </a:rPr>
              <a:t>per la</a:t>
            </a:r>
            <a:endParaRPr lang="it-IT" dirty="0">
              <a:solidFill>
                <a:schemeClr val="bg2"/>
              </a:solidFill>
              <a:latin typeface="Verdana" charset="0"/>
            </a:endParaRPr>
          </a:p>
        </p:txBody>
      </p:sp>
      <p:sp>
        <p:nvSpPr>
          <p:cNvPr id="18"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228600" y="1219200"/>
            <a:ext cx="8519864" cy="923330"/>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a:solidFill>
                  <a:schemeClr val="tx2"/>
                </a:solidFill>
                <a:latin typeface="Verdana" charset="0"/>
                <a:cs typeface="Times New Roman" charset="0"/>
              </a:rPr>
              <a:t>Il grado di soddisfazione per il servizio di </a:t>
            </a:r>
            <a:r>
              <a:rPr lang="it-IT" dirty="0">
                <a:solidFill>
                  <a:srgbClr val="FF0000"/>
                </a:solidFill>
                <a:effectLst>
                  <a:outerShdw blurRad="38100" dist="38100" dir="2700000" algn="tl">
                    <a:srgbClr val="DDDDDD"/>
                  </a:outerShdw>
                </a:effectLst>
                <a:latin typeface="Verdana" charset="0"/>
                <a:cs typeface="Times New Roman" charset="0"/>
              </a:rPr>
              <a:t>Raccolta Differenziata </a:t>
            </a:r>
            <a:r>
              <a:rPr lang="it-IT" dirty="0">
                <a:solidFill>
                  <a:schemeClr val="bg2"/>
                </a:solidFill>
                <a:effectLst>
                  <a:outerShdw blurRad="38100" dist="38100" dir="2700000" algn="tl">
                    <a:srgbClr val="DDDDDD"/>
                  </a:outerShdw>
                </a:effectLst>
                <a:latin typeface="Verdana" charset="0"/>
                <a:cs typeface="Times New Roman" charset="0"/>
              </a:rPr>
              <a:t>è buono </a:t>
            </a:r>
            <a:r>
              <a:rPr lang="it-IT" dirty="0" smtClean="0">
                <a:solidFill>
                  <a:schemeClr val="bg2"/>
                </a:solidFill>
                <a:effectLst>
                  <a:outerShdw blurRad="38100" dist="38100" dir="2700000" algn="tl">
                    <a:srgbClr val="DDDDDD"/>
                  </a:outerShdw>
                </a:effectLst>
                <a:latin typeface="Verdana" charset="0"/>
                <a:cs typeface="Times New Roman" charset="0"/>
              </a:rPr>
              <a:t>e sostanzialmente costante rispetto all’ultima rilevazione</a:t>
            </a:r>
            <a:endParaRPr lang="it-IT" dirty="0">
              <a:solidFill>
                <a:schemeClr val="tx2"/>
              </a:solidFill>
              <a:latin typeface="Verdana" charset="0"/>
              <a:cs typeface="Times New Roman" charset="0"/>
            </a:endParaRPr>
          </a:p>
        </p:txBody>
      </p:sp>
      <p:sp>
        <p:nvSpPr>
          <p:cNvPr id="181251" name="Text Box 3"/>
          <p:cNvSpPr txBox="1">
            <a:spLocks noChangeArrowheads="1"/>
          </p:cNvSpPr>
          <p:nvPr/>
        </p:nvSpPr>
        <p:spPr bwMode="auto">
          <a:xfrm>
            <a:off x="1510779" y="2332037"/>
            <a:ext cx="5359400" cy="1384995"/>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a:solidFill>
                  <a:srgbClr val="FF0000"/>
                </a:solidFill>
                <a:effectLst>
                  <a:outerShdw blurRad="38100" dist="38100" dir="2700000" algn="tl">
                    <a:srgbClr val="DDDDDD"/>
                  </a:outerShdw>
                </a:effectLst>
                <a:latin typeface="Verdana" charset="0"/>
                <a:cs typeface="Times New Roman" charset="0"/>
              </a:rPr>
              <a:t>Voto </a:t>
            </a:r>
            <a:r>
              <a:rPr lang="it-IT" sz="2400" dirty="0" smtClean="0">
                <a:solidFill>
                  <a:srgbClr val="FF0000"/>
                </a:solidFill>
                <a:effectLst>
                  <a:outerShdw blurRad="38100" dist="38100" dir="2700000" algn="tl">
                    <a:srgbClr val="DDDDDD"/>
                  </a:outerShdw>
                </a:effectLst>
                <a:latin typeface="Verdana" charset="0"/>
                <a:cs typeface="Times New Roman" charset="0"/>
              </a:rPr>
              <a:t>medio 7,8 </a:t>
            </a:r>
            <a:endParaRPr lang="it-IT" sz="2400" dirty="0">
              <a:solidFill>
                <a:srgbClr val="FF0000"/>
              </a:solidFill>
              <a:effectLst>
                <a:outerShdw blurRad="38100" dist="38100" dir="2700000" algn="tl">
                  <a:srgbClr val="DDDDDD"/>
                </a:outerShdw>
              </a:effectLst>
              <a:latin typeface="Verdana" charset="0"/>
              <a:cs typeface="Times New Roman" charset="0"/>
            </a:endParaRPr>
          </a:p>
          <a:p>
            <a:pP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(7,9 nel 2012, 7,3 nel 2010</a:t>
            </a:r>
          </a:p>
          <a:p>
            <a:pP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7,7 </a:t>
            </a:r>
            <a:r>
              <a:rPr lang="it-IT" sz="2000" dirty="0">
                <a:solidFill>
                  <a:schemeClr val="bg2"/>
                </a:solidFill>
                <a:effectLst>
                  <a:outerShdw blurRad="38100" dist="38100" dir="2700000" algn="tl">
                    <a:srgbClr val="DDDDDD"/>
                  </a:outerShdw>
                </a:effectLst>
                <a:latin typeface="Verdana" charset="0"/>
                <a:cs typeface="Times New Roman" charset="0"/>
              </a:rPr>
              <a:t>nel 2008 e 7,6 nel 2006)</a:t>
            </a:r>
            <a:endParaRPr lang="it-IT" sz="2400" dirty="0">
              <a:solidFill>
                <a:srgbClr val="FF0000"/>
              </a:solidFill>
              <a:effectLst>
                <a:outerShdw blurRad="38100" dist="38100" dir="2700000" algn="tl">
                  <a:srgbClr val="DDDDDD"/>
                </a:outerShdw>
              </a:effectLst>
              <a:latin typeface="Verdana" charset="0"/>
              <a:cs typeface="Times New Roman" charset="0"/>
            </a:endParaRPr>
          </a:p>
        </p:txBody>
      </p:sp>
      <p:grpSp>
        <p:nvGrpSpPr>
          <p:cNvPr id="318469" name="Group 6"/>
          <p:cNvGrpSpPr>
            <a:grpSpLocks noChangeAspect="1"/>
          </p:cNvGrpSpPr>
          <p:nvPr/>
        </p:nvGrpSpPr>
        <p:grpSpPr bwMode="auto">
          <a:xfrm>
            <a:off x="899592" y="2476797"/>
            <a:ext cx="479425" cy="469900"/>
            <a:chOff x="1114" y="1888"/>
            <a:chExt cx="315" cy="309"/>
          </a:xfrm>
        </p:grpSpPr>
        <p:sp>
          <p:nvSpPr>
            <p:cNvPr id="318470" name="Oval 7"/>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18471" name="Oval 8"/>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18472" name="AutoShape 9"/>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318473" name="Line 10"/>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 name="CasellaDiTesto 1"/>
          <p:cNvSpPr txBox="1"/>
          <p:nvPr/>
        </p:nvSpPr>
        <p:spPr>
          <a:xfrm>
            <a:off x="409222" y="4502150"/>
            <a:ext cx="4018762" cy="2062103"/>
          </a:xfrm>
          <a:prstGeom prst="rect">
            <a:avLst/>
          </a:prstGeom>
          <a:noFill/>
        </p:spPr>
        <p:txBody>
          <a:bodyPr wrap="square" rtlCol="0">
            <a:spAutoFit/>
          </a:bodyPr>
          <a:lstStyle/>
          <a:p>
            <a:r>
              <a:rPr lang="it-IT" b="0" dirty="0" smtClean="0">
                <a:solidFill>
                  <a:srgbClr val="000000"/>
                </a:solidFill>
              </a:rPr>
              <a:t>Dal 2012 è stata </a:t>
            </a:r>
            <a:r>
              <a:rPr lang="it-IT" sz="2000" b="0" dirty="0" smtClean="0">
                <a:solidFill>
                  <a:srgbClr val="000000"/>
                </a:solidFill>
              </a:rPr>
              <a:t>inserita</a:t>
            </a:r>
            <a:r>
              <a:rPr lang="it-IT" b="0" dirty="0" smtClean="0">
                <a:solidFill>
                  <a:srgbClr val="000000"/>
                </a:solidFill>
              </a:rPr>
              <a:t> la valutazione del </a:t>
            </a:r>
          </a:p>
          <a:p>
            <a:r>
              <a:rPr lang="it-IT" dirty="0" smtClean="0">
                <a:solidFill>
                  <a:srgbClr val="000000"/>
                </a:solidFill>
              </a:rPr>
              <a:t>Centro di raccolta differenziata, che risultava più apprezzato nell’edizione precedente, quando era il servizio IA con più elevato gradimento dei comuni</a:t>
            </a:r>
            <a:endParaRPr lang="it-IT" dirty="0">
              <a:solidFill>
                <a:srgbClr val="000000"/>
              </a:solidFill>
            </a:endParaRPr>
          </a:p>
        </p:txBody>
      </p:sp>
      <p:sp>
        <p:nvSpPr>
          <p:cNvPr id="3" name="CasellaDiTesto 2"/>
          <p:cNvSpPr txBox="1"/>
          <p:nvPr/>
        </p:nvSpPr>
        <p:spPr>
          <a:xfrm>
            <a:off x="4511462" y="4780309"/>
            <a:ext cx="4092986" cy="1384995"/>
          </a:xfrm>
          <a:prstGeom prst="rect">
            <a:avLst/>
          </a:prstGeom>
          <a:noFill/>
        </p:spPr>
        <p:txBody>
          <a:bodyPr wrap="square" rtlCol="0">
            <a:spAutoFit/>
          </a:bodyPr>
          <a:lstStyle/>
          <a:p>
            <a:r>
              <a:rPr lang="it-IT" sz="2400" dirty="0">
                <a:solidFill>
                  <a:srgbClr val="FF0000"/>
                </a:solidFill>
                <a:effectLst>
                  <a:outerShdw blurRad="38100" dist="38100" dir="2700000" algn="tl">
                    <a:srgbClr val="DDDDDD"/>
                  </a:outerShdw>
                </a:effectLst>
                <a:latin typeface="Verdana" charset="0"/>
                <a:cs typeface="Times New Roman" charset="0"/>
              </a:rPr>
              <a:t>Voto </a:t>
            </a:r>
            <a:r>
              <a:rPr lang="it-IT" sz="2400" dirty="0" smtClean="0">
                <a:solidFill>
                  <a:srgbClr val="FF0000"/>
                </a:solidFill>
                <a:effectLst>
                  <a:outerShdw blurRad="38100" dist="38100" dir="2700000" algn="tl">
                    <a:srgbClr val="DDDDDD"/>
                  </a:outerShdw>
                </a:effectLst>
                <a:latin typeface="Verdana" charset="0"/>
                <a:cs typeface="Times New Roman" charset="0"/>
              </a:rPr>
              <a:t>medio 7,6 </a:t>
            </a:r>
          </a:p>
          <a:p>
            <a:endParaRPr lang="it-IT" sz="2000" dirty="0" smtClean="0">
              <a:solidFill>
                <a:schemeClr val="bg2"/>
              </a:solidFill>
              <a:effectLst>
                <a:outerShdw blurRad="38100" dist="38100" dir="2700000" algn="tl">
                  <a:srgbClr val="DDDDDD"/>
                </a:outerShdw>
              </a:effectLst>
              <a:latin typeface="Verdana" charset="0"/>
              <a:cs typeface="Times New Roman" charset="0"/>
            </a:endParaRPr>
          </a:p>
          <a:p>
            <a:r>
              <a:rPr lang="it-IT" sz="2000" dirty="0" smtClean="0">
                <a:solidFill>
                  <a:schemeClr val="bg2"/>
                </a:solidFill>
                <a:effectLst>
                  <a:outerShdw blurRad="38100" dist="38100" dir="2700000" algn="tl">
                    <a:srgbClr val="DDDDDD"/>
                  </a:outerShdw>
                </a:effectLst>
                <a:latin typeface="Verdana" charset="0"/>
                <a:cs typeface="Times New Roman" charset="0"/>
              </a:rPr>
              <a:t>(</a:t>
            </a:r>
            <a:r>
              <a:rPr lang="it-IT" sz="2000" dirty="0">
                <a:solidFill>
                  <a:schemeClr val="bg2"/>
                </a:solidFill>
                <a:effectLst>
                  <a:outerShdw blurRad="38100" dist="38100" dir="2700000" algn="tl">
                    <a:srgbClr val="DDDDDD"/>
                  </a:outerShdw>
                </a:effectLst>
                <a:latin typeface="Verdana" charset="0"/>
                <a:cs typeface="Times New Roman" charset="0"/>
              </a:rPr>
              <a:t>8,2 nel 2012)</a:t>
            </a:r>
          </a:p>
          <a:p>
            <a:endParaRPr lang="it-IT" sz="2000" dirty="0" smtClean="0">
              <a:solidFill>
                <a:srgbClr val="FF0000"/>
              </a:solidFill>
              <a:effectLst>
                <a:outerShdw blurRad="38100" dist="38100" dir="2700000" algn="tl">
                  <a:srgbClr val="DDDDDD"/>
                </a:outerShdw>
              </a:effectLst>
              <a:latin typeface="Verdana" charset="0"/>
              <a:cs typeface="Times New Roman" charset="0"/>
            </a:endParaRPr>
          </a:p>
        </p:txBody>
      </p:sp>
      <p:sp>
        <p:nvSpPr>
          <p:cNvPr id="12"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2"/>
          <p:cNvSpPr txBox="1">
            <a:spLocks noChangeArrowheads="1"/>
          </p:cNvSpPr>
          <p:nvPr/>
        </p:nvSpPr>
        <p:spPr bwMode="auto">
          <a:xfrm>
            <a:off x="533400" y="1341438"/>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b="0" dirty="0">
                <a:solidFill>
                  <a:schemeClr val="tx2"/>
                </a:solidFill>
                <a:latin typeface="Verdana" charset="0"/>
                <a:cs typeface="Times New Roman" charset="0"/>
              </a:rPr>
              <a:t>Il livello di soddisfazione rispetto al servizio di </a:t>
            </a:r>
            <a:r>
              <a:rPr lang="it-IT" b="0" dirty="0">
                <a:solidFill>
                  <a:srgbClr val="FF0000"/>
                </a:solidFill>
                <a:latin typeface="Verdana" charset="0"/>
                <a:cs typeface="Times New Roman" charset="0"/>
              </a:rPr>
              <a:t>raccolta domiciliare</a:t>
            </a:r>
            <a:r>
              <a:rPr lang="it-IT" b="0" dirty="0">
                <a:solidFill>
                  <a:schemeClr val="tx2"/>
                </a:solidFill>
                <a:latin typeface="Verdana" charset="0"/>
                <a:cs typeface="Times New Roman" charset="0"/>
              </a:rPr>
              <a:t> </a:t>
            </a:r>
            <a:r>
              <a:rPr lang="it-IT" dirty="0" smtClean="0">
                <a:solidFill>
                  <a:schemeClr val="tx2"/>
                </a:solidFill>
                <a:latin typeface="Verdana" charset="0"/>
                <a:cs typeface="Times New Roman" charset="0"/>
              </a:rPr>
              <a:t>rimane elevato ma il calo rispetto al 2012</a:t>
            </a:r>
            <a:endParaRPr lang="it-IT" b="0" dirty="0">
              <a:solidFill>
                <a:schemeClr val="tx2"/>
              </a:solidFill>
              <a:latin typeface="Verdana" charset="0"/>
              <a:cs typeface="Times New Roman" charset="0"/>
            </a:endParaRPr>
          </a:p>
        </p:txBody>
      </p:sp>
      <p:sp>
        <p:nvSpPr>
          <p:cNvPr id="207877" name="Text Box 5"/>
          <p:cNvSpPr txBox="1">
            <a:spLocks noChangeArrowheads="1"/>
          </p:cNvSpPr>
          <p:nvPr/>
        </p:nvSpPr>
        <p:spPr bwMode="auto">
          <a:xfrm>
            <a:off x="1403648" y="2204864"/>
            <a:ext cx="7056784" cy="877163"/>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smtClean="0">
                <a:solidFill>
                  <a:srgbClr val="FF0000"/>
                </a:solidFill>
                <a:effectLst>
                  <a:outerShdw blurRad="38100" dist="38100" dir="2700000" algn="tl">
                    <a:srgbClr val="DDDDDD"/>
                  </a:outerShdw>
                </a:effectLst>
                <a:latin typeface="Verdana" charset="0"/>
                <a:cs typeface="Times New Roman" charset="0"/>
              </a:rPr>
              <a:t>Valutazione media 7,8</a:t>
            </a:r>
            <a:endParaRPr lang="it-IT" sz="2000" dirty="0" smtClean="0">
              <a:solidFill>
                <a:schemeClr val="bg2"/>
              </a:solidFill>
              <a:effectLst>
                <a:outerShdw blurRad="38100" dist="38100" dir="2700000" algn="tl">
                  <a:srgbClr val="DDDDDD"/>
                </a:outerShdw>
              </a:effectLst>
              <a:latin typeface="Verdana" charset="0"/>
              <a:cs typeface="Times New Roman" charset="0"/>
            </a:endParaRPr>
          </a:p>
          <a:p>
            <a:pPr>
              <a:spcBef>
                <a:spcPct val="50000"/>
              </a:spcBef>
            </a:pPr>
            <a:r>
              <a:rPr lang="it-IT" b="0" dirty="0" smtClean="0">
                <a:solidFill>
                  <a:schemeClr val="bg2"/>
                </a:solidFill>
                <a:effectLst>
                  <a:outerShdw blurRad="38100" dist="38100" dir="2700000" algn="tl">
                    <a:srgbClr val="DDDDDD"/>
                  </a:outerShdw>
                </a:effectLst>
                <a:latin typeface="Verdana" charset="0"/>
                <a:cs typeface="Times New Roman" charset="0"/>
              </a:rPr>
              <a:t>8,1 nel 2012,</a:t>
            </a:r>
            <a:r>
              <a:rPr lang="it-IT" b="0" dirty="0">
                <a:solidFill>
                  <a:schemeClr val="bg2"/>
                </a:solidFill>
                <a:effectLst>
                  <a:outerShdw blurRad="38100" dist="38100" dir="2700000" algn="tl">
                    <a:srgbClr val="DDDDDD"/>
                  </a:outerShdw>
                </a:effectLst>
                <a:latin typeface="Verdana" charset="0"/>
                <a:cs typeface="Times New Roman" charset="0"/>
              </a:rPr>
              <a:t> </a:t>
            </a:r>
            <a:r>
              <a:rPr lang="it-IT" b="0" dirty="0" smtClean="0">
                <a:solidFill>
                  <a:schemeClr val="bg2"/>
                </a:solidFill>
                <a:effectLst>
                  <a:outerShdw blurRad="38100" dist="38100" dir="2700000" algn="tl">
                    <a:srgbClr val="DDDDDD"/>
                  </a:outerShdw>
                </a:effectLst>
                <a:latin typeface="Verdana" charset="0"/>
                <a:cs typeface="Times New Roman" charset="0"/>
              </a:rPr>
              <a:t>7,4 nel 2010, 8,4 </a:t>
            </a:r>
            <a:r>
              <a:rPr lang="it-IT" b="0" dirty="0">
                <a:solidFill>
                  <a:schemeClr val="bg2"/>
                </a:solidFill>
                <a:effectLst>
                  <a:outerShdw blurRad="38100" dist="38100" dir="2700000" algn="tl">
                    <a:srgbClr val="DDDDDD"/>
                  </a:outerShdw>
                </a:effectLst>
                <a:latin typeface="Verdana" charset="0"/>
                <a:cs typeface="Times New Roman" charset="0"/>
              </a:rPr>
              <a:t>nel </a:t>
            </a:r>
            <a:r>
              <a:rPr lang="it-IT" b="0" dirty="0" smtClean="0">
                <a:solidFill>
                  <a:schemeClr val="bg2"/>
                </a:solidFill>
                <a:effectLst>
                  <a:outerShdw blurRad="38100" dist="38100" dir="2700000" algn="tl">
                    <a:srgbClr val="DDDDDD"/>
                  </a:outerShdw>
                </a:effectLst>
                <a:latin typeface="Verdana" charset="0"/>
                <a:cs typeface="Times New Roman" charset="0"/>
              </a:rPr>
              <a:t>2008, 7,6 </a:t>
            </a:r>
            <a:r>
              <a:rPr lang="it-IT" b="0" dirty="0">
                <a:solidFill>
                  <a:schemeClr val="bg2"/>
                </a:solidFill>
                <a:effectLst>
                  <a:outerShdw blurRad="38100" dist="38100" dir="2700000" algn="tl">
                    <a:srgbClr val="DDDDDD"/>
                  </a:outerShdw>
                </a:effectLst>
                <a:latin typeface="Verdana" charset="0"/>
                <a:cs typeface="Times New Roman" charset="0"/>
              </a:rPr>
              <a:t>nel </a:t>
            </a:r>
            <a:r>
              <a:rPr lang="it-IT" b="0" dirty="0" smtClean="0">
                <a:solidFill>
                  <a:schemeClr val="bg2"/>
                </a:solidFill>
                <a:effectLst>
                  <a:outerShdw blurRad="38100" dist="38100" dir="2700000" algn="tl">
                    <a:srgbClr val="DDDDDD"/>
                  </a:outerShdw>
                </a:effectLst>
                <a:latin typeface="Verdana" charset="0"/>
                <a:cs typeface="Times New Roman" charset="0"/>
              </a:rPr>
              <a:t>2006</a:t>
            </a:r>
            <a:endParaRPr lang="it-IT" b="0" dirty="0">
              <a:solidFill>
                <a:schemeClr val="bg2"/>
              </a:solidFill>
              <a:effectLst>
                <a:outerShdw blurRad="38100" dist="38100" dir="2700000" algn="tl">
                  <a:srgbClr val="DDDDDD"/>
                </a:outerShdw>
              </a:effectLst>
              <a:latin typeface="Verdana" charset="0"/>
              <a:cs typeface="Times New Roman" charset="0"/>
            </a:endParaRPr>
          </a:p>
        </p:txBody>
      </p:sp>
      <p:grpSp>
        <p:nvGrpSpPr>
          <p:cNvPr id="324612" name="Group 6"/>
          <p:cNvGrpSpPr>
            <a:grpSpLocks noChangeAspect="1"/>
          </p:cNvGrpSpPr>
          <p:nvPr/>
        </p:nvGrpSpPr>
        <p:grpSpPr bwMode="auto">
          <a:xfrm>
            <a:off x="539552" y="2420888"/>
            <a:ext cx="528638" cy="517525"/>
            <a:chOff x="1114" y="1888"/>
            <a:chExt cx="315" cy="309"/>
          </a:xfrm>
        </p:grpSpPr>
        <p:sp>
          <p:nvSpPr>
            <p:cNvPr id="324613" name="Oval 7"/>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24614" name="Oval 8"/>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24615" name="AutoShape 9"/>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wrap="none" anchor="ctr"/>
            <a:lstStyle/>
            <a:p>
              <a:endParaRPr lang="it-IT" b="0"/>
            </a:p>
          </p:txBody>
        </p:sp>
        <p:sp>
          <p:nvSpPr>
            <p:cNvPr id="324616" name="Line 10"/>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2"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
        <p:nvSpPr>
          <p:cNvPr id="14" name="AutoShape 12"/>
          <p:cNvSpPr>
            <a:spLocks noChangeArrowheads="1"/>
          </p:cNvSpPr>
          <p:nvPr/>
        </p:nvSpPr>
        <p:spPr bwMode="auto">
          <a:xfrm>
            <a:off x="1835696" y="4149080"/>
            <a:ext cx="6471370" cy="2520310"/>
          </a:xfrm>
          <a:prstGeom prst="wedgeEllipseCallout">
            <a:avLst>
              <a:gd name="adj1" fmla="val -11477"/>
              <a:gd name="adj2" fmla="val -70171"/>
            </a:avLst>
          </a:prstGeom>
          <a:solidFill>
            <a:srgbClr val="0000FF">
              <a:alpha val="32000"/>
            </a:srgbClr>
          </a:solidFill>
          <a:ln w="9525">
            <a:solidFill>
              <a:schemeClr val="tx1"/>
            </a:solidFill>
            <a:miter lim="800000"/>
            <a:headEnd/>
            <a:tailEnd/>
          </a:ln>
        </p:spPr>
        <p:txBody>
          <a:bodyPr/>
          <a:lstStyle/>
          <a:p>
            <a:pPr algn="ctr"/>
            <a:endParaRPr lang="it-IT" sz="1500">
              <a:latin typeface="Verdana" charset="0"/>
            </a:endParaRPr>
          </a:p>
        </p:txBody>
      </p:sp>
      <p:sp>
        <p:nvSpPr>
          <p:cNvPr id="15" name="Rectangle 15"/>
          <p:cNvSpPr>
            <a:spLocks noChangeArrowheads="1"/>
          </p:cNvSpPr>
          <p:nvPr/>
        </p:nvSpPr>
        <p:spPr bwMode="auto">
          <a:xfrm>
            <a:off x="2736446" y="4530992"/>
            <a:ext cx="5070038"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it-IT" b="0" dirty="0">
                <a:solidFill>
                  <a:srgbClr val="000000"/>
                </a:solidFill>
                <a:latin typeface="Lucida Grande"/>
                <a:ea typeface="Lucida Grande"/>
                <a:cs typeface="Lucida Grande"/>
              </a:rPr>
              <a:t>si invita a porre maggiore attenzione al servizio di raccolta domiciliare dei rifiuti differenziati, al fine di evitare il successivo recupero, dietro segnalazione al comune, del singolo cittadino (Comune di Fossombrone)</a:t>
            </a:r>
            <a:endParaRPr lang="it-IT"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
        <p:nvSpPr>
          <p:cNvPr id="6" name="CasellaDiTesto 5"/>
          <p:cNvSpPr txBox="1"/>
          <p:nvPr/>
        </p:nvSpPr>
        <p:spPr>
          <a:xfrm>
            <a:off x="1187624" y="3501008"/>
            <a:ext cx="6372199" cy="1754327"/>
          </a:xfrm>
          <a:prstGeom prst="rect">
            <a:avLst/>
          </a:prstGeom>
          <a:noFill/>
        </p:spPr>
        <p:txBody>
          <a:bodyPr wrap="square" rtlCol="0">
            <a:spAutoFit/>
          </a:bodyPr>
          <a:lstStyle/>
          <a:p>
            <a:r>
              <a:rPr lang="it-IT" b="0" dirty="0" smtClean="0">
                <a:solidFill>
                  <a:srgbClr val="000000"/>
                </a:solidFill>
                <a:latin typeface="Lucida Grande"/>
                <a:ea typeface="Lucida Grande"/>
                <a:cs typeface="Lucida Grande"/>
              </a:rPr>
              <a:t>per </a:t>
            </a:r>
            <a:r>
              <a:rPr lang="it-IT" b="0" dirty="0">
                <a:solidFill>
                  <a:srgbClr val="000000"/>
                </a:solidFill>
                <a:latin typeface="Lucida Grande"/>
                <a:ea typeface="Lucida Grande"/>
                <a:cs typeface="Lucida Grande"/>
              </a:rPr>
              <a:t>la raccolta differenziata adesso che abbiamo stabilizzato le percentuali (circa il 70%) bisogna fare il prossimo passo. Bisogna investire nella costituzione di impianti per lo </a:t>
            </a:r>
            <a:r>
              <a:rPr lang="it-IT" b="0" dirty="0" smtClean="0">
                <a:solidFill>
                  <a:srgbClr val="000000"/>
                </a:solidFill>
                <a:latin typeface="Lucida Grande"/>
                <a:ea typeface="Lucida Grande"/>
                <a:cs typeface="Lucida Grande"/>
              </a:rPr>
              <a:t>smaltimento </a:t>
            </a:r>
            <a:r>
              <a:rPr lang="it-IT" b="0" dirty="0">
                <a:solidFill>
                  <a:srgbClr val="000000"/>
                </a:solidFill>
                <a:latin typeface="Lucida Grande"/>
                <a:ea typeface="Lucida Grande"/>
                <a:cs typeface="Lucida Grande"/>
              </a:rPr>
              <a:t>dell'organico e la produzione di biogas. Stesso discorso per lo smaltimento del verde</a:t>
            </a:r>
            <a:r>
              <a:rPr lang="it-IT" b="0" dirty="0" smtClean="0">
                <a:solidFill>
                  <a:srgbClr val="000000"/>
                </a:solidFill>
                <a:latin typeface="Lucida Grande"/>
                <a:ea typeface="Lucida Grande"/>
                <a:cs typeface="Lucida Grande"/>
              </a:rPr>
              <a:t>. (Comune di Serrungarina)</a:t>
            </a:r>
            <a:endParaRPr lang="it-IT" dirty="0"/>
          </a:p>
        </p:txBody>
      </p:sp>
      <p:sp>
        <p:nvSpPr>
          <p:cNvPr id="3" name="CasellaDiTesto 2"/>
          <p:cNvSpPr txBox="1"/>
          <p:nvPr/>
        </p:nvSpPr>
        <p:spPr>
          <a:xfrm>
            <a:off x="514913" y="1561659"/>
            <a:ext cx="4930707" cy="369332"/>
          </a:xfrm>
          <a:prstGeom prst="rect">
            <a:avLst/>
          </a:prstGeom>
          <a:noFill/>
        </p:spPr>
        <p:txBody>
          <a:bodyPr wrap="none" rtlCol="0">
            <a:spAutoFit/>
          </a:bodyPr>
          <a:lstStyle/>
          <a:p>
            <a:r>
              <a:rPr lang="it-IT" dirty="0" smtClean="0">
                <a:solidFill>
                  <a:srgbClr val="000000"/>
                </a:solidFill>
              </a:rPr>
              <a:t>Suggerimenti: oltre la raccolta differenziata</a:t>
            </a:r>
            <a:endParaRPr lang="it-IT" dirty="0">
              <a:solidFill>
                <a:srgbClr val="000000"/>
              </a:solidFill>
            </a:endParaRPr>
          </a:p>
        </p:txBody>
      </p:sp>
      <p:sp>
        <p:nvSpPr>
          <p:cNvPr id="8" name="AutoShape 12"/>
          <p:cNvSpPr>
            <a:spLocks noChangeArrowheads="1"/>
          </p:cNvSpPr>
          <p:nvPr/>
        </p:nvSpPr>
        <p:spPr bwMode="auto">
          <a:xfrm>
            <a:off x="539552" y="2780928"/>
            <a:ext cx="7344816" cy="3168352"/>
          </a:xfrm>
          <a:prstGeom prst="wedgeEllipseCallout">
            <a:avLst>
              <a:gd name="adj1" fmla="val -11477"/>
              <a:gd name="adj2" fmla="val -70171"/>
            </a:avLst>
          </a:prstGeom>
          <a:solidFill>
            <a:srgbClr val="0000FF">
              <a:alpha val="32000"/>
            </a:srgbClr>
          </a:solidFill>
          <a:ln w="9525">
            <a:solidFill>
              <a:schemeClr val="tx1"/>
            </a:solidFill>
            <a:miter lim="800000"/>
            <a:headEnd/>
            <a:tailEnd/>
          </a:ln>
        </p:spPr>
        <p:txBody>
          <a:bodyPr/>
          <a:lstStyle/>
          <a:p>
            <a:pPr algn="ctr"/>
            <a:endParaRPr lang="it-IT" sz="1500">
              <a:latin typeface="Verdana" charset="0"/>
            </a:endParaRPr>
          </a:p>
        </p:txBody>
      </p:sp>
    </p:spTree>
  </p:cSld>
  <p:clrMapOvr>
    <a:masterClrMapping/>
  </p:clrMapOvr>
  <p:transition xmlns:p14="http://schemas.microsoft.com/office/powerpoint/2010/mai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016" name="Group 11"/>
          <p:cNvGrpSpPr>
            <a:grpSpLocks noChangeAspect="1"/>
          </p:cNvGrpSpPr>
          <p:nvPr/>
        </p:nvGrpSpPr>
        <p:grpSpPr bwMode="auto">
          <a:xfrm>
            <a:off x="423863" y="2242592"/>
            <a:ext cx="555625" cy="544513"/>
            <a:chOff x="1114" y="1888"/>
            <a:chExt cx="315" cy="309"/>
          </a:xfrm>
        </p:grpSpPr>
        <p:sp>
          <p:nvSpPr>
            <p:cNvPr id="384017" name="Oval 12"/>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84018" name="Oval 13"/>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84019" name="AutoShape 14"/>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384020" name="Line 15"/>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83318" name="Text Box 22"/>
          <p:cNvSpPr txBox="1">
            <a:spLocks noChangeArrowheads="1"/>
          </p:cNvSpPr>
          <p:nvPr/>
        </p:nvSpPr>
        <p:spPr bwMode="auto">
          <a:xfrm>
            <a:off x="914400" y="2166392"/>
            <a:ext cx="4876800" cy="1938992"/>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it-IT" sz="2400" dirty="0" smtClean="0">
                <a:solidFill>
                  <a:srgbClr val="FF0000"/>
                </a:solidFill>
                <a:effectLst>
                  <a:outerShdw blurRad="38100" dist="38100" dir="2700000" algn="tl">
                    <a:srgbClr val="DDDDDD"/>
                  </a:outerShdw>
                </a:effectLst>
                <a:latin typeface="Verdana" charset="0"/>
                <a:cs typeface="Times New Roman" charset="0"/>
              </a:rPr>
              <a:t>Spazzamento 7,5</a:t>
            </a:r>
            <a:endParaRPr lang="it-IT" sz="2400" dirty="0">
              <a:solidFill>
                <a:srgbClr val="FF0000"/>
              </a:solidFill>
              <a:effectLst>
                <a:outerShdw blurRad="38100" dist="38100" dir="2700000" algn="tl">
                  <a:srgbClr val="DDDDDD"/>
                </a:outerShdw>
              </a:effectLst>
              <a:latin typeface="Verdana" charset="0"/>
              <a:cs typeface="Times New Roman" charset="0"/>
            </a:endParaRPr>
          </a:p>
          <a:p>
            <a:pPr algn="ct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(7 nel 2012, 7,4 nel 2010</a:t>
            </a:r>
          </a:p>
          <a:p>
            <a:pPr algn="ct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8,3 </a:t>
            </a:r>
            <a:r>
              <a:rPr lang="it-IT" sz="2000" dirty="0">
                <a:solidFill>
                  <a:schemeClr val="bg2"/>
                </a:solidFill>
                <a:effectLst>
                  <a:outerShdw blurRad="38100" dist="38100" dir="2700000" algn="tl">
                    <a:srgbClr val="DDDDDD"/>
                  </a:outerShdw>
                </a:effectLst>
                <a:latin typeface="Verdana" charset="0"/>
                <a:cs typeface="Times New Roman" charset="0"/>
              </a:rPr>
              <a:t>nel 2008 e 7,4 nel 2006)</a:t>
            </a:r>
          </a:p>
          <a:p>
            <a:pPr algn="ctr">
              <a:spcBef>
                <a:spcPct val="50000"/>
              </a:spcBef>
            </a:pPr>
            <a:endParaRPr lang="it-IT" sz="2400" b="0" dirty="0">
              <a:solidFill>
                <a:srgbClr val="FF0000"/>
              </a:solidFill>
              <a:latin typeface="Verdana" charset="0"/>
              <a:cs typeface="Times New Roman" charset="0"/>
            </a:endParaRPr>
          </a:p>
        </p:txBody>
      </p:sp>
      <p:sp>
        <p:nvSpPr>
          <p:cNvPr id="384023" name="Rectangle 23"/>
          <p:cNvSpPr>
            <a:spLocks noChangeArrowheads="1"/>
          </p:cNvSpPr>
          <p:nvPr/>
        </p:nvSpPr>
        <p:spPr bwMode="auto">
          <a:xfrm>
            <a:off x="107504" y="1340768"/>
            <a:ext cx="92357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it-IT" dirty="0" smtClean="0">
                <a:solidFill>
                  <a:schemeClr val="bg2"/>
                </a:solidFill>
                <a:latin typeface="Verdana" charset="0"/>
              </a:rPr>
              <a:t>In controtendenza, è migliorata la valutazione di un servizio tipicamente critico</a:t>
            </a:r>
            <a:endParaRPr lang="it-IT" dirty="0">
              <a:solidFill>
                <a:schemeClr val="bg2"/>
              </a:solidFill>
              <a:latin typeface="Verdana" charset="0"/>
            </a:endParaRPr>
          </a:p>
        </p:txBody>
      </p:sp>
      <p:sp>
        <p:nvSpPr>
          <p:cNvPr id="384024" name="Rectangle 24"/>
          <p:cNvSpPr>
            <a:spLocks noChangeArrowheads="1"/>
          </p:cNvSpPr>
          <p:nvPr/>
        </p:nvSpPr>
        <p:spPr bwMode="auto">
          <a:xfrm>
            <a:off x="914400" y="48006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1400" b="0">
                <a:solidFill>
                  <a:schemeClr val="bg2"/>
                </a:solidFill>
                <a:latin typeface="Verdana" charset="0"/>
                <a:cs typeface="Times New Roman" charset="0"/>
              </a:rPr>
              <a:t> </a:t>
            </a:r>
          </a:p>
        </p:txBody>
      </p:sp>
      <p:sp>
        <p:nvSpPr>
          <p:cNvPr id="2" name="CasellaDiTesto 1"/>
          <p:cNvSpPr txBox="1"/>
          <p:nvPr/>
        </p:nvSpPr>
        <p:spPr>
          <a:xfrm>
            <a:off x="2123729" y="4365104"/>
            <a:ext cx="6696744" cy="646331"/>
          </a:xfrm>
          <a:prstGeom prst="rect">
            <a:avLst/>
          </a:prstGeom>
          <a:noFill/>
        </p:spPr>
        <p:txBody>
          <a:bodyPr wrap="square" rtlCol="0">
            <a:spAutoFit/>
          </a:bodyPr>
          <a:lstStyle/>
          <a:p>
            <a:r>
              <a:rPr lang="it-IT" dirty="0" smtClean="0">
                <a:solidFill>
                  <a:srgbClr val="000000"/>
                </a:solidFill>
              </a:rPr>
              <a:t>Servizio relativamente critico anche per i Comuni soci, ma in miglioramento rispetto alla rilevazione del 2012</a:t>
            </a:r>
            <a:endParaRPr lang="it-IT" dirty="0">
              <a:solidFill>
                <a:srgbClr val="000000"/>
              </a:solidFill>
            </a:endParaRPr>
          </a:p>
        </p:txBody>
      </p:sp>
      <p:sp>
        <p:nvSpPr>
          <p:cNvPr id="12"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6" name="Text Box 12"/>
          <p:cNvSpPr txBox="1">
            <a:spLocks noChangeArrowheads="1"/>
          </p:cNvSpPr>
          <p:nvPr/>
        </p:nvSpPr>
        <p:spPr bwMode="auto">
          <a:xfrm>
            <a:off x="152400" y="1219201"/>
            <a:ext cx="7155904" cy="615553"/>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1700" dirty="0">
                <a:solidFill>
                  <a:schemeClr val="tx2"/>
                </a:solidFill>
                <a:effectLst>
                  <a:outerShdw blurRad="38100" dist="38100" dir="2700000" algn="tl">
                    <a:srgbClr val="DDDDDD"/>
                  </a:outerShdw>
                </a:effectLst>
                <a:latin typeface="Verdana" charset="0"/>
                <a:cs typeface="Times New Roman" charset="0"/>
              </a:rPr>
              <a:t>il servizio di </a:t>
            </a:r>
            <a:r>
              <a:rPr lang="it-IT" sz="1700" dirty="0">
                <a:solidFill>
                  <a:srgbClr val="FF0000"/>
                </a:solidFill>
                <a:effectLst>
                  <a:outerShdw blurRad="38100" dist="38100" dir="2700000" algn="tl">
                    <a:srgbClr val="DDDDDD"/>
                  </a:outerShdw>
                </a:effectLst>
                <a:latin typeface="Verdana" charset="0"/>
                <a:cs typeface="Times New Roman" charset="0"/>
              </a:rPr>
              <a:t>raccolta ingombranti</a:t>
            </a:r>
            <a:r>
              <a:rPr lang="it-IT" sz="1700" dirty="0">
                <a:solidFill>
                  <a:schemeClr val="tx2"/>
                </a:solidFill>
                <a:effectLst>
                  <a:outerShdw blurRad="38100" dist="38100" dir="2700000" algn="tl">
                    <a:srgbClr val="DDDDDD"/>
                  </a:outerShdw>
                </a:effectLst>
                <a:latin typeface="Verdana" charset="0"/>
                <a:cs typeface="Times New Roman" charset="0"/>
              </a:rPr>
              <a:t> ha confermato </a:t>
            </a:r>
            <a:r>
              <a:rPr lang="it-IT" sz="1700" dirty="0" smtClean="0">
                <a:solidFill>
                  <a:schemeClr val="tx2"/>
                </a:solidFill>
                <a:effectLst>
                  <a:outerShdw blurRad="38100" dist="38100" dir="2700000" algn="tl">
                    <a:srgbClr val="DDDDDD"/>
                  </a:outerShdw>
                </a:effectLst>
                <a:latin typeface="Verdana" charset="0"/>
                <a:cs typeface="Times New Roman" charset="0"/>
              </a:rPr>
              <a:t>una valutazione positiva</a:t>
            </a:r>
            <a:endParaRPr lang="it-IT" sz="1700" b="0" dirty="0">
              <a:solidFill>
                <a:schemeClr val="bg2"/>
              </a:solidFill>
              <a:latin typeface="Verdana" charset="0"/>
              <a:cs typeface="Times New Roman" charset="0"/>
            </a:endParaRPr>
          </a:p>
        </p:txBody>
      </p:sp>
      <p:grpSp>
        <p:nvGrpSpPr>
          <p:cNvPr id="322565" name="Group 13"/>
          <p:cNvGrpSpPr>
            <a:grpSpLocks noChangeAspect="1"/>
          </p:cNvGrpSpPr>
          <p:nvPr/>
        </p:nvGrpSpPr>
        <p:grpSpPr bwMode="auto">
          <a:xfrm>
            <a:off x="1120775" y="2197100"/>
            <a:ext cx="479425" cy="469900"/>
            <a:chOff x="1114" y="1888"/>
            <a:chExt cx="315" cy="309"/>
          </a:xfrm>
        </p:grpSpPr>
        <p:sp>
          <p:nvSpPr>
            <p:cNvPr id="322566" name="Oval 14"/>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22567" name="Oval 15"/>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22568" name="AutoShape 16"/>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322569" name="Line 17"/>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85362" name="Text Box 18"/>
          <p:cNvSpPr txBox="1">
            <a:spLocks noChangeArrowheads="1"/>
          </p:cNvSpPr>
          <p:nvPr/>
        </p:nvSpPr>
        <p:spPr bwMode="auto">
          <a:xfrm>
            <a:off x="1043608" y="1916832"/>
            <a:ext cx="7543800" cy="92333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50000"/>
              </a:spcBef>
            </a:pPr>
            <a:r>
              <a:rPr lang="it-IT" sz="2400" dirty="0" smtClean="0">
                <a:solidFill>
                  <a:srgbClr val="FF0000"/>
                </a:solidFill>
                <a:effectLst>
                  <a:outerShdw blurRad="38100" dist="38100" dir="2700000" algn="tl">
                    <a:srgbClr val="DDDDDD"/>
                  </a:outerShdw>
                </a:effectLst>
                <a:latin typeface="Verdana" charset="0"/>
                <a:cs typeface="Times New Roman" charset="0"/>
              </a:rPr>
              <a:t>7,8 </a:t>
            </a:r>
            <a:r>
              <a:rPr lang="it-IT" sz="2000" dirty="0" smtClean="0">
                <a:solidFill>
                  <a:schemeClr val="bg2"/>
                </a:solidFill>
                <a:effectLst>
                  <a:outerShdw blurRad="38100" dist="38100" dir="2700000" algn="tl">
                    <a:srgbClr val="DDDDDD"/>
                  </a:outerShdw>
                </a:effectLst>
                <a:latin typeface="Verdana" charset="0"/>
                <a:cs typeface="Times New Roman" charset="0"/>
              </a:rPr>
              <a:t>(7,9 nel 2012 7,5 nel 2010 </a:t>
            </a:r>
          </a:p>
          <a:p>
            <a:pPr algn="ct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7,6 </a:t>
            </a:r>
            <a:r>
              <a:rPr lang="it-IT" sz="2000" dirty="0">
                <a:solidFill>
                  <a:schemeClr val="bg2"/>
                </a:solidFill>
                <a:effectLst>
                  <a:outerShdw blurRad="38100" dist="38100" dir="2700000" algn="tl">
                    <a:srgbClr val="DDDDDD"/>
                  </a:outerShdw>
                </a:effectLst>
                <a:latin typeface="Verdana" charset="0"/>
                <a:cs typeface="Times New Roman" charset="0"/>
              </a:rPr>
              <a:t>nel 2008 e 7 nel 2006)</a:t>
            </a:r>
          </a:p>
        </p:txBody>
      </p:sp>
      <p:sp>
        <p:nvSpPr>
          <p:cNvPr id="15"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
        <p:nvSpPr>
          <p:cNvPr id="16" name="Text Box 2"/>
          <p:cNvSpPr txBox="1">
            <a:spLocks noChangeArrowheads="1"/>
          </p:cNvSpPr>
          <p:nvPr/>
        </p:nvSpPr>
        <p:spPr bwMode="auto">
          <a:xfrm>
            <a:off x="179512" y="3738587"/>
            <a:ext cx="8359775" cy="92333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a:solidFill>
                  <a:schemeClr val="tx2"/>
                </a:solidFill>
                <a:latin typeface="Verdana" charset="0"/>
                <a:cs typeface="Times New Roman" charset="0"/>
              </a:rPr>
              <a:t>Il rapporto con gli</a:t>
            </a:r>
            <a:r>
              <a:rPr lang="it-IT" dirty="0">
                <a:solidFill>
                  <a:schemeClr val="tx2"/>
                </a:solidFill>
                <a:effectLst>
                  <a:outerShdw blurRad="38100" dist="38100" dir="2700000" algn="tl">
                    <a:srgbClr val="DDDDDD"/>
                  </a:outerShdw>
                </a:effectLst>
                <a:latin typeface="Verdana" charset="0"/>
                <a:cs typeface="Times New Roman" charset="0"/>
              </a:rPr>
              <a:t> </a:t>
            </a:r>
            <a:r>
              <a:rPr lang="it-IT" dirty="0">
                <a:solidFill>
                  <a:srgbClr val="FF0000"/>
                </a:solidFill>
                <a:effectLst>
                  <a:outerShdw blurRad="38100" dist="38100" dir="2700000" algn="tl">
                    <a:srgbClr val="DDDDDD"/>
                  </a:outerShdw>
                </a:effectLst>
                <a:latin typeface="Verdana" charset="0"/>
                <a:cs typeface="Times New Roman" charset="0"/>
              </a:rPr>
              <a:t>Uffici Tecnici e Commerciali </a:t>
            </a:r>
            <a:r>
              <a:rPr lang="it-IT" dirty="0" smtClean="0">
                <a:solidFill>
                  <a:srgbClr val="FF0000"/>
                </a:solidFill>
                <a:effectLst>
                  <a:outerShdw blurRad="38100" dist="38100" dir="2700000" algn="tl">
                    <a:srgbClr val="DDDDDD"/>
                  </a:outerShdw>
                </a:effectLst>
                <a:latin typeface="Verdana" charset="0"/>
                <a:cs typeface="Times New Roman" charset="0"/>
              </a:rPr>
              <a:t>IA </a:t>
            </a:r>
            <a:r>
              <a:rPr lang="it-IT" dirty="0" smtClean="0">
                <a:solidFill>
                  <a:schemeClr val="bg2"/>
                </a:solidFill>
                <a:latin typeface="Verdana" charset="0"/>
                <a:cs typeface="Times New Roman" charset="0"/>
              </a:rPr>
              <a:t>di </a:t>
            </a:r>
            <a:r>
              <a:rPr lang="it-IT" dirty="0" err="1" smtClean="0">
                <a:solidFill>
                  <a:schemeClr val="bg2"/>
                </a:solidFill>
                <a:latin typeface="Verdana" charset="0"/>
                <a:cs typeface="Times New Roman" charset="0"/>
              </a:rPr>
              <a:t>Aset</a:t>
            </a:r>
            <a:r>
              <a:rPr lang="it-IT" dirty="0" smtClean="0">
                <a:solidFill>
                  <a:schemeClr val="bg2"/>
                </a:solidFill>
                <a:latin typeface="Verdana" charset="0"/>
                <a:cs typeface="Times New Roman" charset="0"/>
              </a:rPr>
              <a:t> </a:t>
            </a:r>
            <a:r>
              <a:rPr lang="it-IT" dirty="0" err="1" smtClean="0">
                <a:solidFill>
                  <a:schemeClr val="bg2"/>
                </a:solidFill>
                <a:latin typeface="Verdana" charset="0"/>
                <a:cs typeface="Times New Roman" charset="0"/>
              </a:rPr>
              <a:t>SpA</a:t>
            </a:r>
            <a:r>
              <a:rPr lang="it-IT" dirty="0" smtClean="0">
                <a:solidFill>
                  <a:schemeClr val="bg2"/>
                </a:solidFill>
                <a:latin typeface="Verdana" charset="0"/>
                <a:cs typeface="Times New Roman" charset="0"/>
              </a:rPr>
              <a:t> è </a:t>
            </a:r>
            <a:r>
              <a:rPr lang="it-IT" dirty="0">
                <a:solidFill>
                  <a:schemeClr val="bg2"/>
                </a:solidFill>
                <a:latin typeface="Verdana" charset="0"/>
                <a:cs typeface="Times New Roman" charset="0"/>
              </a:rPr>
              <a:t>molto soddisfacente per i responsabili dei comuni soci </a:t>
            </a:r>
            <a:r>
              <a:rPr lang="it-IT" dirty="0" smtClean="0">
                <a:solidFill>
                  <a:schemeClr val="bg2"/>
                </a:solidFill>
                <a:latin typeface="Verdana" charset="0"/>
                <a:cs typeface="Times New Roman" charset="0"/>
              </a:rPr>
              <a:t>anche se in declino rispetto al passato</a:t>
            </a:r>
            <a:endParaRPr lang="it-IT" b="0" dirty="0">
              <a:solidFill>
                <a:schemeClr val="tx2"/>
              </a:solidFill>
              <a:latin typeface="Verdana" charset="0"/>
              <a:cs typeface="Times New Roman" charset="0"/>
            </a:endParaRPr>
          </a:p>
        </p:txBody>
      </p:sp>
      <p:sp>
        <p:nvSpPr>
          <p:cNvPr id="17" name="Text Box 3"/>
          <p:cNvSpPr txBox="1">
            <a:spLocks noChangeArrowheads="1"/>
          </p:cNvSpPr>
          <p:nvPr/>
        </p:nvSpPr>
        <p:spPr bwMode="auto">
          <a:xfrm>
            <a:off x="2694112" y="5140349"/>
            <a:ext cx="5508625" cy="1384995"/>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a:solidFill>
                  <a:srgbClr val="FF0000"/>
                </a:solidFill>
                <a:effectLst>
                  <a:outerShdw blurRad="38100" dist="38100" dir="2700000" algn="tl">
                    <a:srgbClr val="DDDDDD"/>
                  </a:outerShdw>
                </a:effectLst>
                <a:latin typeface="Verdana" charset="0"/>
                <a:cs typeface="Times New Roman" charset="0"/>
              </a:rPr>
              <a:t>Voto medio </a:t>
            </a:r>
            <a:r>
              <a:rPr lang="it-IT" sz="2400" dirty="0" smtClean="0">
                <a:solidFill>
                  <a:srgbClr val="FF0000"/>
                </a:solidFill>
                <a:effectLst>
                  <a:outerShdw blurRad="38100" dist="38100" dir="2700000" algn="tl">
                    <a:srgbClr val="DDDDDD"/>
                  </a:outerShdw>
                </a:effectLst>
                <a:latin typeface="Verdana" charset="0"/>
                <a:cs typeface="Times New Roman" charset="0"/>
              </a:rPr>
              <a:t>8</a:t>
            </a:r>
            <a:endParaRPr lang="it-IT" sz="2400" dirty="0">
              <a:solidFill>
                <a:srgbClr val="FF0000"/>
              </a:solidFill>
              <a:effectLst>
                <a:outerShdw blurRad="38100" dist="38100" dir="2700000" algn="tl">
                  <a:srgbClr val="DDDDDD"/>
                </a:outerShdw>
              </a:effectLst>
              <a:latin typeface="Verdana" charset="0"/>
              <a:cs typeface="Times New Roman" charset="0"/>
            </a:endParaRPr>
          </a:p>
          <a:p>
            <a:pPr>
              <a:spcBef>
                <a:spcPct val="50000"/>
              </a:spcBef>
            </a:pPr>
            <a:r>
              <a:rPr lang="it-IT" sz="2000" dirty="0">
                <a:solidFill>
                  <a:schemeClr val="bg2"/>
                </a:solidFill>
                <a:effectLst>
                  <a:outerShdw blurRad="38100" dist="38100" dir="2700000" algn="tl">
                    <a:srgbClr val="DDDDDD"/>
                  </a:outerShdw>
                </a:effectLst>
                <a:latin typeface="Verdana" charset="0"/>
                <a:cs typeface="Times New Roman" charset="0"/>
              </a:rPr>
              <a:t>(già </a:t>
            </a:r>
            <a:r>
              <a:rPr lang="it-IT" sz="2000" dirty="0" smtClean="0">
                <a:solidFill>
                  <a:schemeClr val="bg2"/>
                </a:solidFill>
                <a:effectLst>
                  <a:outerShdw blurRad="38100" dist="38100" dir="2700000" algn="tl">
                    <a:srgbClr val="DDDDDD"/>
                  </a:outerShdw>
                </a:effectLst>
                <a:latin typeface="Verdana" charset="0"/>
                <a:cs typeface="Times New Roman" charset="0"/>
              </a:rPr>
              <a:t>8,6 nel 2012</a:t>
            </a:r>
          </a:p>
          <a:p>
            <a:pPr>
              <a:spcBef>
                <a:spcPct val="50000"/>
              </a:spcBef>
            </a:pPr>
            <a:r>
              <a:rPr lang="it-IT" sz="2000" dirty="0" smtClean="0">
                <a:solidFill>
                  <a:schemeClr val="bg2"/>
                </a:solidFill>
                <a:effectLst>
                  <a:outerShdw blurRad="38100" dist="38100" dir="2700000" algn="tl">
                    <a:srgbClr val="DDDDDD"/>
                  </a:outerShdw>
                </a:effectLst>
                <a:latin typeface="Verdana" charset="0"/>
                <a:cs typeface="Times New Roman" charset="0"/>
              </a:rPr>
              <a:t>8,2 </a:t>
            </a:r>
            <a:r>
              <a:rPr lang="it-IT" sz="2000" dirty="0">
                <a:solidFill>
                  <a:schemeClr val="bg2"/>
                </a:solidFill>
                <a:effectLst>
                  <a:outerShdw blurRad="38100" dist="38100" dir="2700000" algn="tl">
                    <a:srgbClr val="DDDDDD"/>
                  </a:outerShdw>
                </a:effectLst>
                <a:latin typeface="Verdana" charset="0"/>
                <a:cs typeface="Times New Roman" charset="0"/>
              </a:rPr>
              <a:t>nel </a:t>
            </a:r>
            <a:r>
              <a:rPr lang="it-IT" sz="2000" dirty="0" smtClean="0">
                <a:solidFill>
                  <a:schemeClr val="bg2"/>
                </a:solidFill>
                <a:effectLst>
                  <a:outerShdw blurRad="38100" dist="38100" dir="2700000" algn="tl">
                    <a:srgbClr val="DDDDDD"/>
                  </a:outerShdw>
                </a:effectLst>
                <a:latin typeface="Verdana" charset="0"/>
                <a:cs typeface="Times New Roman" charset="0"/>
              </a:rPr>
              <a:t>2010, 2008 </a:t>
            </a:r>
            <a:r>
              <a:rPr lang="it-IT" sz="2000" dirty="0">
                <a:solidFill>
                  <a:schemeClr val="bg2"/>
                </a:solidFill>
                <a:effectLst>
                  <a:outerShdw blurRad="38100" dist="38100" dir="2700000" algn="tl">
                    <a:srgbClr val="DDDDDD"/>
                  </a:outerShdw>
                </a:effectLst>
                <a:latin typeface="Verdana" charset="0"/>
                <a:cs typeface="Times New Roman" charset="0"/>
              </a:rPr>
              <a:t>e </a:t>
            </a:r>
            <a:r>
              <a:rPr lang="it-IT" sz="2000" dirty="0" smtClean="0">
                <a:solidFill>
                  <a:schemeClr val="bg2"/>
                </a:solidFill>
                <a:effectLst>
                  <a:outerShdw blurRad="38100" dist="38100" dir="2700000" algn="tl">
                    <a:srgbClr val="DDDDDD"/>
                  </a:outerShdw>
                </a:effectLst>
                <a:latin typeface="Verdana" charset="0"/>
                <a:cs typeface="Times New Roman" charset="0"/>
              </a:rPr>
              <a:t>2006</a:t>
            </a:r>
            <a:r>
              <a:rPr lang="it-IT" sz="2000" dirty="0">
                <a:solidFill>
                  <a:schemeClr val="bg2"/>
                </a:solidFill>
                <a:effectLst>
                  <a:outerShdw blurRad="38100" dist="38100" dir="2700000" algn="tl">
                    <a:srgbClr val="DDDDDD"/>
                  </a:outerShdw>
                </a:effectLst>
                <a:latin typeface="Verdana" charset="0"/>
                <a:cs typeface="Times New Roman" charset="0"/>
              </a:rPr>
              <a:t>)</a:t>
            </a:r>
            <a:endParaRPr lang="it-IT" sz="2400" b="0" dirty="0">
              <a:solidFill>
                <a:srgbClr val="FF0000"/>
              </a:solidFill>
              <a:latin typeface="Verdana" charset="0"/>
              <a:cs typeface="Times New Roman" charset="0"/>
            </a:endParaRPr>
          </a:p>
        </p:txBody>
      </p:sp>
      <p:grpSp>
        <p:nvGrpSpPr>
          <p:cNvPr id="18" name="Group 8"/>
          <p:cNvGrpSpPr>
            <a:grpSpLocks noChangeAspect="1"/>
          </p:cNvGrpSpPr>
          <p:nvPr/>
        </p:nvGrpSpPr>
        <p:grpSpPr bwMode="auto">
          <a:xfrm>
            <a:off x="1376487" y="5286399"/>
            <a:ext cx="550863" cy="539750"/>
            <a:chOff x="1114" y="1888"/>
            <a:chExt cx="315" cy="309"/>
          </a:xfrm>
        </p:grpSpPr>
        <p:sp>
          <p:nvSpPr>
            <p:cNvPr id="19" name="Oval 9"/>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20" name="Oval 10"/>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21" name="AutoShape 11"/>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22" name="Line 12"/>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olo 1"/>
          <p:cNvSpPr>
            <a:spLocks noGrp="1"/>
          </p:cNvSpPr>
          <p:nvPr>
            <p:ph type="ctrTitle" idx="4294967295"/>
          </p:nvPr>
        </p:nvSpPr>
        <p:spPr bwMode="auto">
          <a:xfrm>
            <a:off x="107504" y="1196752"/>
            <a:ext cx="73914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813" indent="0"/>
            <a:r>
              <a:rPr lang="it-IT" sz="2000" b="1" dirty="0" smtClean="0">
                <a:latin typeface="Verdana" charset="0"/>
              </a:rPr>
              <a:t>Trend </a:t>
            </a:r>
            <a:r>
              <a:rPr lang="it-IT" sz="2000" b="1" dirty="0">
                <a:latin typeface="Verdana" charset="0"/>
              </a:rPr>
              <a:t>della valutazione dei servizi </a:t>
            </a:r>
            <a:r>
              <a:rPr lang="it-IT" sz="2000" b="1" dirty="0" smtClean="0">
                <a:latin typeface="Verdana" charset="0"/>
              </a:rPr>
              <a:t>IA, 2008-2015</a:t>
            </a:r>
            <a:endParaRPr lang="it-IT" sz="2900" dirty="0">
              <a:latin typeface="Calibri" charset="0"/>
            </a:endParaRPr>
          </a:p>
        </p:txBody>
      </p:sp>
      <p:sp>
        <p:nvSpPr>
          <p:cNvPr id="337286" name="Rectangle 9"/>
          <p:cNvSpPr>
            <a:spLocks noChangeArrowheads="1"/>
          </p:cNvSpPr>
          <p:nvPr/>
        </p:nvSpPr>
        <p:spPr bwMode="auto">
          <a:xfrm>
            <a:off x="304800" y="762000"/>
            <a:ext cx="8350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 </a:t>
            </a:r>
            <a:r>
              <a:rPr lang="it-IT" sz="1600" dirty="0" smtClean="0">
                <a:latin typeface="Trebuchet MS" charset="0"/>
              </a:rPr>
              <a:t>Comparazione storica questionari</a:t>
            </a:r>
            <a:endParaRPr lang="it-IT" sz="1600" dirty="0">
              <a:latin typeface="Trebuchet MS" charset="0"/>
            </a:endParaRPr>
          </a:p>
        </p:txBody>
      </p:sp>
      <p:pic>
        <p:nvPicPr>
          <p:cNvPr id="4" name="Immagine 3"/>
          <p:cNvPicPr>
            <a:picLocks noChangeAspect="1"/>
          </p:cNvPicPr>
          <p:nvPr/>
        </p:nvPicPr>
        <p:blipFill>
          <a:blip r:embed="rId2"/>
          <a:stretch>
            <a:fillRect/>
          </a:stretch>
        </p:blipFill>
        <p:spPr>
          <a:xfrm>
            <a:off x="251520" y="1805260"/>
            <a:ext cx="7861300" cy="4864100"/>
          </a:xfrm>
          <a:prstGeom prst="rect">
            <a:avLst/>
          </a:prstGeom>
        </p:spPr>
      </p:pic>
    </p:spTree>
    <p:extLst>
      <p:ext uri="{BB962C8B-B14F-4D97-AF65-F5344CB8AC3E}">
        <p14:creationId xmlns:p14="http://schemas.microsoft.com/office/powerpoint/2010/main" val="2294341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323528" y="1412776"/>
            <a:ext cx="8359775" cy="1200329"/>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dirty="0">
                <a:solidFill>
                  <a:schemeClr val="tx2"/>
                </a:solidFill>
                <a:latin typeface="Verdana" charset="0"/>
                <a:cs typeface="Times New Roman" charset="0"/>
              </a:rPr>
              <a:t>Le attività di </a:t>
            </a:r>
            <a:r>
              <a:rPr lang="it-IT" dirty="0">
                <a:solidFill>
                  <a:srgbClr val="FF0000"/>
                </a:solidFill>
                <a:effectLst>
                  <a:outerShdw blurRad="38100" dist="38100" dir="2700000" algn="tl">
                    <a:srgbClr val="DDDDDD"/>
                  </a:outerShdw>
                </a:effectLst>
                <a:latin typeface="Verdana" charset="0"/>
                <a:cs typeface="Times New Roman" charset="0"/>
              </a:rPr>
              <a:t>Informazione e sensibilizzazione </a:t>
            </a:r>
            <a:r>
              <a:rPr lang="it-IT" dirty="0">
                <a:solidFill>
                  <a:schemeClr val="bg2"/>
                </a:solidFill>
                <a:latin typeface="Verdana" charset="0"/>
                <a:cs typeface="Times New Roman" charset="0"/>
              </a:rPr>
              <a:t>di </a:t>
            </a:r>
            <a:r>
              <a:rPr lang="it-IT" dirty="0" err="1">
                <a:solidFill>
                  <a:schemeClr val="bg2"/>
                </a:solidFill>
                <a:latin typeface="Verdana" charset="0"/>
                <a:cs typeface="Times New Roman" charset="0"/>
              </a:rPr>
              <a:t>Aset</a:t>
            </a:r>
            <a:r>
              <a:rPr lang="it-IT" dirty="0">
                <a:solidFill>
                  <a:schemeClr val="bg2"/>
                </a:solidFill>
                <a:latin typeface="Verdana" charset="0"/>
                <a:cs typeface="Times New Roman" charset="0"/>
              </a:rPr>
              <a:t> Spa </a:t>
            </a:r>
            <a:r>
              <a:rPr lang="it-IT" b="0" dirty="0" smtClean="0">
                <a:solidFill>
                  <a:schemeClr val="bg2"/>
                </a:solidFill>
                <a:latin typeface="Verdana" charset="0"/>
                <a:cs typeface="Times New Roman" charset="0"/>
              </a:rPr>
              <a:t>sono tornate a costituire un</a:t>
            </a:r>
            <a:r>
              <a:rPr lang="it-IT" dirty="0" smtClean="0">
                <a:solidFill>
                  <a:schemeClr val="bg2"/>
                </a:solidFill>
                <a:latin typeface="Verdana" charset="0"/>
                <a:cs typeface="Times New Roman" charset="0"/>
              </a:rPr>
              <a:t> aspetto critico nella valutazione dei Comuni soci: sono le attività con grado di soddisfazione minore in assoluto</a:t>
            </a:r>
            <a:endParaRPr lang="it-IT" sz="2400" dirty="0">
              <a:solidFill>
                <a:srgbClr val="FF0000"/>
              </a:solidFill>
              <a:latin typeface="Verdana" charset="0"/>
              <a:cs typeface="Times New Roman" charset="0"/>
            </a:endParaRPr>
          </a:p>
        </p:txBody>
      </p:sp>
      <p:sp>
        <p:nvSpPr>
          <p:cNvPr id="189444" name="Text Box 4"/>
          <p:cNvSpPr txBox="1">
            <a:spLocks noChangeArrowheads="1"/>
          </p:cNvSpPr>
          <p:nvPr/>
        </p:nvSpPr>
        <p:spPr bwMode="auto">
          <a:xfrm>
            <a:off x="1187624" y="2708920"/>
            <a:ext cx="7776864" cy="877163"/>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smtClean="0">
                <a:solidFill>
                  <a:srgbClr val="FF0000"/>
                </a:solidFill>
                <a:effectLst>
                  <a:outerShdw blurRad="38100" dist="38100" dir="2700000" algn="tl">
                    <a:srgbClr val="DDDDDD"/>
                  </a:outerShdw>
                </a:effectLst>
                <a:latin typeface="Verdana" charset="0"/>
                <a:cs typeface="Times New Roman" charset="0"/>
              </a:rPr>
              <a:t>7,4 valutazione media </a:t>
            </a:r>
          </a:p>
          <a:p>
            <a:pPr>
              <a:spcBef>
                <a:spcPct val="50000"/>
              </a:spcBef>
            </a:pPr>
            <a:r>
              <a:rPr lang="it-IT" dirty="0" smtClean="0">
                <a:solidFill>
                  <a:schemeClr val="bg2"/>
                </a:solidFill>
                <a:effectLst>
                  <a:outerShdw blurRad="38100" dist="38100" dir="2700000" algn="tl">
                    <a:srgbClr val="DDDDDD"/>
                  </a:outerShdw>
                </a:effectLst>
                <a:latin typeface="Verdana" charset="0"/>
                <a:cs typeface="Times New Roman" charset="0"/>
              </a:rPr>
              <a:t>(7,9 nel 2012, 7,3 nel 2010,</a:t>
            </a:r>
            <a:r>
              <a:rPr lang="it-IT" dirty="0">
                <a:solidFill>
                  <a:schemeClr val="bg2"/>
                </a:solidFill>
                <a:effectLst>
                  <a:outerShdw blurRad="38100" dist="38100" dir="2700000" algn="tl">
                    <a:srgbClr val="DDDDDD"/>
                  </a:outerShdw>
                </a:effectLst>
                <a:latin typeface="Verdana" charset="0"/>
                <a:cs typeface="Times New Roman" charset="0"/>
              </a:rPr>
              <a:t> </a:t>
            </a:r>
            <a:r>
              <a:rPr lang="it-IT" dirty="0" smtClean="0">
                <a:solidFill>
                  <a:schemeClr val="bg2"/>
                </a:solidFill>
                <a:effectLst>
                  <a:outerShdw blurRad="38100" dist="38100" dir="2700000" algn="tl">
                    <a:srgbClr val="DDDDDD"/>
                  </a:outerShdw>
                </a:effectLst>
                <a:latin typeface="Verdana" charset="0"/>
                <a:cs typeface="Times New Roman" charset="0"/>
              </a:rPr>
              <a:t>6,9 </a:t>
            </a:r>
            <a:r>
              <a:rPr lang="it-IT" dirty="0">
                <a:solidFill>
                  <a:schemeClr val="bg2"/>
                </a:solidFill>
                <a:effectLst>
                  <a:outerShdw blurRad="38100" dist="38100" dir="2700000" algn="tl">
                    <a:srgbClr val="DDDDDD"/>
                  </a:outerShdw>
                </a:effectLst>
                <a:latin typeface="Verdana" charset="0"/>
                <a:cs typeface="Times New Roman" charset="0"/>
              </a:rPr>
              <a:t>nel 2008 e 7,2 nel 2006)</a:t>
            </a:r>
            <a:endParaRPr lang="it-IT" dirty="0">
              <a:solidFill>
                <a:schemeClr val="bg2"/>
              </a:solidFill>
              <a:latin typeface="Verdana" charset="0"/>
              <a:cs typeface="Times New Roman" charset="0"/>
            </a:endParaRPr>
          </a:p>
        </p:txBody>
      </p:sp>
      <p:grpSp>
        <p:nvGrpSpPr>
          <p:cNvPr id="328708" name="Group 5"/>
          <p:cNvGrpSpPr>
            <a:grpSpLocks noChangeAspect="1"/>
          </p:cNvGrpSpPr>
          <p:nvPr/>
        </p:nvGrpSpPr>
        <p:grpSpPr bwMode="auto">
          <a:xfrm>
            <a:off x="389682" y="2924944"/>
            <a:ext cx="479425" cy="469900"/>
            <a:chOff x="1114" y="1888"/>
            <a:chExt cx="315" cy="309"/>
          </a:xfrm>
        </p:grpSpPr>
        <p:sp>
          <p:nvSpPr>
            <p:cNvPr id="328709" name="Oval 6"/>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28710" name="Oval 7"/>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28711" name="AutoShape 8"/>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wrap="none" anchor="ctr"/>
            <a:lstStyle/>
            <a:p>
              <a:endParaRPr lang="it-IT" b="0"/>
            </a:p>
          </p:txBody>
        </p:sp>
        <p:sp>
          <p:nvSpPr>
            <p:cNvPr id="328712" name="Line 9"/>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0"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
        <p:nvSpPr>
          <p:cNvPr id="11" name="AutoShape 12"/>
          <p:cNvSpPr>
            <a:spLocks noChangeArrowheads="1"/>
          </p:cNvSpPr>
          <p:nvPr/>
        </p:nvSpPr>
        <p:spPr bwMode="auto">
          <a:xfrm>
            <a:off x="899592" y="4149080"/>
            <a:ext cx="6471370" cy="2520310"/>
          </a:xfrm>
          <a:prstGeom prst="wedgeEllipseCallout">
            <a:avLst>
              <a:gd name="adj1" fmla="val -11477"/>
              <a:gd name="adj2" fmla="val -70171"/>
            </a:avLst>
          </a:prstGeom>
          <a:solidFill>
            <a:srgbClr val="0000FF">
              <a:alpha val="32000"/>
            </a:srgbClr>
          </a:solidFill>
          <a:ln w="9525">
            <a:solidFill>
              <a:schemeClr val="tx1"/>
            </a:solidFill>
            <a:miter lim="800000"/>
            <a:headEnd/>
            <a:tailEnd/>
          </a:ln>
        </p:spPr>
        <p:txBody>
          <a:bodyPr/>
          <a:lstStyle/>
          <a:p>
            <a:pPr algn="ctr"/>
            <a:endParaRPr lang="it-IT" sz="1500">
              <a:latin typeface="Verdana" charset="0"/>
            </a:endParaRPr>
          </a:p>
        </p:txBody>
      </p:sp>
      <p:sp>
        <p:nvSpPr>
          <p:cNvPr id="12" name="Rectangle 15"/>
          <p:cNvSpPr>
            <a:spLocks noChangeArrowheads="1"/>
          </p:cNvSpPr>
          <p:nvPr/>
        </p:nvSpPr>
        <p:spPr bwMode="auto">
          <a:xfrm>
            <a:off x="1800342" y="4530992"/>
            <a:ext cx="5070038"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it-IT" b="0" dirty="0" err="1" smtClean="0">
                <a:solidFill>
                  <a:srgbClr val="000000"/>
                </a:solidFill>
                <a:latin typeface="Lucida Grande"/>
                <a:ea typeface="Lucida Grande"/>
                <a:cs typeface="Lucida Grande"/>
              </a:rPr>
              <a:t>Aset</a:t>
            </a:r>
            <a:r>
              <a:rPr lang="it-IT" b="0" dirty="0" smtClean="0">
                <a:solidFill>
                  <a:srgbClr val="000000"/>
                </a:solidFill>
                <a:latin typeface="Lucida Grande"/>
                <a:ea typeface="Lucida Grande"/>
                <a:cs typeface="Lucida Grande"/>
              </a:rPr>
              <a:t> “dovrebbe </a:t>
            </a:r>
            <a:r>
              <a:rPr lang="it-IT" b="0" dirty="0">
                <a:solidFill>
                  <a:srgbClr val="000000"/>
                </a:solidFill>
                <a:latin typeface="Lucida Grande"/>
                <a:ea typeface="Lucida Grande"/>
                <a:cs typeface="Lucida Grande"/>
              </a:rPr>
              <a:t>farsi promotrice, per tutti i comuni soci, di azioni, iniziative, progetti condivisibili di </a:t>
            </a:r>
            <a:r>
              <a:rPr lang="it-IT" b="1" dirty="0">
                <a:solidFill>
                  <a:srgbClr val="000000"/>
                </a:solidFill>
                <a:latin typeface="Lucida Grande"/>
                <a:ea typeface="Lucida Grande"/>
                <a:cs typeface="Lucida Grande"/>
              </a:rPr>
              <a:t>"buone pratiche" e "sensibilizzazione" per il recupero, la riduzione e il riuso dei </a:t>
            </a:r>
            <a:r>
              <a:rPr lang="it-IT" b="1" dirty="0" smtClean="0">
                <a:solidFill>
                  <a:srgbClr val="000000"/>
                </a:solidFill>
                <a:latin typeface="Lucida Grande"/>
                <a:ea typeface="Lucida Grande"/>
                <a:cs typeface="Lucida Grande"/>
              </a:rPr>
              <a:t>rifiuti</a:t>
            </a:r>
            <a:r>
              <a:rPr lang="it-IT" b="0" dirty="0" smtClean="0">
                <a:solidFill>
                  <a:srgbClr val="000000"/>
                </a:solidFill>
                <a:latin typeface="Lucida Grande"/>
                <a:ea typeface="Lucida Grande"/>
                <a:cs typeface="Lucida Grande"/>
              </a:rPr>
              <a:t>” </a:t>
            </a:r>
          </a:p>
          <a:p>
            <a:r>
              <a:rPr lang="it-IT" b="0" dirty="0" smtClean="0">
                <a:solidFill>
                  <a:srgbClr val="000000"/>
                </a:solidFill>
                <a:latin typeface="Lucida Grande"/>
                <a:ea typeface="Lucida Grande"/>
                <a:cs typeface="Lucida Grande"/>
              </a:rPr>
              <a:t>(Comune di San Costanzo)</a:t>
            </a:r>
            <a:endParaRPr lang="it-IT" b="0" dirty="0">
              <a:latin typeface="Verdana" charset="0"/>
              <a:cs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14949" y="1196752"/>
            <a:ext cx="923757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1900" b="0" dirty="0">
                <a:solidFill>
                  <a:schemeClr val="tx2"/>
                </a:solidFill>
                <a:latin typeface="Verdana" charset="0"/>
                <a:cs typeface="Times New Roman" charset="0"/>
              </a:rPr>
              <a:t>I comuni soci </a:t>
            </a:r>
            <a:r>
              <a:rPr lang="it-IT" sz="1900" dirty="0" smtClean="0">
                <a:solidFill>
                  <a:schemeClr val="tx2"/>
                </a:solidFill>
                <a:latin typeface="Verdana" charset="0"/>
                <a:cs typeface="Times New Roman" charset="0"/>
              </a:rPr>
              <a:t>Fano, Mondolfo </a:t>
            </a:r>
            <a:r>
              <a:rPr lang="it-IT" sz="1900" dirty="0">
                <a:solidFill>
                  <a:schemeClr val="tx2"/>
                </a:solidFill>
                <a:latin typeface="Verdana" charset="0"/>
                <a:cs typeface="Times New Roman" charset="0"/>
              </a:rPr>
              <a:t>e Monte Porzio </a:t>
            </a:r>
            <a:r>
              <a:rPr lang="it-IT" sz="1900" b="0" dirty="0">
                <a:solidFill>
                  <a:schemeClr val="tx2"/>
                </a:solidFill>
                <a:latin typeface="Verdana" charset="0"/>
                <a:cs typeface="Times New Roman" charset="0"/>
              </a:rPr>
              <a:t>sono soddisfatti del rapporto con gli </a:t>
            </a:r>
            <a:r>
              <a:rPr lang="it-IT" sz="1900" dirty="0">
                <a:solidFill>
                  <a:schemeClr val="tx2"/>
                </a:solidFill>
                <a:latin typeface="Verdana" charset="0"/>
                <a:cs typeface="Times New Roman" charset="0"/>
              </a:rPr>
              <a:t>Uffici </a:t>
            </a:r>
            <a:r>
              <a:rPr lang="it-IT" sz="1900" dirty="0" smtClean="0">
                <a:solidFill>
                  <a:schemeClr val="tx2"/>
                </a:solidFill>
                <a:latin typeface="Verdana" charset="0"/>
                <a:cs typeface="Times New Roman" charset="0"/>
              </a:rPr>
              <a:t>tecnici </a:t>
            </a:r>
            <a:r>
              <a:rPr lang="it-IT" sz="1900" b="0" dirty="0" smtClean="0">
                <a:solidFill>
                  <a:schemeClr val="tx2"/>
                </a:solidFill>
                <a:latin typeface="Verdana" charset="0"/>
                <a:cs typeface="Times New Roman" charset="0"/>
              </a:rPr>
              <a:t>dei </a:t>
            </a:r>
            <a:r>
              <a:rPr lang="it-IT" sz="1900" b="0" dirty="0">
                <a:solidFill>
                  <a:schemeClr val="tx2"/>
                </a:solidFill>
                <a:latin typeface="Verdana" charset="0"/>
                <a:cs typeface="Times New Roman" charset="0"/>
              </a:rPr>
              <a:t>servizi di </a:t>
            </a:r>
            <a:r>
              <a:rPr lang="it-IT" sz="1900" dirty="0" err="1">
                <a:solidFill>
                  <a:schemeClr val="tx2"/>
                </a:solidFill>
                <a:latin typeface="Verdana" charset="0"/>
                <a:cs typeface="Times New Roman" charset="0"/>
              </a:rPr>
              <a:t>Aset</a:t>
            </a:r>
            <a:r>
              <a:rPr lang="it-IT" sz="1900" dirty="0">
                <a:solidFill>
                  <a:schemeClr val="tx2"/>
                </a:solidFill>
                <a:latin typeface="Verdana" charset="0"/>
                <a:cs typeface="Times New Roman" charset="0"/>
              </a:rPr>
              <a:t> </a:t>
            </a:r>
            <a:r>
              <a:rPr lang="it-IT" sz="1900" dirty="0" err="1">
                <a:solidFill>
                  <a:schemeClr val="tx2"/>
                </a:solidFill>
                <a:latin typeface="Verdana" charset="0"/>
                <a:cs typeface="Times New Roman" charset="0"/>
              </a:rPr>
              <a:t>SpA</a:t>
            </a:r>
            <a:r>
              <a:rPr lang="it-IT" sz="1900" dirty="0">
                <a:solidFill>
                  <a:schemeClr val="tx2"/>
                </a:solidFill>
                <a:latin typeface="Verdana" charset="0"/>
                <a:cs typeface="Times New Roman" charset="0"/>
              </a:rPr>
              <a:t> </a:t>
            </a:r>
            <a:r>
              <a:rPr lang="it-IT" sz="1900" b="0" dirty="0">
                <a:solidFill>
                  <a:schemeClr val="tx2"/>
                </a:solidFill>
                <a:latin typeface="Verdana" charset="0"/>
                <a:cs typeface="Times New Roman" charset="0"/>
              </a:rPr>
              <a:t>di cui </a:t>
            </a:r>
            <a:r>
              <a:rPr lang="it-IT" sz="1900" b="0" dirty="0" smtClean="0">
                <a:solidFill>
                  <a:schemeClr val="tx2"/>
                </a:solidFill>
                <a:latin typeface="Verdana" charset="0"/>
                <a:cs typeface="Times New Roman" charset="0"/>
              </a:rPr>
              <a:t>usufruiscono, soddisfazione </a:t>
            </a:r>
            <a:r>
              <a:rPr lang="it-IT" sz="1900" dirty="0" smtClean="0">
                <a:solidFill>
                  <a:schemeClr val="tx2"/>
                </a:solidFill>
                <a:latin typeface="Verdana" charset="0"/>
                <a:cs typeface="Times New Roman" charset="0"/>
              </a:rPr>
              <a:t>in crescita </a:t>
            </a:r>
            <a:r>
              <a:rPr lang="it-IT" sz="1900" b="0" dirty="0" smtClean="0">
                <a:solidFill>
                  <a:schemeClr val="tx2"/>
                </a:solidFill>
                <a:latin typeface="Verdana" charset="0"/>
                <a:cs typeface="Times New Roman" charset="0"/>
              </a:rPr>
              <a:t>rispetto al 2012:</a:t>
            </a:r>
            <a:endParaRPr lang="it-IT" sz="1900" b="0" dirty="0">
              <a:solidFill>
                <a:schemeClr val="tx2"/>
              </a:solidFill>
              <a:latin typeface="Verdana" charset="0"/>
              <a:cs typeface="Times New Roman" charset="0"/>
            </a:endParaRPr>
          </a:p>
        </p:txBody>
      </p:sp>
      <p:sp>
        <p:nvSpPr>
          <p:cNvPr id="195587" name="Text Box 3"/>
          <p:cNvSpPr txBox="1">
            <a:spLocks noChangeArrowheads="1"/>
          </p:cNvSpPr>
          <p:nvPr/>
        </p:nvSpPr>
        <p:spPr bwMode="auto">
          <a:xfrm>
            <a:off x="1244774" y="2276872"/>
            <a:ext cx="7525072" cy="738664"/>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smtClean="0">
                <a:solidFill>
                  <a:srgbClr val="FF0000"/>
                </a:solidFill>
                <a:effectLst>
                  <a:outerShdw blurRad="38100" dist="38100" dir="2700000" algn="tl">
                    <a:srgbClr val="DDDDDD"/>
                  </a:outerShdw>
                </a:effectLst>
                <a:latin typeface="Verdana" charset="0"/>
                <a:cs typeface="Times New Roman" charset="0"/>
              </a:rPr>
              <a:t>8,7 </a:t>
            </a:r>
            <a:r>
              <a:rPr lang="it-IT" sz="2400" dirty="0" smtClean="0">
                <a:solidFill>
                  <a:schemeClr val="bg2"/>
                </a:solidFill>
                <a:effectLst>
                  <a:outerShdw blurRad="38100" dist="38100" dir="2700000" algn="tl">
                    <a:srgbClr val="DDDDDD"/>
                  </a:outerShdw>
                </a:effectLst>
                <a:latin typeface="Verdana" charset="0"/>
                <a:cs typeface="Times New Roman" charset="0"/>
              </a:rPr>
              <a:t>Acquedotto </a:t>
            </a:r>
          </a:p>
          <a:p>
            <a:pPr>
              <a:spcBef>
                <a:spcPts val="0"/>
              </a:spcBef>
            </a:pPr>
            <a:r>
              <a:rPr lang="it-IT" dirty="0" smtClean="0">
                <a:solidFill>
                  <a:schemeClr val="bg2"/>
                </a:solidFill>
                <a:effectLst>
                  <a:outerShdw blurRad="38100" dist="38100" dir="2700000" algn="tl">
                    <a:srgbClr val="DDDDDD"/>
                  </a:outerShdw>
                </a:effectLst>
                <a:latin typeface="Verdana" charset="0"/>
                <a:cs typeface="Times New Roman" charset="0"/>
              </a:rPr>
              <a:t>(7,3 nel 2012, 8** nelle tre edizioni precedenti)</a:t>
            </a:r>
            <a:endParaRPr lang="it-IT" dirty="0">
              <a:solidFill>
                <a:schemeClr val="bg2"/>
              </a:solidFill>
              <a:effectLst>
                <a:outerShdw blurRad="38100" dist="38100" dir="2700000" algn="tl">
                  <a:srgbClr val="DDDDDD"/>
                </a:outerShdw>
              </a:effectLst>
              <a:latin typeface="Verdana" charset="0"/>
              <a:cs typeface="Times New Roman" charset="0"/>
            </a:endParaRPr>
          </a:p>
        </p:txBody>
      </p:sp>
      <p:grpSp>
        <p:nvGrpSpPr>
          <p:cNvPr id="332806" name="Group 6"/>
          <p:cNvGrpSpPr>
            <a:grpSpLocks noChangeAspect="1"/>
          </p:cNvGrpSpPr>
          <p:nvPr/>
        </p:nvGrpSpPr>
        <p:grpSpPr bwMode="auto">
          <a:xfrm>
            <a:off x="323528" y="2561530"/>
            <a:ext cx="590550" cy="579438"/>
            <a:chOff x="1114" y="1888"/>
            <a:chExt cx="315" cy="309"/>
          </a:xfrm>
        </p:grpSpPr>
        <p:sp>
          <p:nvSpPr>
            <p:cNvPr id="332807" name="Oval 7"/>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32808" name="Oval 8"/>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32809" name="AutoShape 9"/>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332810" name="Line 10"/>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95600" name="Text Box 16"/>
          <p:cNvSpPr txBox="1">
            <a:spLocks noChangeArrowheads="1"/>
          </p:cNvSpPr>
          <p:nvPr/>
        </p:nvSpPr>
        <p:spPr bwMode="auto">
          <a:xfrm>
            <a:off x="1187624" y="4058488"/>
            <a:ext cx="7582222" cy="738664"/>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smtClean="0">
                <a:solidFill>
                  <a:srgbClr val="FF0000"/>
                </a:solidFill>
                <a:effectLst>
                  <a:outerShdw blurRad="38100" dist="38100" dir="2700000" algn="tl">
                    <a:srgbClr val="DDDDDD"/>
                  </a:outerShdw>
                </a:effectLst>
                <a:latin typeface="Verdana" charset="0"/>
                <a:cs typeface="Times New Roman" charset="0"/>
              </a:rPr>
              <a:t>8,7 </a:t>
            </a:r>
            <a:r>
              <a:rPr lang="it-IT" sz="2400" dirty="0" smtClean="0">
                <a:solidFill>
                  <a:srgbClr val="000000"/>
                </a:solidFill>
                <a:effectLst>
                  <a:outerShdw blurRad="38100" dist="38100" dir="2700000" algn="tl">
                    <a:srgbClr val="DDDDDD"/>
                  </a:outerShdw>
                </a:effectLst>
                <a:latin typeface="Verdana" charset="0"/>
                <a:cs typeface="Times New Roman" charset="0"/>
              </a:rPr>
              <a:t>Fognature</a:t>
            </a:r>
          </a:p>
          <a:p>
            <a:pPr>
              <a:spcBef>
                <a:spcPts val="0"/>
              </a:spcBef>
            </a:pPr>
            <a:r>
              <a:rPr lang="it-IT" sz="1600" dirty="0" smtClean="0">
                <a:solidFill>
                  <a:schemeClr val="bg2"/>
                </a:solidFill>
                <a:effectLst>
                  <a:outerShdw blurRad="38100" dist="38100" dir="2700000" algn="tl">
                    <a:srgbClr val="DDDDDD"/>
                  </a:outerShdw>
                </a:effectLst>
                <a:latin typeface="Verdana" charset="0"/>
                <a:cs typeface="Times New Roman" charset="0"/>
              </a:rPr>
              <a:t>(</a:t>
            </a:r>
            <a:r>
              <a:rPr lang="it-IT" dirty="0" smtClean="0">
                <a:solidFill>
                  <a:schemeClr val="bg2"/>
                </a:solidFill>
                <a:effectLst>
                  <a:outerShdw blurRad="38100" dist="38100" dir="2700000" algn="tl">
                    <a:srgbClr val="DDDDDD"/>
                  </a:outerShdw>
                </a:effectLst>
                <a:latin typeface="Verdana" charset="0"/>
                <a:cs typeface="Times New Roman" charset="0"/>
              </a:rPr>
              <a:t>7,3 nel 2012, 8** </a:t>
            </a:r>
            <a:r>
              <a:rPr lang="it-IT" dirty="0">
                <a:solidFill>
                  <a:schemeClr val="bg2"/>
                </a:solidFill>
                <a:effectLst>
                  <a:outerShdw blurRad="38100" dist="38100" dir="2700000" algn="tl">
                    <a:srgbClr val="DDDDDD"/>
                  </a:outerShdw>
                </a:effectLst>
                <a:latin typeface="Verdana" charset="0"/>
                <a:cs typeface="Times New Roman" charset="0"/>
              </a:rPr>
              <a:t>nel </a:t>
            </a:r>
            <a:r>
              <a:rPr lang="it-IT" dirty="0" smtClean="0">
                <a:solidFill>
                  <a:schemeClr val="bg2"/>
                </a:solidFill>
                <a:effectLst>
                  <a:outerShdw blurRad="38100" dist="38100" dir="2700000" algn="tl">
                    <a:srgbClr val="DDDDDD"/>
                  </a:outerShdw>
                </a:effectLst>
                <a:latin typeface="Verdana" charset="0"/>
                <a:cs typeface="Times New Roman" charset="0"/>
              </a:rPr>
              <a:t>2010 e 2008 </a:t>
            </a:r>
            <a:r>
              <a:rPr lang="it-IT" dirty="0">
                <a:solidFill>
                  <a:schemeClr val="bg2"/>
                </a:solidFill>
                <a:effectLst>
                  <a:outerShdw blurRad="38100" dist="38100" dir="2700000" algn="tl">
                    <a:srgbClr val="DDDDDD"/>
                  </a:outerShdw>
                </a:effectLst>
                <a:latin typeface="Verdana" charset="0"/>
                <a:cs typeface="Times New Roman" charset="0"/>
              </a:rPr>
              <a:t>e 7,7 nel 2006</a:t>
            </a:r>
            <a:r>
              <a:rPr lang="it-IT" dirty="0" smtClean="0">
                <a:solidFill>
                  <a:schemeClr val="bg2"/>
                </a:solidFill>
                <a:effectLst>
                  <a:outerShdw blurRad="38100" dist="38100" dir="2700000" algn="tl">
                    <a:srgbClr val="DDDDDD"/>
                  </a:outerShdw>
                </a:effectLst>
                <a:latin typeface="Verdana" charset="0"/>
                <a:cs typeface="Times New Roman" charset="0"/>
              </a:rPr>
              <a:t>)</a:t>
            </a:r>
            <a:endParaRPr lang="it-IT" dirty="0">
              <a:solidFill>
                <a:schemeClr val="bg2"/>
              </a:solidFill>
              <a:effectLst>
                <a:outerShdw blurRad="38100" dist="38100" dir="2700000" algn="tl">
                  <a:srgbClr val="DDDDDD"/>
                </a:outerShdw>
              </a:effectLst>
              <a:latin typeface="Verdana" charset="0"/>
              <a:cs typeface="Times New Roman" charset="0"/>
            </a:endParaRPr>
          </a:p>
        </p:txBody>
      </p:sp>
      <p:sp>
        <p:nvSpPr>
          <p:cNvPr id="195606" name="Text Box 22"/>
          <p:cNvSpPr txBox="1">
            <a:spLocks noChangeArrowheads="1"/>
          </p:cNvSpPr>
          <p:nvPr/>
        </p:nvSpPr>
        <p:spPr bwMode="auto">
          <a:xfrm>
            <a:off x="1219200" y="3107432"/>
            <a:ext cx="8033320" cy="738664"/>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smtClean="0">
                <a:solidFill>
                  <a:srgbClr val="FF0000"/>
                </a:solidFill>
                <a:effectLst>
                  <a:outerShdw blurRad="38100" dist="38100" dir="2700000" algn="tl">
                    <a:srgbClr val="DDDDDD"/>
                  </a:outerShdw>
                </a:effectLst>
                <a:latin typeface="Verdana" charset="0"/>
                <a:cs typeface="Times New Roman" charset="0"/>
              </a:rPr>
              <a:t>8,7 </a:t>
            </a:r>
            <a:r>
              <a:rPr lang="it-IT" sz="2400" dirty="0" smtClean="0">
                <a:solidFill>
                  <a:srgbClr val="000000"/>
                </a:solidFill>
                <a:effectLst>
                  <a:outerShdw blurRad="38100" dist="38100" dir="2700000" algn="tl">
                    <a:srgbClr val="DDDDDD"/>
                  </a:outerShdw>
                </a:effectLst>
                <a:latin typeface="Verdana" charset="0"/>
                <a:cs typeface="Times New Roman" charset="0"/>
              </a:rPr>
              <a:t>Depurazione </a:t>
            </a:r>
          </a:p>
          <a:p>
            <a:pPr>
              <a:spcBef>
                <a:spcPts val="0"/>
              </a:spcBef>
            </a:pPr>
            <a:r>
              <a:rPr lang="it-IT" dirty="0" smtClean="0">
                <a:solidFill>
                  <a:schemeClr val="bg2"/>
                </a:solidFill>
                <a:effectLst>
                  <a:outerShdw blurRad="38100" dist="38100" dir="2700000" algn="tl">
                    <a:srgbClr val="DDDDDD"/>
                  </a:outerShdw>
                </a:effectLst>
                <a:latin typeface="Verdana" charset="0"/>
                <a:cs typeface="Times New Roman" charset="0"/>
              </a:rPr>
              <a:t>(7,3 nel 2012, 8** nel 2010, 8,3 </a:t>
            </a:r>
            <a:r>
              <a:rPr lang="it-IT" dirty="0">
                <a:solidFill>
                  <a:schemeClr val="bg2"/>
                </a:solidFill>
                <a:effectLst>
                  <a:outerShdw blurRad="38100" dist="38100" dir="2700000" algn="tl">
                    <a:srgbClr val="DDDDDD"/>
                  </a:outerShdw>
                </a:effectLst>
                <a:latin typeface="Verdana" charset="0"/>
                <a:cs typeface="Times New Roman" charset="0"/>
              </a:rPr>
              <a:t>nel 2008 e 7,7 nel 2006</a:t>
            </a:r>
            <a:r>
              <a:rPr lang="it-IT" dirty="0" smtClean="0">
                <a:solidFill>
                  <a:schemeClr val="bg2"/>
                </a:solidFill>
                <a:effectLst>
                  <a:outerShdw blurRad="38100" dist="38100" dir="2700000" algn="tl">
                    <a:srgbClr val="DDDDDD"/>
                  </a:outerShdw>
                </a:effectLst>
                <a:latin typeface="Verdana" charset="0"/>
                <a:cs typeface="Times New Roman" charset="0"/>
              </a:rPr>
              <a:t>)</a:t>
            </a:r>
            <a:endParaRPr lang="it-IT" dirty="0">
              <a:solidFill>
                <a:schemeClr val="tx2"/>
              </a:solidFill>
              <a:effectLst>
                <a:outerShdw blurRad="38100" dist="38100" dir="2700000" algn="tl">
                  <a:srgbClr val="DDDDDD"/>
                </a:outerShdw>
              </a:effectLst>
              <a:latin typeface="Verdana" charset="0"/>
              <a:cs typeface="Times New Roman" charset="0"/>
            </a:endParaRPr>
          </a:p>
        </p:txBody>
      </p:sp>
      <p:sp>
        <p:nvSpPr>
          <p:cNvPr id="4" name="Text Box 22"/>
          <p:cNvSpPr txBox="1">
            <a:spLocks noChangeArrowheads="1"/>
          </p:cNvSpPr>
          <p:nvPr/>
        </p:nvSpPr>
        <p:spPr bwMode="auto">
          <a:xfrm>
            <a:off x="1219200" y="5930696"/>
            <a:ext cx="7241232" cy="738664"/>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2400" dirty="0" smtClean="0">
                <a:solidFill>
                  <a:srgbClr val="FF0000"/>
                </a:solidFill>
                <a:effectLst>
                  <a:outerShdw blurRad="38100" dist="38100" dir="2700000" algn="tl">
                    <a:srgbClr val="DDDDDD"/>
                  </a:outerShdw>
                </a:effectLst>
                <a:latin typeface="Verdana" charset="0"/>
                <a:cs typeface="Times New Roman" charset="0"/>
              </a:rPr>
              <a:t>7,6 </a:t>
            </a:r>
            <a:r>
              <a:rPr lang="it-IT" dirty="0" smtClean="0">
                <a:solidFill>
                  <a:schemeClr val="bg2"/>
                </a:solidFill>
                <a:effectLst>
                  <a:outerShdw blurRad="38100" dist="38100" dir="2700000" algn="tl">
                    <a:srgbClr val="DDDDDD"/>
                  </a:outerShdw>
                </a:effectLst>
                <a:latin typeface="Verdana" charset="0"/>
                <a:cs typeface="Times New Roman" charset="0"/>
              </a:rPr>
              <a:t>Uffici </a:t>
            </a:r>
            <a:r>
              <a:rPr lang="it-IT" dirty="0">
                <a:solidFill>
                  <a:schemeClr val="bg2"/>
                </a:solidFill>
                <a:effectLst>
                  <a:outerShdw blurRad="38100" dist="38100" dir="2700000" algn="tl">
                    <a:srgbClr val="DDDDDD"/>
                  </a:outerShdw>
                </a:effectLst>
                <a:latin typeface="Verdana" charset="0"/>
                <a:cs typeface="Times New Roman" charset="0"/>
              </a:rPr>
              <a:t>commerciali back e front </a:t>
            </a:r>
            <a:r>
              <a:rPr lang="it-IT" dirty="0" smtClean="0">
                <a:solidFill>
                  <a:schemeClr val="bg2"/>
                </a:solidFill>
                <a:effectLst>
                  <a:outerShdw blurRad="38100" dist="38100" dir="2700000" algn="tl">
                    <a:srgbClr val="DDDDDD"/>
                  </a:outerShdw>
                </a:effectLst>
                <a:latin typeface="Verdana" charset="0"/>
                <a:cs typeface="Times New Roman" charset="0"/>
              </a:rPr>
              <a:t>office (7,9 nel 2012, 7,7 nel 2010, 7,5 </a:t>
            </a:r>
            <a:r>
              <a:rPr lang="it-IT" dirty="0">
                <a:solidFill>
                  <a:schemeClr val="bg2"/>
                </a:solidFill>
                <a:effectLst>
                  <a:outerShdw blurRad="38100" dist="38100" dir="2700000" algn="tl">
                    <a:srgbClr val="DDDDDD"/>
                  </a:outerShdw>
                </a:effectLst>
                <a:latin typeface="Verdana" charset="0"/>
                <a:cs typeface="Times New Roman" charset="0"/>
              </a:rPr>
              <a:t>nel 2008)</a:t>
            </a:r>
            <a:endParaRPr lang="it-IT" dirty="0">
              <a:solidFill>
                <a:schemeClr val="tx2"/>
              </a:solidFill>
              <a:effectLst>
                <a:outerShdw blurRad="38100" dist="38100" dir="2700000" algn="tl">
                  <a:srgbClr val="DDDDDD"/>
                </a:outerShdw>
              </a:effectLst>
              <a:latin typeface="Verdana" charset="0"/>
              <a:cs typeface="Times New Roman" charset="0"/>
            </a:endParaRPr>
          </a:p>
        </p:txBody>
      </p:sp>
      <p:grpSp>
        <p:nvGrpSpPr>
          <p:cNvPr id="332842" name="Group 17"/>
          <p:cNvGrpSpPr>
            <a:grpSpLocks noChangeAspect="1"/>
          </p:cNvGrpSpPr>
          <p:nvPr/>
        </p:nvGrpSpPr>
        <p:grpSpPr bwMode="auto">
          <a:xfrm>
            <a:off x="396354" y="5959624"/>
            <a:ext cx="503238" cy="493712"/>
            <a:chOff x="1114" y="1888"/>
            <a:chExt cx="315" cy="309"/>
          </a:xfrm>
        </p:grpSpPr>
        <p:sp>
          <p:nvSpPr>
            <p:cNvPr id="332843" name="Oval 18"/>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32844" name="Oval 19"/>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32845" name="AutoShape 20"/>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332846" name="Line 21"/>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332847" name="Rectangle 47"/>
          <p:cNvSpPr>
            <a:spLocks noChangeArrowheads="1"/>
          </p:cNvSpPr>
          <p:nvPr/>
        </p:nvSpPr>
        <p:spPr bwMode="auto">
          <a:xfrm>
            <a:off x="4700259" y="4838382"/>
            <a:ext cx="44681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dirty="0" smtClean="0">
                <a:solidFill>
                  <a:schemeClr val="bg2"/>
                </a:solidFill>
              </a:rPr>
              <a:t>** Solo comune di Fano e Monte Porzio</a:t>
            </a:r>
            <a:endParaRPr lang="it-IT" dirty="0">
              <a:solidFill>
                <a:schemeClr val="bg2"/>
              </a:solidFill>
            </a:endParaRPr>
          </a:p>
        </p:txBody>
      </p:sp>
      <p:sp>
        <p:nvSpPr>
          <p:cNvPr id="3" name="CasellaDiTesto 2"/>
          <p:cNvSpPr txBox="1"/>
          <p:nvPr/>
        </p:nvSpPr>
        <p:spPr>
          <a:xfrm>
            <a:off x="9231" y="5420543"/>
            <a:ext cx="6957435" cy="384721"/>
          </a:xfrm>
          <a:prstGeom prst="rect">
            <a:avLst/>
          </a:prstGeom>
          <a:noFill/>
        </p:spPr>
        <p:txBody>
          <a:bodyPr wrap="none" rtlCol="0">
            <a:spAutoFit/>
          </a:bodyPr>
          <a:lstStyle/>
          <a:p>
            <a:r>
              <a:rPr lang="it-IT" sz="1900" dirty="0" smtClean="0">
                <a:solidFill>
                  <a:srgbClr val="000000"/>
                </a:solidFill>
                <a:latin typeface="Verdana"/>
                <a:cs typeface="Verdana"/>
              </a:rPr>
              <a:t>In calo </a:t>
            </a:r>
            <a:r>
              <a:rPr lang="it-IT" sz="1900" b="0" dirty="0" smtClean="0">
                <a:solidFill>
                  <a:srgbClr val="000000"/>
                </a:solidFill>
                <a:latin typeface="Verdana"/>
                <a:cs typeface="Verdana"/>
              </a:rPr>
              <a:t>invece la valutazione degli</a:t>
            </a:r>
            <a:r>
              <a:rPr lang="it-IT" sz="1900" dirty="0" smtClean="0">
                <a:solidFill>
                  <a:srgbClr val="000000"/>
                </a:solidFill>
                <a:latin typeface="Verdana"/>
                <a:cs typeface="Verdana"/>
              </a:rPr>
              <a:t> uffici commerciali</a:t>
            </a:r>
            <a:endParaRPr lang="it-IT" sz="1900" dirty="0">
              <a:solidFill>
                <a:srgbClr val="000000"/>
              </a:solidFill>
              <a:latin typeface="Verdana"/>
              <a:cs typeface="Verdana"/>
            </a:endParaRPr>
          </a:p>
        </p:txBody>
      </p:sp>
      <p:sp>
        <p:nvSpPr>
          <p:cNvPr id="36"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18055" y="1196752"/>
            <a:ext cx="843121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50000"/>
              </a:spcBef>
            </a:pPr>
            <a:r>
              <a:rPr lang="it-IT" sz="1900" b="0" dirty="0">
                <a:solidFill>
                  <a:schemeClr val="tx2"/>
                </a:solidFill>
                <a:latin typeface="Verdana" charset="0"/>
                <a:cs typeface="Times New Roman" charset="0"/>
              </a:rPr>
              <a:t>Complessivamente i comuni soci di </a:t>
            </a:r>
            <a:r>
              <a:rPr lang="it-IT" sz="1900" b="0" dirty="0" smtClean="0">
                <a:solidFill>
                  <a:schemeClr val="tx2"/>
                </a:solidFill>
                <a:latin typeface="Verdana" charset="0"/>
                <a:cs typeface="Times New Roman" charset="0"/>
              </a:rPr>
              <a:t>Fano, Mondolfo </a:t>
            </a:r>
            <a:r>
              <a:rPr lang="it-IT" sz="1900" b="0" dirty="0">
                <a:solidFill>
                  <a:schemeClr val="tx2"/>
                </a:solidFill>
                <a:latin typeface="Verdana" charset="0"/>
                <a:cs typeface="Times New Roman" charset="0"/>
              </a:rPr>
              <a:t>e Monte Porzio sono </a:t>
            </a:r>
            <a:r>
              <a:rPr lang="it-IT" sz="1900" b="0" dirty="0" smtClean="0">
                <a:solidFill>
                  <a:schemeClr val="tx2"/>
                </a:solidFill>
                <a:latin typeface="Verdana" charset="0"/>
                <a:cs typeface="Times New Roman" charset="0"/>
              </a:rPr>
              <a:t>molto soddisfatti </a:t>
            </a:r>
            <a:r>
              <a:rPr lang="it-IT" sz="1900" b="0" dirty="0">
                <a:solidFill>
                  <a:schemeClr val="tx2"/>
                </a:solidFill>
                <a:latin typeface="Verdana" charset="0"/>
                <a:cs typeface="Times New Roman" charset="0"/>
              </a:rPr>
              <a:t>di tutti i servizi di </a:t>
            </a:r>
            <a:r>
              <a:rPr lang="it-IT" sz="1900" b="0" dirty="0" err="1">
                <a:solidFill>
                  <a:schemeClr val="tx2"/>
                </a:solidFill>
                <a:latin typeface="Verdana" charset="0"/>
                <a:cs typeface="Times New Roman" charset="0"/>
              </a:rPr>
              <a:t>Aset</a:t>
            </a:r>
            <a:r>
              <a:rPr lang="it-IT" sz="1900" b="0" dirty="0">
                <a:solidFill>
                  <a:schemeClr val="tx2"/>
                </a:solidFill>
                <a:latin typeface="Verdana" charset="0"/>
                <a:cs typeface="Times New Roman" charset="0"/>
              </a:rPr>
              <a:t> Spa di cui </a:t>
            </a:r>
            <a:r>
              <a:rPr lang="it-IT" sz="1900" b="0" dirty="0" smtClean="0">
                <a:solidFill>
                  <a:schemeClr val="tx2"/>
                </a:solidFill>
                <a:latin typeface="Verdana" charset="0"/>
                <a:cs typeface="Times New Roman" charset="0"/>
              </a:rPr>
              <a:t>usufruiscono, in forte crescita rispetto al 2012:</a:t>
            </a:r>
            <a:endParaRPr lang="it-IT" sz="1900" b="0" dirty="0">
              <a:solidFill>
                <a:schemeClr val="tx2"/>
              </a:solidFill>
              <a:latin typeface="Verdana" charset="0"/>
              <a:cs typeface="Times New Roman" charset="0"/>
            </a:endParaRPr>
          </a:p>
        </p:txBody>
      </p:sp>
      <p:sp>
        <p:nvSpPr>
          <p:cNvPr id="197642" name="Text Box 10"/>
          <p:cNvSpPr txBox="1">
            <a:spLocks noChangeArrowheads="1"/>
          </p:cNvSpPr>
          <p:nvPr/>
        </p:nvSpPr>
        <p:spPr bwMode="auto">
          <a:xfrm>
            <a:off x="1808112" y="2708920"/>
            <a:ext cx="7372400" cy="738664"/>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ts val="0"/>
              </a:spcBef>
            </a:pPr>
            <a:r>
              <a:rPr lang="it-IT" sz="2400" dirty="0" smtClean="0">
                <a:solidFill>
                  <a:srgbClr val="FF0000"/>
                </a:solidFill>
                <a:effectLst>
                  <a:outerShdw blurRad="38100" dist="38100" dir="2700000" algn="tl">
                    <a:srgbClr val="DDDDDD"/>
                  </a:outerShdw>
                </a:effectLst>
                <a:latin typeface="Verdana" charset="0"/>
                <a:cs typeface="Times New Roman" charset="0"/>
              </a:rPr>
              <a:t>8,7 </a:t>
            </a:r>
            <a:r>
              <a:rPr lang="it-IT" sz="2000" dirty="0" smtClean="0">
                <a:solidFill>
                  <a:schemeClr val="tx2"/>
                </a:solidFill>
                <a:latin typeface="Verdana" charset="0"/>
                <a:cs typeface="Times New Roman" charset="0"/>
              </a:rPr>
              <a:t>Servizio </a:t>
            </a:r>
            <a:r>
              <a:rPr lang="it-IT" sz="2000" dirty="0">
                <a:solidFill>
                  <a:schemeClr val="tx2"/>
                </a:solidFill>
                <a:latin typeface="Verdana" charset="0"/>
                <a:cs typeface="Times New Roman" charset="0"/>
              </a:rPr>
              <a:t>complessivo </a:t>
            </a:r>
            <a:r>
              <a:rPr lang="it-IT" sz="2000" dirty="0">
                <a:solidFill>
                  <a:schemeClr val="bg2"/>
                </a:solidFill>
                <a:effectLst>
                  <a:outerShdw blurRad="38100" dist="38100" dir="2700000" algn="tl">
                    <a:srgbClr val="DDDDDD"/>
                  </a:outerShdw>
                </a:effectLst>
                <a:latin typeface="Verdana" charset="0"/>
                <a:cs typeface="Times New Roman" charset="0"/>
              </a:rPr>
              <a:t>acquedotto</a:t>
            </a:r>
          </a:p>
          <a:p>
            <a:pPr>
              <a:spcBef>
                <a:spcPts val="0"/>
              </a:spcBef>
            </a:pPr>
            <a:r>
              <a:rPr lang="it-IT" dirty="0" smtClean="0">
                <a:solidFill>
                  <a:schemeClr val="bg2"/>
                </a:solidFill>
                <a:effectLst>
                  <a:outerShdw blurRad="38100" dist="38100" dir="2700000" algn="tl">
                    <a:srgbClr val="DDDDDD"/>
                  </a:outerShdw>
                </a:effectLst>
                <a:latin typeface="Verdana" charset="0"/>
                <a:cs typeface="Times New Roman" charset="0"/>
              </a:rPr>
              <a:t>(7,3 nel 2012, 8** </a:t>
            </a:r>
            <a:r>
              <a:rPr lang="it-IT" dirty="0">
                <a:solidFill>
                  <a:schemeClr val="bg2"/>
                </a:solidFill>
                <a:effectLst>
                  <a:outerShdw blurRad="38100" dist="38100" dir="2700000" algn="tl">
                    <a:srgbClr val="DDDDDD"/>
                  </a:outerShdw>
                </a:effectLst>
                <a:latin typeface="Verdana" charset="0"/>
                <a:cs typeface="Times New Roman" charset="0"/>
              </a:rPr>
              <a:t>nel </a:t>
            </a:r>
            <a:r>
              <a:rPr lang="it-IT" dirty="0" smtClean="0">
                <a:solidFill>
                  <a:schemeClr val="bg2"/>
                </a:solidFill>
                <a:effectLst>
                  <a:outerShdw blurRad="38100" dist="38100" dir="2700000" algn="tl">
                    <a:srgbClr val="DDDDDD"/>
                  </a:outerShdw>
                </a:effectLst>
                <a:latin typeface="Verdana" charset="0"/>
                <a:cs typeface="Times New Roman" charset="0"/>
              </a:rPr>
              <a:t>2010 e 2008 </a:t>
            </a:r>
            <a:r>
              <a:rPr lang="it-IT" dirty="0">
                <a:solidFill>
                  <a:schemeClr val="bg2"/>
                </a:solidFill>
                <a:effectLst>
                  <a:outerShdw blurRad="38100" dist="38100" dir="2700000" algn="tl">
                    <a:srgbClr val="DDDDDD"/>
                  </a:outerShdw>
                </a:effectLst>
                <a:latin typeface="Verdana" charset="0"/>
                <a:cs typeface="Times New Roman" charset="0"/>
              </a:rPr>
              <a:t>e 7,7 nel 2006</a:t>
            </a:r>
            <a:r>
              <a:rPr lang="it-IT" dirty="0" smtClean="0">
                <a:solidFill>
                  <a:schemeClr val="bg2"/>
                </a:solidFill>
                <a:effectLst>
                  <a:outerShdw blurRad="38100" dist="38100" dir="2700000" algn="tl">
                    <a:srgbClr val="DDDDDD"/>
                  </a:outerShdw>
                </a:effectLst>
                <a:latin typeface="Verdana" charset="0"/>
                <a:cs typeface="Times New Roman" charset="0"/>
              </a:rPr>
              <a:t>)</a:t>
            </a:r>
            <a:endParaRPr lang="it-IT" dirty="0">
              <a:solidFill>
                <a:schemeClr val="bg2"/>
              </a:solidFill>
              <a:effectLst>
                <a:outerShdw blurRad="38100" dist="38100" dir="2700000" algn="tl">
                  <a:srgbClr val="DDDDDD"/>
                </a:outerShdw>
              </a:effectLst>
              <a:latin typeface="Verdana" charset="0"/>
              <a:cs typeface="Times New Roman" charset="0"/>
            </a:endParaRPr>
          </a:p>
        </p:txBody>
      </p:sp>
      <p:grpSp>
        <p:nvGrpSpPr>
          <p:cNvPr id="334854" name="Group 11"/>
          <p:cNvGrpSpPr>
            <a:grpSpLocks noChangeAspect="1"/>
          </p:cNvGrpSpPr>
          <p:nvPr/>
        </p:nvGrpSpPr>
        <p:grpSpPr bwMode="auto">
          <a:xfrm>
            <a:off x="533400" y="3505200"/>
            <a:ext cx="619125" cy="608013"/>
            <a:chOff x="1114" y="1888"/>
            <a:chExt cx="315" cy="309"/>
          </a:xfrm>
        </p:grpSpPr>
        <p:sp>
          <p:nvSpPr>
            <p:cNvPr id="334855" name="Oval 12"/>
            <p:cNvSpPr>
              <a:spLocks noChangeAspect="1" noChangeArrowheads="1"/>
            </p:cNvSpPr>
            <p:nvPr/>
          </p:nvSpPr>
          <p:spPr bwMode="auto">
            <a:xfrm>
              <a:off x="1125" y="1888"/>
              <a:ext cx="127"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34856" name="Oval 13"/>
            <p:cNvSpPr>
              <a:spLocks noChangeAspect="1" noChangeArrowheads="1"/>
            </p:cNvSpPr>
            <p:nvPr/>
          </p:nvSpPr>
          <p:spPr bwMode="auto">
            <a:xfrm>
              <a:off x="1290" y="1888"/>
              <a:ext cx="126" cy="124"/>
            </a:xfrm>
            <a:prstGeom prst="ellipse">
              <a:avLst/>
            </a:prstGeom>
            <a:solidFill>
              <a:schemeClr val="accent1"/>
            </a:solidFill>
            <a:ln w="9525">
              <a:solidFill>
                <a:schemeClr val="tx1"/>
              </a:solidFill>
              <a:round/>
              <a:headEnd/>
              <a:tailEnd/>
            </a:ln>
          </p:spPr>
          <p:txBody>
            <a:bodyPr wrap="none" anchor="ctr"/>
            <a:lstStyle/>
            <a:p>
              <a:endParaRPr lang="it-IT" b="0"/>
            </a:p>
          </p:txBody>
        </p:sp>
        <p:sp>
          <p:nvSpPr>
            <p:cNvPr id="334857" name="AutoShape 14"/>
            <p:cNvSpPr>
              <a:spLocks noChangeAspect="1" noChangeArrowheads="1"/>
            </p:cNvSpPr>
            <p:nvPr/>
          </p:nvSpPr>
          <p:spPr bwMode="auto">
            <a:xfrm rot="10800000">
              <a:off x="1114" y="2012"/>
              <a:ext cx="315" cy="1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p:spPr>
          <p:txBody>
            <a:bodyPr rot="10800000" wrap="none" anchor="ctr"/>
            <a:lstStyle/>
            <a:p>
              <a:endParaRPr lang="it-IT" b="0"/>
            </a:p>
          </p:txBody>
        </p:sp>
        <p:sp>
          <p:nvSpPr>
            <p:cNvPr id="334858" name="Line 15"/>
            <p:cNvSpPr>
              <a:spLocks noChangeAspect="1" noChangeShapeType="1"/>
            </p:cNvSpPr>
            <p:nvPr/>
          </p:nvSpPr>
          <p:spPr bwMode="auto">
            <a:xfrm>
              <a:off x="1277" y="2023"/>
              <a:ext cx="0" cy="6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97648" name="Text Box 16"/>
          <p:cNvSpPr txBox="1">
            <a:spLocks noChangeArrowheads="1"/>
          </p:cNvSpPr>
          <p:nvPr/>
        </p:nvSpPr>
        <p:spPr bwMode="auto">
          <a:xfrm>
            <a:off x="1763688" y="4653136"/>
            <a:ext cx="6872808" cy="738664"/>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ts val="0"/>
              </a:spcBef>
            </a:pPr>
            <a:r>
              <a:rPr lang="it-IT" sz="2400" dirty="0" smtClean="0">
                <a:solidFill>
                  <a:srgbClr val="FF0000"/>
                </a:solidFill>
                <a:effectLst>
                  <a:outerShdw blurRad="38100" dist="38100" dir="2700000" algn="tl">
                    <a:srgbClr val="DDDDDD"/>
                  </a:outerShdw>
                </a:effectLst>
                <a:latin typeface="Verdana" charset="0"/>
                <a:cs typeface="Times New Roman" charset="0"/>
              </a:rPr>
              <a:t>8,7 </a:t>
            </a:r>
            <a:r>
              <a:rPr lang="it-IT" sz="2000" dirty="0">
                <a:solidFill>
                  <a:schemeClr val="bg2"/>
                </a:solidFill>
                <a:effectLst>
                  <a:outerShdw blurRad="38100" dist="38100" dir="2700000" algn="tl">
                    <a:srgbClr val="DDDDDD"/>
                  </a:outerShdw>
                </a:effectLst>
                <a:latin typeface="Verdana" charset="0"/>
                <a:cs typeface="Times New Roman" charset="0"/>
              </a:rPr>
              <a:t>Servizio complessivo fognature</a:t>
            </a:r>
          </a:p>
          <a:p>
            <a:pPr>
              <a:spcBef>
                <a:spcPts val="0"/>
              </a:spcBef>
            </a:pPr>
            <a:r>
              <a:rPr lang="it-IT" dirty="0">
                <a:solidFill>
                  <a:schemeClr val="bg2"/>
                </a:solidFill>
                <a:effectLst>
                  <a:outerShdw blurRad="38100" dist="38100" dir="2700000" algn="tl">
                    <a:srgbClr val="DDDDDD"/>
                  </a:outerShdw>
                </a:effectLst>
                <a:latin typeface="Verdana" charset="0"/>
                <a:cs typeface="Times New Roman" charset="0"/>
              </a:rPr>
              <a:t>(7,3 nel 2012, 8</a:t>
            </a:r>
            <a:r>
              <a:rPr lang="it-IT" dirty="0" smtClean="0">
                <a:solidFill>
                  <a:schemeClr val="bg2"/>
                </a:solidFill>
                <a:effectLst>
                  <a:outerShdw blurRad="38100" dist="38100" dir="2700000" algn="tl">
                    <a:srgbClr val="DDDDDD"/>
                  </a:outerShdw>
                </a:effectLst>
                <a:latin typeface="Verdana" charset="0"/>
                <a:cs typeface="Times New Roman" charset="0"/>
              </a:rPr>
              <a:t>** </a:t>
            </a:r>
            <a:r>
              <a:rPr lang="it-IT" dirty="0">
                <a:solidFill>
                  <a:schemeClr val="bg2"/>
                </a:solidFill>
                <a:effectLst>
                  <a:outerShdw blurRad="38100" dist="38100" dir="2700000" algn="tl">
                    <a:srgbClr val="DDDDDD"/>
                  </a:outerShdw>
                </a:effectLst>
                <a:latin typeface="Verdana" charset="0"/>
                <a:cs typeface="Times New Roman" charset="0"/>
              </a:rPr>
              <a:t>nel </a:t>
            </a:r>
            <a:r>
              <a:rPr lang="it-IT" dirty="0" smtClean="0">
                <a:solidFill>
                  <a:schemeClr val="bg2"/>
                </a:solidFill>
                <a:effectLst>
                  <a:outerShdw blurRad="38100" dist="38100" dir="2700000" algn="tl">
                    <a:srgbClr val="DDDDDD"/>
                  </a:outerShdw>
                </a:effectLst>
                <a:latin typeface="Verdana" charset="0"/>
                <a:cs typeface="Times New Roman" charset="0"/>
              </a:rPr>
              <a:t>2010 e 2008 </a:t>
            </a:r>
            <a:r>
              <a:rPr lang="it-IT" dirty="0">
                <a:solidFill>
                  <a:schemeClr val="bg2"/>
                </a:solidFill>
                <a:effectLst>
                  <a:outerShdw blurRad="38100" dist="38100" dir="2700000" algn="tl">
                    <a:srgbClr val="DDDDDD"/>
                  </a:outerShdw>
                </a:effectLst>
                <a:latin typeface="Verdana" charset="0"/>
                <a:cs typeface="Times New Roman" charset="0"/>
              </a:rPr>
              <a:t>e 7 nel 2006</a:t>
            </a:r>
            <a:r>
              <a:rPr lang="it-IT" dirty="0" smtClean="0">
                <a:solidFill>
                  <a:schemeClr val="bg2"/>
                </a:solidFill>
                <a:effectLst>
                  <a:outerShdw blurRad="38100" dist="38100" dir="2700000" algn="tl">
                    <a:srgbClr val="DDDDDD"/>
                  </a:outerShdw>
                </a:effectLst>
                <a:latin typeface="Verdana" charset="0"/>
                <a:cs typeface="Times New Roman" charset="0"/>
              </a:rPr>
              <a:t>)</a:t>
            </a:r>
            <a:endParaRPr lang="it-IT" dirty="0">
              <a:solidFill>
                <a:schemeClr val="bg2"/>
              </a:solidFill>
              <a:effectLst>
                <a:outerShdw blurRad="38100" dist="38100" dir="2700000" algn="tl">
                  <a:srgbClr val="DDDDDD"/>
                </a:outerShdw>
              </a:effectLst>
              <a:latin typeface="Verdana" charset="0"/>
              <a:cs typeface="Times New Roman" charset="0"/>
            </a:endParaRPr>
          </a:p>
        </p:txBody>
      </p:sp>
      <p:sp>
        <p:nvSpPr>
          <p:cNvPr id="197654" name="Text Box 22"/>
          <p:cNvSpPr txBox="1">
            <a:spLocks noChangeArrowheads="1"/>
          </p:cNvSpPr>
          <p:nvPr/>
        </p:nvSpPr>
        <p:spPr bwMode="auto">
          <a:xfrm>
            <a:off x="1803648" y="3664670"/>
            <a:ext cx="7340352" cy="738664"/>
          </a:xfrm>
          <a:prstGeom prst="rect">
            <a:avLst/>
          </a:prstGeom>
          <a:noFill/>
          <a:ln w="9525">
            <a:noFill/>
            <a:miter lim="800000"/>
            <a:headEnd/>
            <a:tailEnd/>
          </a:ln>
          <a:effec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ts val="0"/>
              </a:spcBef>
            </a:pPr>
            <a:r>
              <a:rPr lang="it-IT" sz="2400" dirty="0" smtClean="0">
                <a:solidFill>
                  <a:srgbClr val="FF0000"/>
                </a:solidFill>
                <a:effectLst>
                  <a:outerShdw blurRad="38100" dist="38100" dir="2700000" algn="tl">
                    <a:srgbClr val="DDDDDD"/>
                  </a:outerShdw>
                </a:effectLst>
                <a:latin typeface="Verdana" charset="0"/>
                <a:cs typeface="Times New Roman" charset="0"/>
              </a:rPr>
              <a:t>8,7 </a:t>
            </a:r>
            <a:r>
              <a:rPr lang="it-IT" sz="2000" dirty="0">
                <a:solidFill>
                  <a:schemeClr val="bg2"/>
                </a:solidFill>
                <a:effectLst>
                  <a:outerShdw blurRad="38100" dist="38100" dir="2700000" algn="tl">
                    <a:srgbClr val="DDDDDD"/>
                  </a:outerShdw>
                </a:effectLst>
                <a:latin typeface="Verdana" charset="0"/>
                <a:cs typeface="Times New Roman" charset="0"/>
              </a:rPr>
              <a:t>Servizio complessivo </a:t>
            </a:r>
            <a:r>
              <a:rPr lang="it-IT" sz="2000" dirty="0">
                <a:solidFill>
                  <a:schemeClr val="tx2"/>
                </a:solidFill>
                <a:latin typeface="Verdana" charset="0"/>
                <a:cs typeface="Times New Roman" charset="0"/>
              </a:rPr>
              <a:t>depurazione </a:t>
            </a:r>
            <a:endParaRPr lang="it-IT" sz="2000" dirty="0" smtClean="0">
              <a:solidFill>
                <a:schemeClr val="tx2"/>
              </a:solidFill>
              <a:latin typeface="Verdana" charset="0"/>
              <a:cs typeface="Times New Roman" charset="0"/>
            </a:endParaRPr>
          </a:p>
          <a:p>
            <a:pPr>
              <a:spcBef>
                <a:spcPts val="0"/>
              </a:spcBef>
            </a:pPr>
            <a:r>
              <a:rPr lang="it-IT" dirty="0">
                <a:solidFill>
                  <a:schemeClr val="bg2"/>
                </a:solidFill>
                <a:effectLst>
                  <a:outerShdw blurRad="38100" dist="38100" dir="2700000" algn="tl">
                    <a:srgbClr val="DDDDDD"/>
                  </a:outerShdw>
                </a:effectLst>
                <a:latin typeface="Verdana" charset="0"/>
                <a:cs typeface="Times New Roman" charset="0"/>
              </a:rPr>
              <a:t>(7,3 nel 2012, 8</a:t>
            </a:r>
            <a:r>
              <a:rPr lang="it-IT" dirty="0" smtClean="0">
                <a:solidFill>
                  <a:schemeClr val="bg2"/>
                </a:solidFill>
                <a:effectLst>
                  <a:outerShdw blurRad="38100" dist="38100" dir="2700000" algn="tl">
                    <a:srgbClr val="DDDDDD"/>
                  </a:outerShdw>
                </a:effectLst>
                <a:latin typeface="Verdana" charset="0"/>
                <a:cs typeface="Times New Roman" charset="0"/>
              </a:rPr>
              <a:t>** </a:t>
            </a:r>
            <a:r>
              <a:rPr lang="it-IT" dirty="0">
                <a:solidFill>
                  <a:schemeClr val="bg2"/>
                </a:solidFill>
                <a:effectLst>
                  <a:outerShdw blurRad="38100" dist="38100" dir="2700000" algn="tl">
                    <a:srgbClr val="DDDDDD"/>
                  </a:outerShdw>
                </a:effectLst>
                <a:latin typeface="Verdana" charset="0"/>
                <a:cs typeface="Times New Roman" charset="0"/>
              </a:rPr>
              <a:t>nel </a:t>
            </a:r>
            <a:r>
              <a:rPr lang="it-IT" dirty="0" smtClean="0">
                <a:solidFill>
                  <a:schemeClr val="bg2"/>
                </a:solidFill>
                <a:effectLst>
                  <a:outerShdw blurRad="38100" dist="38100" dir="2700000" algn="tl">
                    <a:srgbClr val="DDDDDD"/>
                  </a:outerShdw>
                </a:effectLst>
                <a:latin typeface="Verdana" charset="0"/>
                <a:cs typeface="Times New Roman" charset="0"/>
              </a:rPr>
              <a:t>2010 e 2008 </a:t>
            </a:r>
            <a:r>
              <a:rPr lang="it-IT" dirty="0">
                <a:solidFill>
                  <a:schemeClr val="bg2"/>
                </a:solidFill>
                <a:effectLst>
                  <a:outerShdw blurRad="38100" dist="38100" dir="2700000" algn="tl">
                    <a:srgbClr val="DDDDDD"/>
                  </a:outerShdw>
                </a:effectLst>
                <a:latin typeface="Verdana" charset="0"/>
                <a:cs typeface="Times New Roman" charset="0"/>
              </a:rPr>
              <a:t>e 6,3 nel 2006</a:t>
            </a:r>
            <a:r>
              <a:rPr lang="it-IT" dirty="0" smtClean="0">
                <a:solidFill>
                  <a:schemeClr val="bg2"/>
                </a:solidFill>
                <a:effectLst>
                  <a:outerShdw blurRad="38100" dist="38100" dir="2700000" algn="tl">
                    <a:srgbClr val="DDDDDD"/>
                  </a:outerShdw>
                </a:effectLst>
                <a:latin typeface="Verdana" charset="0"/>
                <a:cs typeface="Times New Roman" charset="0"/>
              </a:rPr>
              <a:t>)</a:t>
            </a:r>
            <a:endParaRPr lang="it-IT" dirty="0">
              <a:solidFill>
                <a:schemeClr val="tx2"/>
              </a:solidFill>
              <a:latin typeface="Verdana" charset="0"/>
              <a:cs typeface="Times New Roman" charset="0"/>
            </a:endParaRPr>
          </a:p>
        </p:txBody>
      </p:sp>
      <p:sp>
        <p:nvSpPr>
          <p:cNvPr id="14" name="Rectangle 47"/>
          <p:cNvSpPr>
            <a:spLocks noChangeArrowheads="1"/>
          </p:cNvSpPr>
          <p:nvPr/>
        </p:nvSpPr>
        <p:spPr bwMode="auto">
          <a:xfrm>
            <a:off x="2483768" y="5877272"/>
            <a:ext cx="44681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dirty="0" smtClean="0">
                <a:solidFill>
                  <a:schemeClr val="accent1">
                    <a:lumMod val="40000"/>
                    <a:lumOff val="60000"/>
                  </a:schemeClr>
                </a:solidFill>
              </a:rPr>
              <a:t>** Solo comune di Fano e Monte Porzio</a:t>
            </a:r>
            <a:endParaRPr lang="it-IT" dirty="0">
              <a:solidFill>
                <a:schemeClr val="accent1">
                  <a:lumMod val="40000"/>
                  <a:lumOff val="60000"/>
                </a:schemeClr>
              </a:solidFill>
            </a:endParaRPr>
          </a:p>
        </p:txBody>
      </p:sp>
      <p:sp>
        <p:nvSpPr>
          <p:cNvPr id="15" name="Rectangle 10"/>
          <p:cNvSpPr>
            <a:spLocks noChangeArrowheads="1"/>
          </p:cNvSpPr>
          <p:nvPr/>
        </p:nvSpPr>
        <p:spPr bwMode="auto">
          <a:xfrm>
            <a:off x="304800" y="762000"/>
            <a:ext cx="530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dirty="0">
                <a:latin typeface="Trebuchet MS" charset="0"/>
              </a:rPr>
              <a:t>Indagine Comuni Soci </a:t>
            </a:r>
            <a:r>
              <a:rPr lang="it-IT" sz="1600" dirty="0" smtClean="0">
                <a:latin typeface="Trebuchet MS" charset="0"/>
              </a:rPr>
              <a:t>– Indagine su questionario</a:t>
            </a:r>
            <a:endParaRPr lang="it-IT" sz="1600" dirty="0">
              <a:latin typeface="Trebuchet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itolo e Sottotitolo">
  <a:themeElements>
    <a:clrScheme name="">
      <a:dk1>
        <a:srgbClr val="FFFFFF"/>
      </a:dk1>
      <a:lt1>
        <a:srgbClr val="FFFFFF"/>
      </a:lt1>
      <a:dk2>
        <a:srgbClr val="000000"/>
      </a:dk2>
      <a:lt2>
        <a:srgbClr val="000000"/>
      </a:lt2>
      <a:accent1>
        <a:srgbClr val="000080"/>
      </a:accent1>
      <a:accent2>
        <a:srgbClr val="333399"/>
      </a:accent2>
      <a:accent3>
        <a:srgbClr val="FFFFFF"/>
      </a:accent3>
      <a:accent4>
        <a:srgbClr val="DADADA"/>
      </a:accent4>
      <a:accent5>
        <a:srgbClr val="AAAAC0"/>
      </a:accent5>
      <a:accent6>
        <a:srgbClr val="2D2D8A"/>
      </a:accent6>
      <a:hlink>
        <a:srgbClr val="009999"/>
      </a:hlink>
      <a:folHlink>
        <a:srgbClr val="99CC00"/>
      </a:folHlink>
    </a:clrScheme>
    <a:fontScheme name="Titolo e Sottotitolo">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Titolo e Sottotito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3339</TotalTime>
  <Words>8952</Words>
  <Application>Microsoft Macintosh PowerPoint</Application>
  <PresentationFormat>Presentazione su schermo (4:3)</PresentationFormat>
  <Paragraphs>1249</Paragraphs>
  <Slides>107</Slides>
  <Notes>98</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107</vt:i4>
      </vt:variant>
    </vt:vector>
  </HeadingPairs>
  <TitlesOfParts>
    <vt:vector size="110" baseType="lpstr">
      <vt:lpstr>Titolo e Sottotitolo</vt:lpstr>
      <vt:lpstr>Tema di Office</vt:lpstr>
      <vt:lpstr>Foglio di lavoro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Trend della valutazione dei servizi IA, 2008-2015</vt:lpstr>
      <vt:lpstr>Presentazione di PowerPoint</vt:lpstr>
      <vt:lpstr>Presentazione di PowerPoint</vt:lpstr>
      <vt:lpstr>Presentazione di PowerPoint</vt:lpstr>
      <vt:lpstr>Presentazione di PowerPoint</vt:lpstr>
      <vt:lpstr>Dettaglio della valutazione dei servizi per Comune, 2015  </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fabio fornasari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fabio fornasari</dc:creator>
  <cp:lastModifiedBy>revisore</cp:lastModifiedBy>
  <cp:revision>350</cp:revision>
  <cp:lastPrinted>2009-04-20T13:05:04Z</cp:lastPrinted>
  <dcterms:created xsi:type="dcterms:W3CDTF">2011-02-11T18:47:48Z</dcterms:created>
  <dcterms:modified xsi:type="dcterms:W3CDTF">2015-06-01T17:31:16Z</dcterms:modified>
</cp:coreProperties>
</file>